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69" r:id="rId11"/>
    <p:sldId id="270" r:id="rId12"/>
    <p:sldId id="271" r:id="rId13"/>
    <p:sldId id="272" r:id="rId14"/>
    <p:sldId id="262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90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11D2-3468-4453-B0D4-96B98D73AE4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600-CDF9-4E1E-9C10-E81BFB0B7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9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11D2-3468-4453-B0D4-96B98D73AE4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600-CDF9-4E1E-9C10-E81BFB0B7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9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11D2-3468-4453-B0D4-96B98D73AE4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600-CDF9-4E1E-9C10-E81BFB0B7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2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11D2-3468-4453-B0D4-96B98D73AE4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600-CDF9-4E1E-9C10-E81BFB0B7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8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11D2-3468-4453-B0D4-96B98D73AE4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600-CDF9-4E1E-9C10-E81BFB0B7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11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11D2-3468-4453-B0D4-96B98D73AE4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600-CDF9-4E1E-9C10-E81BFB0B7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0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11D2-3468-4453-B0D4-96B98D73AE4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600-CDF9-4E1E-9C10-E81BFB0B7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5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11D2-3468-4453-B0D4-96B98D73AE4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600-CDF9-4E1E-9C10-E81BFB0B7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8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11D2-3468-4453-B0D4-96B98D73AE4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600-CDF9-4E1E-9C10-E81BFB0B7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65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11D2-3468-4453-B0D4-96B98D73AE4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600-CDF9-4E1E-9C10-E81BFB0B7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4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11D2-3468-4453-B0D4-96B98D73AE4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3600-CDF9-4E1E-9C10-E81BFB0B7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9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811D2-3468-4453-B0D4-96B98D73AE4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A3600-CDF9-4E1E-9C10-E81BFB0B7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2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7175"/>
            <a:ext cx="9144000" cy="50006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7288" y="4011364"/>
            <a:ext cx="7058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Неделя читательской грамотности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(русский и английский языки, литература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01-06 марта 2021г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3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09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161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5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8913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3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 марта 202</a:t>
            </a:r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kk-KZ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недели</a:t>
            </a:r>
            <a:endParaRPr lang="ru-RU" sz="3200" dirty="0"/>
          </a:p>
        </p:txBody>
      </p:sp>
      <p:pic>
        <p:nvPicPr>
          <p:cNvPr id="4" name="Picture 2" descr="C:\Users\Kulnarsha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" y="1825625"/>
            <a:ext cx="44527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39408" y="1948070"/>
            <a:ext cx="48502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1-4 </a:t>
            </a:r>
            <a:r>
              <a:rPr lang="ru-RU" sz="2800" b="1" dirty="0" err="1">
                <a:solidFill>
                  <a:srgbClr val="0070C0"/>
                </a:solidFill>
              </a:rPr>
              <a:t>кл</a:t>
            </a:r>
            <a:r>
              <a:rPr lang="ru-RU" sz="2800" b="1" dirty="0">
                <a:solidFill>
                  <a:srgbClr val="0070C0"/>
                </a:solidFill>
              </a:rPr>
              <a:t>.: </a:t>
            </a:r>
            <a:r>
              <a:rPr lang="ru-RU" sz="2800" b="1" dirty="0" smtClean="0">
                <a:solidFill>
                  <a:srgbClr val="00B050"/>
                </a:solidFill>
              </a:rPr>
              <a:t>«Всех скороговорок не переговорить» (конкурс)</a:t>
            </a:r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5-7 </a:t>
            </a:r>
            <a:r>
              <a:rPr lang="ru-RU" sz="2800" b="1" dirty="0" err="1">
                <a:solidFill>
                  <a:srgbClr val="0070C0"/>
                </a:solidFill>
              </a:rPr>
              <a:t>кл</a:t>
            </a:r>
            <a:r>
              <a:rPr lang="ru-RU" sz="2800" b="1" dirty="0">
                <a:solidFill>
                  <a:srgbClr val="0070C0"/>
                </a:solidFill>
              </a:rPr>
              <a:t>.: </a:t>
            </a:r>
            <a:r>
              <a:rPr lang="ru-RU" sz="2800" b="1" dirty="0" smtClean="0">
                <a:solidFill>
                  <a:srgbClr val="00B050"/>
                </a:solidFill>
              </a:rPr>
              <a:t>«Писатели-юбиляры 2021 года» (виртуальный обзор)</a:t>
            </a:r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8-9 </a:t>
            </a:r>
            <a:r>
              <a:rPr lang="ru-RU" sz="2800" b="1" dirty="0" err="1">
                <a:solidFill>
                  <a:srgbClr val="0070C0"/>
                </a:solidFill>
              </a:rPr>
              <a:t>кл</a:t>
            </a:r>
            <a:r>
              <a:rPr lang="ru-RU" sz="2800" b="1" dirty="0">
                <a:solidFill>
                  <a:srgbClr val="0070C0"/>
                </a:solidFill>
              </a:rPr>
              <a:t>.: </a:t>
            </a:r>
            <a:r>
              <a:rPr lang="ru-RU" sz="2800" b="1" dirty="0" smtClean="0">
                <a:solidFill>
                  <a:srgbClr val="00B050"/>
                </a:solidFill>
              </a:rPr>
              <a:t>«Конкурс магистров» (интеллектуальный марафон»</a:t>
            </a:r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10-11 </a:t>
            </a:r>
            <a:r>
              <a:rPr lang="ru-RU" sz="2800" b="1" dirty="0" err="1">
                <a:solidFill>
                  <a:srgbClr val="0070C0"/>
                </a:solidFill>
              </a:rPr>
              <a:t>кл</a:t>
            </a:r>
            <a:r>
              <a:rPr lang="ru-RU" sz="2800" b="1" dirty="0" smtClean="0">
                <a:solidFill>
                  <a:srgbClr val="0070C0"/>
                </a:solidFill>
              </a:rPr>
              <a:t>.:</a:t>
            </a:r>
            <a:r>
              <a:rPr lang="ru-RU" sz="2800" b="1" dirty="0" err="1" smtClean="0">
                <a:solidFill>
                  <a:srgbClr val="00B050"/>
                </a:solidFill>
              </a:rPr>
              <a:t>Т.Крюкова</a:t>
            </a:r>
            <a:r>
              <a:rPr lang="ru-RU" sz="2800" b="1" dirty="0" smtClean="0">
                <a:solidFill>
                  <a:srgbClr val="00B050"/>
                </a:solidFill>
              </a:rPr>
              <a:t> «Ведьма» (читательская конференция)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0309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96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1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4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2852"/>
            <a:ext cx="10515600" cy="555411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Kulnarsha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2" y="558041"/>
            <a:ext cx="10535478" cy="56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9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432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день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марта 202</a:t>
            </a:r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НЕДЕЛИ ЧИТАТЕЛЬСКОЙ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774" y="1152939"/>
            <a:ext cx="12046226" cy="5817703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1-4 </a:t>
            </a:r>
            <a:r>
              <a:rPr lang="ru-RU" b="1" dirty="0" err="1" smtClean="0">
                <a:solidFill>
                  <a:srgbClr val="0070C0"/>
                </a:solidFill>
              </a:rPr>
              <a:t>кл</a:t>
            </a:r>
            <a:r>
              <a:rPr lang="ru-RU" b="1" dirty="0" smtClean="0">
                <a:solidFill>
                  <a:srgbClr val="0070C0"/>
                </a:solidFill>
              </a:rPr>
              <a:t>.: </a:t>
            </a:r>
            <a:r>
              <a:rPr lang="ru-RU" b="1" dirty="0">
                <a:solidFill>
                  <a:srgbClr val="00B050"/>
                </a:solidFill>
              </a:rPr>
              <a:t>«Давайте любимые книжки откроем</a:t>
            </a:r>
            <a:r>
              <a:rPr lang="ru-RU" b="1" dirty="0" smtClean="0">
                <a:solidFill>
                  <a:srgbClr val="00B050"/>
                </a:solidFill>
              </a:rPr>
              <a:t>» (сказочный ринг)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5-7 </a:t>
            </a:r>
            <a:r>
              <a:rPr lang="ru-RU" b="1" dirty="0" err="1" smtClean="0">
                <a:solidFill>
                  <a:srgbClr val="0070C0"/>
                </a:solidFill>
              </a:rPr>
              <a:t>кл</a:t>
            </a:r>
            <a:r>
              <a:rPr lang="ru-RU" b="1" dirty="0" smtClean="0">
                <a:solidFill>
                  <a:srgbClr val="0070C0"/>
                </a:solidFill>
              </a:rPr>
              <a:t>.: </a:t>
            </a:r>
            <a:r>
              <a:rPr lang="ru-RU" b="1" dirty="0">
                <a:solidFill>
                  <a:srgbClr val="00B050"/>
                </a:solidFill>
              </a:rPr>
              <a:t>«Чтение – вот лучшее учение</a:t>
            </a:r>
            <a:r>
              <a:rPr lang="ru-RU" b="1" dirty="0" smtClean="0">
                <a:solidFill>
                  <a:srgbClr val="00B050"/>
                </a:solidFill>
              </a:rPr>
              <a:t>»(</a:t>
            </a:r>
            <a:r>
              <a:rPr lang="ru-RU" b="1" dirty="0" err="1" smtClean="0">
                <a:solidFill>
                  <a:srgbClr val="00B050"/>
                </a:solidFill>
              </a:rPr>
              <a:t>внекл.мероприятие</a:t>
            </a:r>
            <a:r>
              <a:rPr lang="ru-RU" b="1" dirty="0" smtClean="0">
                <a:solidFill>
                  <a:srgbClr val="00B050"/>
                </a:solidFill>
              </a:rPr>
              <a:t>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8-9 </a:t>
            </a:r>
            <a:r>
              <a:rPr lang="ru-RU" b="1" dirty="0" err="1" smtClean="0">
                <a:solidFill>
                  <a:srgbClr val="0070C0"/>
                </a:solidFill>
              </a:rPr>
              <a:t>кл</a:t>
            </a:r>
            <a:r>
              <a:rPr lang="ru-RU" b="1" dirty="0" smtClean="0">
                <a:solidFill>
                  <a:srgbClr val="0070C0"/>
                </a:solidFill>
              </a:rPr>
              <a:t>.: </a:t>
            </a:r>
            <a:r>
              <a:rPr lang="ru-RU" b="1" dirty="0">
                <a:solidFill>
                  <a:srgbClr val="00B050"/>
                </a:solidFill>
              </a:rPr>
              <a:t>«Я – читатель</a:t>
            </a:r>
            <a:r>
              <a:rPr lang="ru-RU" b="1" dirty="0" smtClean="0">
                <a:solidFill>
                  <a:srgbClr val="00B050"/>
                </a:solidFill>
              </a:rPr>
              <a:t>» (творческая мастерская)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10-11 </a:t>
            </a:r>
            <a:r>
              <a:rPr lang="ru-RU" b="1" dirty="0" err="1" smtClean="0">
                <a:solidFill>
                  <a:srgbClr val="0070C0"/>
                </a:solidFill>
              </a:rPr>
              <a:t>кл</a:t>
            </a:r>
            <a:r>
              <a:rPr lang="ru-RU" b="1" dirty="0" smtClean="0">
                <a:solidFill>
                  <a:srgbClr val="0070C0"/>
                </a:solidFill>
              </a:rPr>
              <a:t>.: </a:t>
            </a:r>
            <a:r>
              <a:rPr lang="ru-RU" b="1" dirty="0">
                <a:solidFill>
                  <a:srgbClr val="00B050"/>
                </a:solidFill>
              </a:rPr>
              <a:t>«Знатоки литературы</a:t>
            </a:r>
            <a:r>
              <a:rPr lang="ru-RU" b="1" dirty="0" smtClean="0">
                <a:solidFill>
                  <a:srgbClr val="00B050"/>
                </a:solidFill>
              </a:rPr>
              <a:t>»(литературное соревнование)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Для учителей: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50"/>
                </a:solidFill>
              </a:rPr>
              <a:t>«</a:t>
            </a:r>
            <a:r>
              <a:rPr lang="ru-RU" b="1" dirty="0">
                <a:solidFill>
                  <a:srgbClr val="00B050"/>
                </a:solidFill>
              </a:rPr>
              <a:t>XXI век: будущее начинается сегодня</a:t>
            </a:r>
            <a:r>
              <a:rPr lang="ru-RU" b="1" dirty="0" smtClean="0">
                <a:solidFill>
                  <a:srgbClr val="00B050"/>
                </a:solidFill>
              </a:rPr>
              <a:t>»- конкурс на лучшее знание языка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00B050"/>
                </a:solidFill>
              </a:rPr>
              <a:t>Разработка заданий на читательскую грамотность для учащихся 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5-11 </a:t>
            </a:r>
            <a:r>
              <a:rPr lang="ru-RU" b="1" dirty="0" smtClean="0">
                <a:solidFill>
                  <a:srgbClr val="00B050"/>
                </a:solidFill>
              </a:rPr>
              <a:t>классов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8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85522" cy="668545"/>
          </a:xfrm>
        </p:spPr>
        <p:txBody>
          <a:bodyPr>
            <a:noAutofit/>
          </a:bodyPr>
          <a:lstStyle/>
          <a:p>
            <a:pPr algn="ctr"/>
            <a:r>
              <a:rPr lang="ru-RU" sz="3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3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марта 202</a:t>
            </a:r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5270" y="424069"/>
            <a:ext cx="5830956" cy="624220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1-4 </a:t>
            </a:r>
            <a:r>
              <a:rPr lang="ru-RU" b="1" dirty="0" err="1">
                <a:solidFill>
                  <a:srgbClr val="0070C0"/>
                </a:solidFill>
              </a:rPr>
              <a:t>кл</a:t>
            </a:r>
            <a:r>
              <a:rPr lang="ru-RU" b="1" dirty="0">
                <a:solidFill>
                  <a:srgbClr val="0070C0"/>
                </a:solidFill>
              </a:rPr>
              <a:t>.: </a:t>
            </a:r>
            <a:r>
              <a:rPr lang="ru-RU" b="1" dirty="0" smtClean="0">
                <a:solidFill>
                  <a:srgbClr val="00B050"/>
                </a:solidFill>
              </a:rPr>
              <a:t>Конкурс иллюстраций к любимым сказкам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5-7 </a:t>
            </a:r>
            <a:r>
              <a:rPr lang="ru-RU" b="1" dirty="0" err="1">
                <a:solidFill>
                  <a:srgbClr val="0070C0"/>
                </a:solidFill>
              </a:rPr>
              <a:t>кл</a:t>
            </a:r>
            <a:r>
              <a:rPr lang="ru-RU" b="1" dirty="0">
                <a:solidFill>
                  <a:srgbClr val="0070C0"/>
                </a:solidFill>
              </a:rPr>
              <a:t>.: </a:t>
            </a:r>
            <a:r>
              <a:rPr lang="ru-RU" b="1" dirty="0" smtClean="0">
                <a:solidFill>
                  <a:srgbClr val="00B050"/>
                </a:solidFill>
              </a:rPr>
              <a:t>«Наша школьная электронная библиотека»(акция)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8-9 </a:t>
            </a:r>
            <a:r>
              <a:rPr lang="ru-RU" b="1" dirty="0" err="1">
                <a:solidFill>
                  <a:srgbClr val="0070C0"/>
                </a:solidFill>
              </a:rPr>
              <a:t>кл</a:t>
            </a:r>
            <a:r>
              <a:rPr lang="ru-RU" b="1" dirty="0">
                <a:solidFill>
                  <a:srgbClr val="0070C0"/>
                </a:solidFill>
              </a:rPr>
              <a:t>.: </a:t>
            </a:r>
            <a:r>
              <a:rPr lang="ru-RU" b="1" dirty="0" smtClean="0">
                <a:solidFill>
                  <a:srgbClr val="00B050"/>
                </a:solidFill>
              </a:rPr>
              <a:t>«ЧТО? ГДЕ?КОГДА?» (литературная игра)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10-11 </a:t>
            </a:r>
            <a:r>
              <a:rPr lang="ru-RU" b="1" dirty="0" err="1">
                <a:solidFill>
                  <a:srgbClr val="0070C0"/>
                </a:solidFill>
              </a:rPr>
              <a:t>кл</a:t>
            </a:r>
            <a:r>
              <a:rPr lang="ru-RU" b="1" dirty="0" smtClean="0">
                <a:solidFill>
                  <a:srgbClr val="0070C0"/>
                </a:solidFill>
              </a:rPr>
              <a:t>.: </a:t>
            </a:r>
            <a:r>
              <a:rPr lang="ru-RU" b="1" dirty="0" smtClean="0">
                <a:solidFill>
                  <a:srgbClr val="00B050"/>
                </a:solidFill>
              </a:rPr>
              <a:t>«Любимые книги моей семьи» (презентация)</a:t>
            </a:r>
            <a:endParaRPr lang="ru-RU" dirty="0"/>
          </a:p>
        </p:txBody>
      </p:sp>
      <p:pic>
        <p:nvPicPr>
          <p:cNvPr id="1026" name="Picture 2" descr="C:\Users\Kulnarsh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87" y="1815548"/>
            <a:ext cx="5168348" cy="458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4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939748" cy="814318"/>
          </a:xfrm>
        </p:spPr>
        <p:txBody>
          <a:bodyPr>
            <a:normAutofit/>
          </a:bodyPr>
          <a:lstStyle/>
          <a:p>
            <a:pPr algn="ctr"/>
            <a:r>
              <a:rPr lang="en-US" sz="3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марта202</a:t>
            </a:r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7742" y="1462869"/>
            <a:ext cx="5244547" cy="5156546"/>
          </a:xfrm>
          <a:solidFill>
            <a:srgbClr val="FFFF00"/>
          </a:solidFill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1-4 </a:t>
            </a:r>
            <a:r>
              <a:rPr lang="ru-RU" b="1" dirty="0" err="1">
                <a:solidFill>
                  <a:srgbClr val="0070C0"/>
                </a:solidFill>
              </a:rPr>
              <a:t>кл</a:t>
            </a:r>
            <a:r>
              <a:rPr lang="ru-RU" b="1" dirty="0">
                <a:solidFill>
                  <a:srgbClr val="0070C0"/>
                </a:solidFill>
              </a:rPr>
              <a:t>.: </a:t>
            </a:r>
            <a:r>
              <a:rPr lang="ru-RU" b="1" dirty="0" smtClean="0">
                <a:solidFill>
                  <a:srgbClr val="00B050"/>
                </a:solidFill>
              </a:rPr>
              <a:t>«Мысли вслух» (антиципация)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5-7 </a:t>
            </a:r>
            <a:r>
              <a:rPr lang="ru-RU" b="1" dirty="0" err="1">
                <a:solidFill>
                  <a:srgbClr val="0070C0"/>
                </a:solidFill>
              </a:rPr>
              <a:t>кл</a:t>
            </a:r>
            <a:r>
              <a:rPr lang="ru-RU" b="1" dirty="0">
                <a:solidFill>
                  <a:srgbClr val="0070C0"/>
                </a:solidFill>
              </a:rPr>
              <a:t>.: </a:t>
            </a:r>
            <a:r>
              <a:rPr lang="ru-RU" b="1" dirty="0" smtClean="0">
                <a:solidFill>
                  <a:srgbClr val="00B050"/>
                </a:solidFill>
              </a:rPr>
              <a:t>«Заходите в гости к нам» (</a:t>
            </a:r>
            <a:r>
              <a:rPr lang="ru-RU" b="1" dirty="0" err="1" smtClean="0">
                <a:solidFill>
                  <a:srgbClr val="00B050"/>
                </a:solidFill>
              </a:rPr>
              <a:t>виртцальный</a:t>
            </a:r>
            <a:r>
              <a:rPr lang="ru-RU" b="1" dirty="0" smtClean="0">
                <a:solidFill>
                  <a:srgbClr val="00B050"/>
                </a:solidFill>
              </a:rPr>
              <a:t> Семей: музей </a:t>
            </a:r>
            <a:r>
              <a:rPr lang="ru-RU" b="1" dirty="0" err="1" smtClean="0">
                <a:solidFill>
                  <a:srgbClr val="00B050"/>
                </a:solidFill>
              </a:rPr>
              <a:t>А.Кунанбаева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8-9 </a:t>
            </a:r>
            <a:r>
              <a:rPr lang="ru-RU" b="1" dirty="0" err="1">
                <a:solidFill>
                  <a:srgbClr val="0070C0"/>
                </a:solidFill>
              </a:rPr>
              <a:t>кл</a:t>
            </a:r>
            <a:r>
              <a:rPr lang="ru-RU" b="1" dirty="0">
                <a:solidFill>
                  <a:srgbClr val="0070C0"/>
                </a:solidFill>
              </a:rPr>
              <a:t>.: </a:t>
            </a:r>
            <a:r>
              <a:rPr lang="ru-RU" b="1" dirty="0" smtClean="0">
                <a:solidFill>
                  <a:srgbClr val="00B050"/>
                </a:solidFill>
              </a:rPr>
              <a:t>«Мы рисуем диафильм» (краткосрочный творческий проект)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10-11 </a:t>
            </a:r>
            <a:r>
              <a:rPr lang="ru-RU" b="1" dirty="0" err="1">
                <a:solidFill>
                  <a:srgbClr val="0070C0"/>
                </a:solidFill>
              </a:rPr>
              <a:t>кл</a:t>
            </a:r>
            <a:r>
              <a:rPr lang="ru-RU" b="1" dirty="0">
                <a:solidFill>
                  <a:srgbClr val="0070C0"/>
                </a:solidFill>
              </a:rPr>
              <a:t>.: </a:t>
            </a:r>
            <a:r>
              <a:rPr lang="ru-RU" b="1" dirty="0" smtClean="0">
                <a:solidFill>
                  <a:srgbClr val="00B050"/>
                </a:solidFill>
              </a:rPr>
              <a:t>«О, счастливчик» (интеллектуальная игра по литературе)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Kulnarsha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1" y="2001078"/>
            <a:ext cx="5004416" cy="485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5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11957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 марта 202</a:t>
            </a:r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581939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Kulnarsha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8" y="2228087"/>
            <a:ext cx="4518991" cy="39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88765" y="1908312"/>
            <a:ext cx="5499651" cy="44012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1-4 </a:t>
            </a:r>
            <a:r>
              <a:rPr lang="ru-RU" sz="2800" b="1" dirty="0" err="1">
                <a:solidFill>
                  <a:srgbClr val="0070C0"/>
                </a:solidFill>
              </a:rPr>
              <a:t>кл</a:t>
            </a:r>
            <a:r>
              <a:rPr lang="ru-RU" sz="2800" b="1" dirty="0">
                <a:solidFill>
                  <a:srgbClr val="0070C0"/>
                </a:solidFill>
              </a:rPr>
              <a:t>.: </a:t>
            </a:r>
            <a:r>
              <a:rPr lang="ru-RU" sz="2800" b="1" dirty="0" smtClean="0">
                <a:solidFill>
                  <a:srgbClr val="00B050"/>
                </a:solidFill>
              </a:rPr>
              <a:t>«Как привить ребенку любовь к чтению» (родительский консилиум)</a:t>
            </a:r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5-7 </a:t>
            </a:r>
            <a:r>
              <a:rPr lang="ru-RU" sz="2800" b="1" dirty="0" err="1">
                <a:solidFill>
                  <a:srgbClr val="0070C0"/>
                </a:solidFill>
              </a:rPr>
              <a:t>кл</a:t>
            </a:r>
            <a:r>
              <a:rPr lang="ru-RU" sz="2800" b="1" dirty="0">
                <a:solidFill>
                  <a:srgbClr val="0070C0"/>
                </a:solidFill>
              </a:rPr>
              <a:t>.: </a:t>
            </a:r>
            <a:r>
              <a:rPr lang="ru-RU" sz="2800" b="1" dirty="0" smtClean="0">
                <a:solidFill>
                  <a:srgbClr val="00B050"/>
                </a:solidFill>
              </a:rPr>
              <a:t>«Я – читатель» (библиотечный урок)</a:t>
            </a:r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8-9 </a:t>
            </a:r>
            <a:r>
              <a:rPr lang="ru-RU" sz="2800" b="1" dirty="0" err="1">
                <a:solidFill>
                  <a:srgbClr val="0070C0"/>
                </a:solidFill>
              </a:rPr>
              <a:t>кл</a:t>
            </a:r>
            <a:r>
              <a:rPr lang="ru-RU" sz="2800" b="1" dirty="0">
                <a:solidFill>
                  <a:srgbClr val="0070C0"/>
                </a:solidFill>
              </a:rPr>
              <a:t>.: </a:t>
            </a:r>
            <a:r>
              <a:rPr lang="ru-RU" sz="2800" b="1" dirty="0" smtClean="0">
                <a:solidFill>
                  <a:srgbClr val="00B050"/>
                </a:solidFill>
              </a:rPr>
              <a:t>«О пользе чтения»(конкурс эссе)</a:t>
            </a:r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10-11 </a:t>
            </a:r>
            <a:r>
              <a:rPr lang="ru-RU" sz="2800" b="1" dirty="0" err="1">
                <a:solidFill>
                  <a:srgbClr val="0070C0"/>
                </a:solidFill>
              </a:rPr>
              <a:t>кл</a:t>
            </a:r>
            <a:r>
              <a:rPr lang="ru-RU" sz="2800" b="1" dirty="0">
                <a:solidFill>
                  <a:srgbClr val="0070C0"/>
                </a:solidFill>
              </a:rPr>
              <a:t>.: </a:t>
            </a:r>
            <a:r>
              <a:rPr lang="ru-RU" sz="2800" b="1" dirty="0" smtClean="0">
                <a:solidFill>
                  <a:srgbClr val="00B050"/>
                </a:solidFill>
              </a:rPr>
              <a:t>«Книга, изменившая жизнь» (конкурс эссе)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3276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20478" cy="1325563"/>
          </a:xfrm>
        </p:spPr>
        <p:txBody>
          <a:bodyPr>
            <a:normAutofit/>
          </a:bodyPr>
          <a:lstStyle/>
          <a:p>
            <a:r>
              <a:rPr lang="en-US" sz="3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 марта 202</a:t>
            </a:r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52893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 descr="C:\Users\Kulnarsha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9" y="1841125"/>
            <a:ext cx="4744277" cy="434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21288" y="1841125"/>
            <a:ext cx="4850296" cy="44012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1-4 </a:t>
            </a:r>
            <a:r>
              <a:rPr lang="ru-RU" sz="2800" b="1" dirty="0" err="1">
                <a:solidFill>
                  <a:srgbClr val="0070C0"/>
                </a:solidFill>
              </a:rPr>
              <a:t>кл</a:t>
            </a:r>
            <a:r>
              <a:rPr lang="ru-RU" sz="2800" b="1" dirty="0">
                <a:solidFill>
                  <a:srgbClr val="0070C0"/>
                </a:solidFill>
              </a:rPr>
              <a:t>.: </a:t>
            </a:r>
            <a:r>
              <a:rPr lang="ru-RU" sz="2800" b="1" dirty="0" smtClean="0">
                <a:solidFill>
                  <a:srgbClr val="00B050"/>
                </a:solidFill>
              </a:rPr>
              <a:t>Любимые сказки </a:t>
            </a:r>
            <a:r>
              <a:rPr lang="ru-RU" sz="2800" b="1" dirty="0" err="1" smtClean="0">
                <a:solidFill>
                  <a:srgbClr val="00B050"/>
                </a:solidFill>
              </a:rPr>
              <a:t>А.С.Пушкина</a:t>
            </a:r>
            <a:r>
              <a:rPr lang="ru-RU" sz="2800" b="1" dirty="0" smtClean="0">
                <a:solidFill>
                  <a:srgbClr val="00B050"/>
                </a:solidFill>
              </a:rPr>
              <a:t> (</a:t>
            </a:r>
            <a:r>
              <a:rPr lang="ru-RU" sz="2800" b="1" dirty="0" err="1" smtClean="0">
                <a:solidFill>
                  <a:srgbClr val="00B050"/>
                </a:solidFill>
              </a:rPr>
              <a:t>видеовикторина</a:t>
            </a:r>
            <a:r>
              <a:rPr lang="ru-RU" sz="2800" b="1" dirty="0" smtClean="0">
                <a:solidFill>
                  <a:srgbClr val="00B050"/>
                </a:solidFill>
              </a:rPr>
              <a:t>)</a:t>
            </a:r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5-7 </a:t>
            </a:r>
            <a:r>
              <a:rPr lang="ru-RU" sz="2800" b="1" dirty="0" err="1">
                <a:solidFill>
                  <a:srgbClr val="0070C0"/>
                </a:solidFill>
              </a:rPr>
              <a:t>кл</a:t>
            </a:r>
            <a:r>
              <a:rPr lang="ru-RU" sz="2800" b="1" dirty="0">
                <a:solidFill>
                  <a:srgbClr val="0070C0"/>
                </a:solidFill>
              </a:rPr>
              <a:t>.: </a:t>
            </a:r>
            <a:r>
              <a:rPr lang="ru-RU" sz="2800" b="1" dirty="0" smtClean="0">
                <a:solidFill>
                  <a:srgbClr val="00B050"/>
                </a:solidFill>
              </a:rPr>
              <a:t>Польза чтения книг (просмотр видеоролика)</a:t>
            </a:r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8-9 </a:t>
            </a:r>
            <a:r>
              <a:rPr lang="ru-RU" sz="2800" b="1" dirty="0" err="1">
                <a:solidFill>
                  <a:srgbClr val="0070C0"/>
                </a:solidFill>
              </a:rPr>
              <a:t>кл</a:t>
            </a:r>
            <a:r>
              <a:rPr lang="ru-RU" sz="2800" b="1" dirty="0">
                <a:solidFill>
                  <a:srgbClr val="0070C0"/>
                </a:solidFill>
              </a:rPr>
              <a:t>.: </a:t>
            </a:r>
            <a:r>
              <a:rPr lang="ru-RU" sz="2800" b="1" dirty="0" smtClean="0">
                <a:solidFill>
                  <a:srgbClr val="00B050"/>
                </a:solidFill>
              </a:rPr>
              <a:t>«Грамотей» (диктант)</a:t>
            </a:r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10-11 </a:t>
            </a:r>
            <a:r>
              <a:rPr lang="ru-RU" sz="2800" b="1" dirty="0" err="1">
                <a:solidFill>
                  <a:srgbClr val="0070C0"/>
                </a:solidFill>
              </a:rPr>
              <a:t>кл</a:t>
            </a:r>
            <a:r>
              <a:rPr lang="ru-RU" sz="2800" b="1" dirty="0">
                <a:solidFill>
                  <a:srgbClr val="0070C0"/>
                </a:solidFill>
              </a:rPr>
              <a:t>.: </a:t>
            </a:r>
            <a:r>
              <a:rPr lang="ru-RU" sz="2800" b="1" dirty="0" smtClean="0">
                <a:solidFill>
                  <a:srgbClr val="00B050"/>
                </a:solidFill>
              </a:rPr>
              <a:t>«Ум без книги, что птица без крыльев» (дебаты)</a:t>
            </a:r>
          </a:p>
          <a:p>
            <a:endParaRPr lang="ru-RU" sz="2800" b="1" dirty="0">
              <a:solidFill>
                <a:srgbClr val="00B050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4675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1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49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378</Words>
  <Application>Microsoft Office PowerPoint</Application>
  <PresentationFormat>Произвольный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І день – 1 марта 2021г.  ОТКРЫТИЕ НЕДЕЛИ ЧИТАТЕЛЬСКОЙ ГРАМОТНОСТИ</vt:lpstr>
      <vt:lpstr>ІI день – 2 марта 2021г.</vt:lpstr>
      <vt:lpstr>IІI день – 3 марта2021г.</vt:lpstr>
      <vt:lpstr>IV день – 4 марта 2021г.</vt:lpstr>
      <vt:lpstr>V день – 5 марта 2021г.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VI день – 6 марта 2021г. Подведение итогов недели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hmndraw Rustam</dc:creator>
  <cp:lastModifiedBy>Kulnarsha</cp:lastModifiedBy>
  <cp:revision>20</cp:revision>
  <cp:lastPrinted>2021-01-11T06:38:21Z</cp:lastPrinted>
  <dcterms:created xsi:type="dcterms:W3CDTF">2021-01-10T15:13:53Z</dcterms:created>
  <dcterms:modified xsi:type="dcterms:W3CDTF">2021-02-26T11:06:53Z</dcterms:modified>
</cp:coreProperties>
</file>