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338" r:id="rId3"/>
    <p:sldId id="342" r:id="rId4"/>
    <p:sldId id="340" r:id="rId5"/>
    <p:sldId id="341" r:id="rId6"/>
    <p:sldId id="370" r:id="rId7"/>
    <p:sldId id="373" r:id="rId8"/>
    <p:sldId id="348" r:id="rId9"/>
    <p:sldId id="351" r:id="rId10"/>
    <p:sldId id="354" r:id="rId11"/>
    <p:sldId id="337" r:id="rId12"/>
    <p:sldId id="378" r:id="rId13"/>
    <p:sldId id="377" r:id="rId14"/>
    <p:sldId id="359" r:id="rId15"/>
    <p:sldId id="374" r:id="rId16"/>
    <p:sldId id="375" r:id="rId17"/>
    <p:sldId id="361" r:id="rId18"/>
    <p:sldId id="364" r:id="rId19"/>
    <p:sldId id="366" r:id="rId20"/>
    <p:sldId id="368" r:id="rId21"/>
    <p:sldId id="369" r:id="rId22"/>
    <p:sldId id="372" r:id="rId23"/>
    <p:sldId id="31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71CBD0"/>
    <a:srgbClr val="246C97"/>
    <a:srgbClr val="0195BC"/>
    <a:srgbClr val="BFBFBF"/>
    <a:srgbClr val="DDF8FF"/>
    <a:srgbClr val="26B2CE"/>
    <a:srgbClr val="058AAD"/>
    <a:srgbClr val="FAD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3" autoAdjust="0"/>
    <p:restoredTop sz="88988" autoAdjust="0"/>
  </p:normalViewPr>
  <p:slideViewPr>
    <p:cSldViewPr snapToGrid="0">
      <p:cViewPr>
        <p:scale>
          <a:sx n="70" d="100"/>
          <a:sy n="70" d="100"/>
        </p:scale>
        <p:origin x="-9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F3BE7-AA63-49E6-AF18-EA1FC3BC68FA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239EC-A889-4203-BA8B-74D08091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1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239EC-A889-4203-BA8B-74D08091A0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7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239EC-A889-4203-BA8B-74D08091A0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04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239EC-A889-4203-BA8B-74D08091A0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3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239EC-A889-4203-BA8B-74D08091A0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11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239EC-A889-4203-BA8B-74D08091A0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1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239EC-A889-4203-BA8B-74D08091A0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1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239EC-A889-4203-BA8B-74D08091A0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1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E46A04-94F6-49F1-B0FE-0E195E37E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2141537"/>
            <a:ext cx="10953750" cy="1114425"/>
          </a:xfrm>
        </p:spPr>
        <p:txBody>
          <a:bodyPr anchor="t"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0522288-D5FC-40DB-8B6A-17A6C60B2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3602038"/>
            <a:ext cx="1095375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D258A5-B657-4425-AEFF-6A672110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F25596-8321-40C7-A411-049838B9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25ED42-6D57-4DF1-B2FA-249BADFF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6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956079-0606-45D1-88BD-C135C76FF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125C3AA-1629-4EAE-A4C7-0DD86D2A6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EFC09F-B434-4037-B6E9-8AF4A420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1B3656-294C-46FA-93C6-4CD5AFB4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0BB6B1-3B1D-452C-9CAA-58EB3A20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256ABB8-CD1B-4427-862C-54E3111EC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613FD96-C0C1-458D-B46B-489EF30D2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DBFAED-2F1F-4E8C-BC35-2FC17F39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F0661E-F457-4B63-8572-4BE14640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58FD7C-8AD6-41E6-BAF1-092F897B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3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0E9CE6-D695-4A97-904F-0B1E0F5B2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266826"/>
            <a:ext cx="10953750" cy="4910138"/>
          </a:xfrm>
        </p:spPr>
        <p:txBody>
          <a:bodyPr lIns="0" tIns="0" rIns="0" bIns="0">
            <a:noAutofit/>
          </a:bodyPr>
          <a:lstStyle>
            <a:lvl1pPr>
              <a:defRPr sz="1600">
                <a:solidFill>
                  <a:srgbClr val="262626"/>
                </a:solidFill>
              </a:defRPr>
            </a:lvl1pPr>
            <a:lvl2pPr>
              <a:defRPr sz="1400">
                <a:solidFill>
                  <a:srgbClr val="262626"/>
                </a:solidFill>
              </a:defRPr>
            </a:lvl2pPr>
            <a:lvl3pPr>
              <a:defRPr sz="1200">
                <a:solidFill>
                  <a:srgbClr val="262626"/>
                </a:solidFill>
              </a:defRPr>
            </a:lvl3pPr>
            <a:lvl4pPr>
              <a:defRPr sz="1100">
                <a:solidFill>
                  <a:srgbClr val="262626"/>
                </a:solidFill>
              </a:defRPr>
            </a:lvl4pPr>
            <a:lvl5pPr>
              <a:defRPr sz="11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3C9FED-4D2D-4126-A07C-F1FA222A7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481" y="6457949"/>
            <a:ext cx="2244725" cy="161926"/>
          </a:xfrm>
        </p:spPr>
        <p:txBody>
          <a:bodyPr lIns="0" tIns="0" rIns="0" bIns="0"/>
          <a:lstStyle>
            <a:lvl1pPr algn="l">
              <a:defRPr sz="1000"/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A72D21-5469-4781-A0AB-F64319D6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9126" y="6439694"/>
            <a:ext cx="354802" cy="198436"/>
          </a:xfrm>
        </p:spPr>
        <p:txBody>
          <a:bodyPr lIns="0" tIns="0" rIns="0" bIns="0"/>
          <a:lstStyle>
            <a:lvl1pPr algn="ctr">
              <a:defRPr b="1">
                <a:solidFill>
                  <a:srgbClr val="262626"/>
                </a:solidFill>
                <a:latin typeface="+mj-lt"/>
              </a:defRPr>
            </a:lvl1pPr>
          </a:lstStyle>
          <a:p>
            <a:fld id="{BC95CAA3-FD71-430B-8996-36DBD29652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189F119F-6658-45A9-ADDC-57A503077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18306"/>
            <a:ext cx="10953750" cy="387798"/>
          </a:xfrm>
        </p:spPr>
        <p:txBody>
          <a:bodyPr lIns="0" tIns="0" rIns="0" bIns="0" anchor="t">
            <a:spAutoFit/>
          </a:bodyPr>
          <a:lstStyle>
            <a:lvl1pPr algn="l">
              <a:defRPr sz="2800" b="1">
                <a:solidFill>
                  <a:srgbClr val="262626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E7741CE-B5EB-4335-8494-4F6C03DB8FF6}"/>
              </a:ext>
            </a:extLst>
          </p:cNvPr>
          <p:cNvCxnSpPr>
            <a:cxnSpLocks/>
          </p:cNvCxnSpPr>
          <p:nvPr userDrawn="1"/>
        </p:nvCxnSpPr>
        <p:spPr>
          <a:xfrm>
            <a:off x="1078568" y="6423819"/>
            <a:ext cx="0" cy="230187"/>
          </a:xfrm>
          <a:prstGeom prst="line">
            <a:avLst/>
          </a:prstGeom>
          <a:ln w="12700">
            <a:solidFill>
              <a:srgbClr val="019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1885A4E-075E-4165-9C5B-C21CCD151070}"/>
              </a:ext>
            </a:extLst>
          </p:cNvPr>
          <p:cNvGrpSpPr/>
          <p:nvPr userDrawn="1"/>
        </p:nvGrpSpPr>
        <p:grpSpPr>
          <a:xfrm>
            <a:off x="609600" y="957263"/>
            <a:ext cx="433388" cy="61912"/>
            <a:chOff x="609600" y="957263"/>
            <a:chExt cx="433388" cy="61912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3EECBFE9-AFDD-48DE-BF69-265B3822484E}"/>
                </a:ext>
              </a:extLst>
            </p:cNvPr>
            <p:cNvSpPr/>
            <p:nvPr userDrawn="1"/>
          </p:nvSpPr>
          <p:spPr>
            <a:xfrm rot="5400000">
              <a:off x="831057" y="807244"/>
              <a:ext cx="61912" cy="361950"/>
            </a:xfrm>
            <a:prstGeom prst="rect">
              <a:avLst/>
            </a:prstGeom>
            <a:solidFill>
              <a:srgbClr val="019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6CBBF3A5-F376-4DDC-942D-B33729206984}"/>
                </a:ext>
              </a:extLst>
            </p:cNvPr>
            <p:cNvSpPr/>
            <p:nvPr userDrawn="1"/>
          </p:nvSpPr>
          <p:spPr>
            <a:xfrm rot="5400000">
              <a:off x="614363" y="952500"/>
              <a:ext cx="61912" cy="71437"/>
            </a:xfrm>
            <a:prstGeom prst="rect">
              <a:avLst/>
            </a:prstGeom>
            <a:solidFill>
              <a:srgbClr val="246C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8023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CF2D5B-0115-4650-93FF-37BC8629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86058E-B294-4B1B-8CA5-4A0B0161D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2AF1B6-E1FE-42E2-A3D2-9CD874E2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0CF2A9-FCE5-43C4-A5D8-02B100ED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F6E858-3C5C-4E97-AF53-9B337677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458130-D912-4D1A-A919-9C1DA004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7EB039-5EC5-46A8-ADE4-AC3414BF1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F73F6BB-733E-4CDE-A229-4BFF8AAA2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BC1957-24A0-49B1-86EC-2AB77F61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AF4971-25A8-4606-ACDF-61EE9953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217302-042D-4DDF-95D6-80783819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6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EDCBF3-436B-4D44-805F-0BCE2806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83801C-12F7-413F-95D2-91991D299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4C22A50-6B4B-4C40-B52B-055EDD47A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2AA3E9C-3298-42AF-AD9B-7AF3460F1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3FE829-4B3D-4E58-BD5E-D2A4DEA87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5A6FC20-46AF-4287-A274-C751BC0B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CF44A41-C297-49AA-86C3-A6FD3913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FDB3096-2533-4341-A99F-EEC65BD6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4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475D10-6467-4B24-856F-0942AC65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0E7AA80-7348-40E8-89F8-02E870D7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36FF8BE-F440-405B-9A13-57D64F1A0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9C3919-9918-4F94-8CA6-74F852A8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1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B6E5CE8-9E6E-4D2C-B4DB-3FBB12CF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9A0A48C-F844-489B-B427-76E82C60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B072817-B718-489C-8F78-62F60864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0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2BCFBF-8C64-456E-80B3-52450E669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E8898C-7F84-46FD-A3F4-8F658DFC9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626FE4B-2A59-4148-B869-E5E718E8A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952EA83-AB6B-4568-BF64-38FE099C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F48CD7-9588-4A7E-9C29-4FC06129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42E8A4-2211-47C6-B63E-686CACBD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6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89665F-B3DC-46CA-B2DD-36F68B71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9C30C6E-9D89-4A9B-8207-453F943E1C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087A220-B932-422A-883A-D17E9D261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072D91-3974-4601-9325-E495C5FE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3B0E04-D55F-49ED-9C66-9D90682C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61170A-C75E-451F-BE25-8639C1D4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7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F636972-915F-4C21-8838-9C961C559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9546F80-0347-4EAE-B3DC-7D09DF4DE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0E05C2-5E03-4B74-8AF4-E6A2103E9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B53A99-3D2B-4959-8A0D-DD19CF743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A12E80-9809-4DA5-AC42-018E83CAA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0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06F3112-85A1-4B5E-AC81-D5A1D78E67C1}"/>
              </a:ext>
            </a:extLst>
          </p:cNvPr>
          <p:cNvSpPr/>
          <p:nvPr/>
        </p:nvSpPr>
        <p:spPr>
          <a:xfrm>
            <a:off x="609600" y="825500"/>
            <a:ext cx="711200" cy="35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2">
            <a:extLst>
              <a:ext uri="{FF2B5EF4-FFF2-40B4-BE49-F238E27FC236}">
                <a16:creationId xmlns="" xmlns:a16="http://schemas.microsoft.com/office/drawing/2014/main" id="{014E5CC8-E89D-4F31-AEC0-7877D6DD8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251" y="321177"/>
            <a:ext cx="6878471" cy="6147862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2"/>
                </a:solidFill>
              </a:rPr>
              <a:t/>
            </a:r>
            <a:br>
              <a:rPr lang="ru-RU" sz="4800" dirty="0" smtClean="0">
                <a:solidFill>
                  <a:schemeClr val="tx2"/>
                </a:solidFill>
              </a:rPr>
            </a:br>
            <a:r>
              <a:rPr lang="ru-RU" sz="4800" dirty="0" smtClean="0">
                <a:solidFill>
                  <a:schemeClr val="tx2"/>
                </a:solidFill>
              </a:rPr>
              <a:t/>
            </a:r>
            <a:br>
              <a:rPr lang="ru-RU" sz="4800" dirty="0" smtClean="0">
                <a:solidFill>
                  <a:schemeClr val="tx2"/>
                </a:solidFill>
              </a:rPr>
            </a:b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ИТОГИ АТТЕСТАЦИИ ПЕДАГОГОВ В 2020 ГОДУ</a:t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dirty="0">
                <a:solidFill>
                  <a:schemeClr val="tx2"/>
                </a:solidFill>
              </a:rPr>
              <a:t/>
            </a:r>
            <a:br>
              <a:rPr lang="ru-RU" sz="4800" dirty="0">
                <a:solidFill>
                  <a:schemeClr val="tx2"/>
                </a:solidFill>
              </a:rPr>
            </a:br>
            <a:r>
              <a:rPr lang="ru-RU" sz="4800" dirty="0" smtClean="0">
                <a:solidFill>
                  <a:schemeClr val="tx2"/>
                </a:solidFill>
              </a:rPr>
              <a:t/>
            </a:r>
            <a:br>
              <a:rPr lang="ru-RU" sz="48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2021 </a:t>
            </a:r>
            <a:r>
              <a:rPr lang="ru-RU" sz="2000" dirty="0" smtClean="0">
                <a:solidFill>
                  <a:schemeClr val="tx2"/>
                </a:solidFill>
              </a:rPr>
              <a:t>год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="" xmlns:a16="http://schemas.microsoft.com/office/drawing/2014/main" id="{B0EB01AE-79FE-459B-9A45-FECB085E9794}"/>
              </a:ext>
            </a:extLst>
          </p:cNvPr>
          <p:cNvSpPr/>
          <p:nvPr/>
        </p:nvSpPr>
        <p:spPr>
          <a:xfrm>
            <a:off x="0" y="321176"/>
            <a:ext cx="4268550" cy="6037130"/>
          </a:xfrm>
          <a:prstGeom prst="rect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6">
            <a:extLst>
              <a:ext uri="{FF2B5EF4-FFF2-40B4-BE49-F238E27FC236}">
                <a16:creationId xmlns="" xmlns:a16="http://schemas.microsoft.com/office/drawing/2014/main" id="{B4D10B38-354B-446D-B8D5-3D70EEB83558}"/>
              </a:ext>
            </a:extLst>
          </p:cNvPr>
          <p:cNvSpPr/>
          <p:nvPr/>
        </p:nvSpPr>
        <p:spPr>
          <a:xfrm>
            <a:off x="0" y="825500"/>
            <a:ext cx="261257" cy="4795935"/>
          </a:xfrm>
          <a:prstGeom prst="rect">
            <a:avLst/>
          </a:prstGeom>
          <a:solidFill>
            <a:srgbClr val="246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64B34FF-8226-43E4-8C0E-5794BDD631B3}"/>
              </a:ext>
            </a:extLst>
          </p:cNvPr>
          <p:cNvSpPr txBox="1"/>
          <p:nvPr/>
        </p:nvSpPr>
        <p:spPr>
          <a:xfrm>
            <a:off x="681540" y="4465964"/>
            <a:ext cx="3390033" cy="8863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Учебно-методический центр развития образования Карагандинской области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39C33FA-7A1F-4DA8-ABD9-E2B8AFC2893F}"/>
              </a:ext>
            </a:extLst>
          </p:cNvPr>
          <p:cNvSpPr txBox="1"/>
          <p:nvPr/>
        </p:nvSpPr>
        <p:spPr>
          <a:xfrm>
            <a:off x="681539" y="793368"/>
            <a:ext cx="3390034" cy="8863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Қарағанды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облысында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беруді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дамытудың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оқу-әдістемелік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орталығы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4007" t="11973" r="85417" b="72919"/>
          <a:stretch/>
        </p:blipFill>
        <p:spPr bwMode="auto">
          <a:xfrm>
            <a:off x="1127051" y="2406368"/>
            <a:ext cx="1924493" cy="1375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5" y="313899"/>
            <a:ext cx="11655187" cy="10645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Аттестация заместителей руководителей организаций образования</a:t>
            </a:r>
            <a:endParaRPr lang="ru-RU"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10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32012" y="1337481"/>
            <a:ext cx="116278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Всего в аттестации заместителей на областном уровне участвовало 484 человека из 14-ти </a:t>
            </a: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районов/городов и </a:t>
            </a:r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областных </a:t>
            </a: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организаций: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присвоение первой категории – 108 человек, </a:t>
            </a:r>
            <a:endParaRPr lang="kk-KZ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присвоение второй категории – 337 </a:t>
            </a: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человек,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присвоение третьей категории (областные организации) – 39 человек. </a:t>
            </a:r>
            <a:endParaRPr lang="kk-KZ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городов/районов – 353 человека, </a:t>
            </a:r>
            <a:endParaRPr lang="kk-KZ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областных организаций – 131 человек.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kk-KZ" sz="28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Не участвовали в аттестации заместители руководителей организаций образования из </a:t>
            </a:r>
            <a:r>
              <a:rPr lang="kk-KZ" sz="28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гг. Балхаш</a:t>
            </a:r>
            <a:r>
              <a:rPr lang="kk-KZ" sz="28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Каражал, </a:t>
            </a:r>
            <a:r>
              <a:rPr lang="kk-KZ" sz="28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Актогайского и Улытауского районов. </a:t>
            </a:r>
            <a:endParaRPr lang="ru-RU" sz="28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199120" y="254597"/>
            <a:ext cx="11992880" cy="400110"/>
          </a:xfrm>
          <a:prstGeom prst="homePlate">
            <a:avLst>
              <a:gd name="adj" fmla="val 606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Проблемы, выявленные при аттестации заместителей руководителей </a:t>
            </a:r>
            <a:endParaRPr lang="ru-RU" sz="2000" i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2322" y="914400"/>
            <a:ext cx="10140287" cy="9738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Несоответствие н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аименований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должностей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заместителей организаций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должностям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предусмотренным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Типовы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квалификационны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характеристика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должностей педагогов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утвержденным  приказом №338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13 июля 2009 года (в редакции приказа Министра образования и науки РК от 30.04.2020 № 169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81032" y="2129050"/>
            <a:ext cx="10051577" cy="11918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Согласно Типовым квалификационным характеристикам должностей педагогов (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иказ № 338 параграф 3, пункт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49) 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заместителя директора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осуществлении преподавательской деятельности –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 быть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наличие квалификации "педагог – эксперт" или "педагог –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исследователь», или «педагог-мастер»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преподаваемому предмету.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все аттестуемые заместители отвечали этим требованиям. </a:t>
            </a:r>
            <a:endParaRPr lang="ru-RU" altLang="ko-KR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81032" y="3517176"/>
            <a:ext cx="10051577" cy="5380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Часть заместителей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портфолио представляли свою работу по преподаваемому предмету, а не по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должности заместителя,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которой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они проходят аттестацию.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1032" y="4203510"/>
            <a:ext cx="10051577" cy="64698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Неправильное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указание должности заместителя. В трудовой одна запись, на титульном листе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другая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запись, в заявлении – третья.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69743" y="4858603"/>
            <a:ext cx="9962865" cy="9194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Некоторые заместители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своих отчетах использовали показатели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той  категории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которую писали заявления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Встречались и такие факты, что заместители директора одной школы вкладывают одни и те же документы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портфолио, хотя функциональные обязанности у них разные.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0" y="1271120"/>
            <a:ext cx="1329045" cy="350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834548" y="5936775"/>
            <a:ext cx="10175482" cy="3200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Отсутствие навыков анализа состояния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учебно-воспитательного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процесса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ko-KR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109183"/>
            <a:ext cx="11436824" cy="1132763"/>
          </a:xfrm>
        </p:spPr>
        <p:txBody>
          <a:bodyPr>
            <a:noAutofit/>
          </a:bodyPr>
          <a:lstStyle/>
          <a:p>
            <a:pPr algn="ctr"/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Должности заместителей, предусмотренные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Типовы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квалификационны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характеристика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должностей педагогов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утвержденными  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приказом №338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13 июля 2009 года (в редакции приказа Министра образования и науки РК от 30.04.2020 № 169)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482005"/>
              </p:ext>
            </p:extLst>
          </p:nvPr>
        </p:nvGraphicFramePr>
        <p:xfrm>
          <a:off x="450376" y="1078174"/>
          <a:ext cx="11341289" cy="5678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320"/>
                <a:gridCol w="1173707"/>
                <a:gridCol w="5433197"/>
                <a:gridCol w="4243065"/>
              </a:tblGrid>
              <a:tr h="313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Глава, раздел 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Название должности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Типовые Квалификационные характеристики должностей педагогов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</a:tr>
              <a:tr h="78474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Глава 3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Параграф 2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руководителя (директора) организации среднего образования начального, основного среднего, общего среднего и технического - профессионального образования)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информатизации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 row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     Сноска. Типовые Квалификационные характеристики - в редакции приказа Министра образования и науки РК от 30.04.2020 № 169 (вводится в действие по истечении десяти календарных дней после дня его первого официального опубликования).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Типовые квалификационные характеристики (далее - Характеристики) по должностям педагогов организаций образования служат основой при: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 </a:t>
                      </a:r>
                      <a:r>
                        <a:rPr lang="ru-RU" sz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составлении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положений о структурных подразделениях, определяющих их роль и место в организациях образования;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 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разработке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должностных инструкций педагогов, закрепляющих их обязанности, права и ответственность;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  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подборе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 расстановке кадров, при осуществлении контроля за правильностью их использования;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  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проведении процедуры присвоения (подтверждения) квалификационной категории, аттестации педагогов организаций образования.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 Наименования должностей педагогов в штатном расписании организаций образования должны соответствовать должностям, предусмотренным настоящими Характеристиками.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</a:tr>
              <a:tr h="78474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Глава 3 </a:t>
                      </a: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Параграф </a:t>
                      </a: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руководителя (директора) организации среднего образования (начального, основного среднего, общего среднего и технического - профессионального образования)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учебной работе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474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Глава 3 </a:t>
                      </a: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Параграф </a:t>
                      </a: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руководителя (директора) организации (начального, основного среднего, общего среднего и технического - профессионального образования)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воспитательной работе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388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Глава 3 </a:t>
                      </a: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Параграф </a:t>
                      </a: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директора (директора) организации (начального, основного среднего, общего среднего и технического – профессионального) образования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профильному обучению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91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Глава 4 параграф 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руководителя (директора) по учебной работе организации образования для детей – сирот и детей, оставшихся без попечения родителей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91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Глава 4 параграф 3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директора по воспитательной работе организации образования для детей – сирот и детей, оставшихся без попечения родителей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95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Глава 5 параграф 2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директора специальной организации образования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73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Глава 6 параграф 2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руководителя (директора) организации дополнительного образования детей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2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3" y="177422"/>
            <a:ext cx="11491415" cy="1037230"/>
          </a:xfrm>
        </p:spPr>
        <p:txBody>
          <a:bodyPr>
            <a:noAutofit/>
          </a:bodyPr>
          <a:lstStyle/>
          <a:p>
            <a:pPr algn="ctr"/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Должности заместителей, не 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предусмотренные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Типовы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квалификационны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характеристика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должностей педагогов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утвержденными  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приказом №338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13 июля 2009 года (в редакции приказа Министра образования и науки РК от 30.04.2020 № 169)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31993"/>
              </p:ext>
            </p:extLst>
          </p:nvPr>
        </p:nvGraphicFramePr>
        <p:xfrm>
          <a:off x="204716" y="996290"/>
          <a:ext cx="11859906" cy="5622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974"/>
                <a:gridCol w="4038932"/>
                <a:gridCol w="7350000"/>
              </a:tblGrid>
              <a:tr h="2142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должности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каких </a:t>
                      </a: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организациях имеются: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  <a:tr h="21423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менеджер-информатор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СШИ имени Жамбыла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  <a:tr h="21423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менеджер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БИЛ №2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  <a:tr h="42846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по дополнительному образованию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школа-лицей №14 Абайского района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  <a:tr h="366049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по начальным классам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ОШ №1 г. Приозерск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  <a:tr h="21423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по инновациям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школа-гимназия №1 г.Шахтинск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  <a:tr h="42846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по информационным технологиям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ОШ №7 г.Шахтинск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  <a:tr h="42846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 по научной работе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Ленинская СОШ Бухаржырауского района, КШДС №77 имени Б.Момышулы г.Караганды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  <a:tr h="366049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по методической работе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опорная школа на базе Ростовской ОСШ Бухаржырауского района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  <a:tr h="1281170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по научно-методической работе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Ельтайская ОСШ Бухаржырауского района, ОШ на базе Уштобинской ОСШ Бухаржыауского района, Кузнецкая ОСШ Бухаржырауского района, школа-лицей №14 Абайского района, школа-гимназия №10 Абайского района, опорная школа на базе СОШ имени О.Жумабекова Жанааркинского района, СОШ им. К. Мынбаева Нуринского района, ОШ им.С.Сейфуллина Нуринского района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  <a:tr h="42846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по учебно-методической работе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гимназия №39 имени М.Жумабаева г.Караганды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  <a:tr h="103881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по учебно-воспитательной работе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 заместителя г.Караганды (школы № 3, 4, 32, 27, 33, 37, 39, 52, 53, 61, 65, 66, 73, 74, 76, 82, 104), Бухаржырауский район -16 , Абайский район – 5; Осакаровский район-14, Сатпаев – 4, Темиртау – 3, Шахтинск – 2, Жезказган-4, Каркаралинский район -1, СШИ – 2. 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405" marR="674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9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204717"/>
            <a:ext cx="11409528" cy="7233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АТТЕСТАЦИЯ РУКОВОДИТЕЛЕЙ ОРГАНИЗАЦИЙ ОБРАЗОВАНИЯ</a:t>
            </a:r>
            <a:r>
              <a:rPr lang="ru-RU" sz="2400" dirty="0">
                <a:solidFill>
                  <a:schemeClr val="accent1"/>
                </a:solidFill>
              </a:rPr>
              <a:t/>
            </a:r>
            <a:br>
              <a:rPr lang="ru-RU" sz="2400" dirty="0">
                <a:solidFill>
                  <a:schemeClr val="accent1"/>
                </a:solidFill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967326"/>
              </p:ext>
            </p:extLst>
          </p:nvPr>
        </p:nvGraphicFramePr>
        <p:xfrm>
          <a:off x="272955" y="887101"/>
          <a:ext cx="11436823" cy="3167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502"/>
                <a:gridCol w="3016155"/>
                <a:gridCol w="1910687"/>
                <a:gridCol w="2374710"/>
                <a:gridCol w="3534769"/>
              </a:tblGrid>
              <a:tr h="468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Города/районы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Кол-во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Первая категория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Вторая категория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607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Караганда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64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Шахтинск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64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Жанааркинский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64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Темиртау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64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Сатпаев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64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Нуринский район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64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Абайский район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64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Каркаралинский район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64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Осакаровский район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64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10.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Приозерск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6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731313"/>
              </p:ext>
            </p:extLst>
          </p:nvPr>
        </p:nvGraphicFramePr>
        <p:xfrm>
          <a:off x="941695" y="4217158"/>
          <a:ext cx="9826388" cy="2047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800"/>
                <a:gridCol w="3100584"/>
                <a:gridCol w="1138592"/>
                <a:gridCol w="1596493"/>
                <a:gridCol w="1596493"/>
                <a:gridCol w="1555426"/>
              </a:tblGrid>
              <a:tr h="584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Областные организации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Кол-во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Первая категория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Вторая категория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Третья категория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92452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Специальные школы-интернаты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92452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Детские дома 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92452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ПМПК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92452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колледжи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92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9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" y="136478"/>
            <a:ext cx="11818962" cy="586853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kk-KZ" sz="2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Показатели эффективности деятельности руководителя организации образования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333131"/>
              </p:ext>
            </p:extLst>
          </p:nvPr>
        </p:nvGraphicFramePr>
        <p:xfrm>
          <a:off x="163775" y="846162"/>
          <a:ext cx="11818960" cy="5624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771"/>
                <a:gridCol w="2958895"/>
                <a:gridCol w="8394294"/>
              </a:tblGrid>
              <a:tr h="245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Критерии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</a:tr>
              <a:tr h="98072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Эффективность обеспечения доступности качественного образования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Открытость организации образования (наличие сайта, страницы в соцсетях); контингент обучающихся; наличие специальных условий для детей с ООП;, создание комфортных условий и безопасной среды; организация контроля доступа к зданию; динамика увеличения охвата дополнительным образованием.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</a:tr>
              <a:tr h="73554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Эффективность обеспечения качества образования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Динамика качества знаний; количество «Алтын белгі»; доля выпускников, поступивших в колледжи и вузы; количество призеров областных, республиканских, международных олимпиад, конкурсов, соревнований.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</a:tr>
              <a:tr h="183827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Эффективность развития кадрового потенциала, инновационной деятельности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Доля педагогов с высшим профессиональным образованием; доля педагогов, имеющих ученую/академическую степень; наличие молодых специалистов; наличие у директора сертификата о курсах ПК в области менеджмента; количество педагогов, ставших призерами конкурсов профессионального мастерства; наличие разработанных программ, УМК, методических рекомендаций/пособий; одобренных учебно-методическим советом; инновационно-экспериментальная деятельность, участие в социальных/образовательных </a:t>
                      </a: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проектах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</a:tr>
              <a:tr h="72747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Эффективность материально-технического обеспечения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Улучшение МТБ (приобретение современного оборудования,цифровых лабораторий, интерактивного оборудования, учебных кабинетов и т.д.).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</a:tr>
              <a:tr h="109568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 снижения баллов: 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наличие зарегистрированных случаев травматизма обучающихся и работников на территории организации образования во время учебно-воспитательного процесса; наличие случаев суицида; наличие правонарушений, совершенных обучающимися; текучесть кадров; некачественное заполнение НОБД; отсутствие обратной связи в системе электронных журналов; наличие педагогов, не прошедших курсы ПК 1 раз в 5 лет.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9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365126"/>
            <a:ext cx="10985310" cy="33091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и показатели для оценивания аттестуемых (сводная таблица)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27935"/>
              </p:ext>
            </p:extLst>
          </p:nvPr>
        </p:nvGraphicFramePr>
        <p:xfrm>
          <a:off x="177421" y="846162"/>
          <a:ext cx="11859904" cy="5373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920"/>
                <a:gridCol w="1122686"/>
                <a:gridCol w="3029803"/>
                <a:gridCol w="3739486"/>
                <a:gridCol w="3603009"/>
              </a:tblGrid>
              <a:tr h="205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Аттестуем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Критерии и показатели оценивания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Педагоги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 Качество знаний обучающихся. </a:t>
                      </a:r>
                      <a:r>
                        <a:rPr lang="kk-KZ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Качество преподавания</a:t>
                      </a:r>
                      <a:r>
                        <a:rPr lang="kk-KZ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3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Достижения обучающихся. 4. Обобщение педагогического опыта. 5. Профессиональные достижения педагога.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Заместители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Первая категория:</a:t>
                      </a:r>
                      <a:endParaRPr lang="ru-RU" sz="12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1.О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бъективность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и действенность результатов </a:t>
                      </a:r>
                      <a:r>
                        <a:rPr lang="ru-RU" sz="12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(контроля качества): динамика измеряемых показателей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И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нновационный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подход в организации </a:t>
                      </a:r>
                      <a:r>
                        <a:rPr lang="ru-RU" sz="12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(контроля качества)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 К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ачество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аналитических материалов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kk-K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бобщение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распространение опыта работы по курируемому направлению на республиканском или международном уровне</a:t>
                      </a:r>
                      <a:r>
                        <a:rPr lang="kk-K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 С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истема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дифференцированной работы с различными категориями педагогов.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Вторая категория:</a:t>
                      </a:r>
                      <a:endParaRPr lang="ru-RU" sz="12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1.Р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ациональное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использование ресурсов организации образования (цифровых, кадровых, материально-технических) для </a:t>
                      </a:r>
                      <a:r>
                        <a:rPr lang="ru-RU" sz="12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(контроля качества)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И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спользование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различных видов контрольно-измерительных материалов и их информативность: показатели учебных достижений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 Э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ффективность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обратной связи и коррекционной деятельности в организации </a:t>
                      </a:r>
                      <a:r>
                        <a:rPr lang="ru-RU" sz="12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: использование результатов "по вертикали" (администрация - учитель) и "по горизонтали" (между субъектами управления)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kk-K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бобщение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распространение опыта работы по курируемому направлению на областном уровне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Третья категория:</a:t>
                      </a:r>
                      <a:endParaRPr lang="ru-RU" sz="12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1.Р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езультативность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использования различных видов </a:t>
                      </a:r>
                      <a:r>
                        <a:rPr lang="ru-RU" sz="12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(контроля качества) в соответствии с целями и задачами организации образования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2.С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оответствие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анализа урока/занятия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(журнал (листы) наблюдения на уроке/занятии) программам наблюдения на уроке/занятии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3.Р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езультативность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использования уровневых дескрипторов с учетом квалификационных категорий педагогов, особенностей обучающихся для осуществления </a:t>
                      </a:r>
                      <a:r>
                        <a:rPr lang="ru-RU" sz="12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(контроля качества)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kk-K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бобщение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распространение опыта работы по курируемому направлению на районном/городском уровне</a:t>
                      </a:r>
                      <a:r>
                        <a:rPr lang="kk-K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</a:tr>
              <a:tr h="875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 gridSpan="3">
                  <a:txBody>
                    <a:bodyPr/>
                    <a:lstStyle/>
                    <a:p>
                      <a:pPr indent="68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1.Эффективность обеспечения доступности качественного образования.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68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Эффективность обеспечения качества образования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68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Эффективность развития кадрового потенциала, инновационной деятельности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Эффективность материально-технического обеспечения</a:t>
                      </a: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6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03" y="204717"/>
            <a:ext cx="11395881" cy="75062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Участие  педагогов </a:t>
            </a:r>
            <a:r>
              <a:rPr lang="ru-RU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аттестации </a:t>
            </a:r>
            <a:r>
              <a:rPr lang="ru-RU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 новому формату с </a:t>
            </a:r>
            <a:r>
              <a:rPr lang="ru-RU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2018 по 2020 </a:t>
            </a:r>
            <a:r>
              <a:rPr lang="ru-RU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годы (категории, рассматриваемые на областном уровне)</a:t>
            </a:r>
            <a:r>
              <a:rPr lang="ru-RU" sz="1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075006"/>
              </p:ext>
            </p:extLst>
          </p:nvPr>
        </p:nvGraphicFramePr>
        <p:xfrm>
          <a:off x="286604" y="764275"/>
          <a:ext cx="11505062" cy="596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568"/>
                <a:gridCol w="1150506"/>
                <a:gridCol w="1497045"/>
                <a:gridCol w="1302982"/>
                <a:gridCol w="1372291"/>
                <a:gridCol w="1413875"/>
                <a:gridCol w="1524768"/>
                <a:gridCol w="1400014"/>
                <a:gridCol w="1400013"/>
              </a:tblGrid>
              <a:tr h="6605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Город/район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за 3 года участвовали</a:t>
                      </a:r>
                      <a:r>
                        <a:rPr lang="ru-RU" sz="11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в аттестации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участвовавших в аттестации по новому формату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(на категории «педагог-исследователь» и «педагог-мастер»)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Количество, % рекомендованных ОЭС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(на категории «педагог-исследователь» и «педагог-мастер»)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Караганда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1748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698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616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434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589 (84%)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460 (74%)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388 (89%)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Бухаржырауский 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302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137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80 (88%)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100 (73%)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 (81%)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3855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Шетский район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(90%)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28 (58%)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41 (93%)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3855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Каркаралинский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(86%)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54 (90%)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37 (77%)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Осакаровский</a:t>
                      </a: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69 (71%)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50 (89%)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24 (96%)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Нуринский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62 (62%)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64 (90%)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25 (92%)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Темиртау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459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186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154 (82%)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113 (68%)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98 (90%)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Абайский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126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29 (90%)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37 (78%)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45 (95%)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Жанааркинский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 (100%)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 (81%)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36 (92%)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Актогайский</a:t>
                      </a: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33 (71%)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19 (59%)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13 (86%)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Жезказган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 (74%)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64 (84%)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26 (96%)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Балхаш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51 (83%)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54 (93%)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33 (94%)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Улытауский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(28%)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(100%)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(100%)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Сатпаев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172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62 (87%)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62 (96%)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33 (89%)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Шахтинск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139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69 (89%)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20 (77%)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34 (94%)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Каражал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10 (90%)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 (83%)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 (94%)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Сарань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45 (86%)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 (87%)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37 (88%)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  <a:tr h="2590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Приозерск 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(100%)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(100%)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(100%)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998" marR="3599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1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3" y="313898"/>
            <a:ext cx="11491415" cy="4094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ПЛАНИРУЕМЫХ ИЗМЕНЕНИЯХ В ПРАВИЛАХ АТТЕСТАЦИИ ПЕДАГОГОВ: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18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218365" y="723331"/>
            <a:ext cx="1173707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b="1" dirty="0">
                <a:latin typeface="Arial" pitchFamily="34" charset="0"/>
                <a:cs typeface="Arial" pitchFamily="34" charset="0"/>
              </a:rPr>
              <a:t>Изменения, касающиеся процедуры проведения аттестации: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kk-KZ" sz="14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ри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аттестации педагог подает заявление с соблюдением сроков прохождения и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последовательности категории (</a:t>
            </a:r>
            <a:r>
              <a:rPr lang="kk-KZ" sz="1400" b="1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п.7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Заявление на досрочную аттестацию педагог подает в случае наличия соответствующих результатов деятельности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не менее,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чем за последние два года (</a:t>
            </a:r>
            <a:r>
              <a:rPr lang="kk-KZ" sz="1400" b="1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п.8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Квалификационная оценка для всех категорий будет проводиться самими организациями образования (рассмотрение документов на соответствие требованиям, предъявляемым при присвоении категорий педагогам) (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п.9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Организация образования будет рассматривать на педсовете вопросы соблюдения аттестуемым педагогом педагогической этики, в решении педсовета давать  свою рекомендацию на присвоение категории. Вне зависимости от решения педсовета педагог будет участвовать в аттестации. Решение педсовета носит рекомендательный характер, окончательное решение будет принимать аттестационная комиссия соответствующего органа  (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№192,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приложение 11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Категорию «педагог» будет присваивать комиссия организации образования; категорию «педагог-модератор» - комиссия отдела образования; категории «педагог-эксперт» и «педагог-исследователь» - комиссия управления образования; категорию «педагог-мастер» - комиссия при уполномоченном органе в области образования (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№192,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п.8).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Для рассмотрения категории «педагог-мастер» создается экспертный совет при Республиканском учебно-методическом совете НАО имени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Алтынсарина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(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№192,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п.18).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Список педагогов, успешно прошедших аттестацию, будет публиковаться на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интернет-ресурсе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государственного органа или организации образования (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№192,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п.22).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При принятии решения «не аттестован на заявленную категорию» комиссия в течение 3-х рабочих дней должна будет направлять на электронный адрес аттестуемого письменное уведомление, подписанное всеми членами комиссии с обоснованием принятого решения (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№192,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п.23, приложение 12).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227818">
            <a:off x="3744619" y="2705726"/>
            <a:ext cx="47027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val="9402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313898"/>
            <a:ext cx="11327642" cy="532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ПЛАНИРУЕМЫХ ИЗМЕНЕНИЯХ В ПРАВИЛАХ АТТЕСТАЦИИ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ПЕДАГОГОВ (продолжение):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660" y="968991"/>
            <a:ext cx="1166883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>
                <a:latin typeface="Arial" pitchFamily="34" charset="0"/>
                <a:cs typeface="Arial" pitchFamily="34" charset="0"/>
              </a:rPr>
              <a:t>Изменения, касающиеся требований к категориям: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kk-KZ" dirty="0">
                <a:latin typeface="Arial" pitchFamily="34" charset="0"/>
                <a:cs typeface="Arial" pitchFamily="34" charset="0"/>
              </a:rPr>
              <a:t>О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лимпиады</a:t>
            </a:r>
            <a:r>
              <a:rPr lang="ru-RU" dirty="0">
                <a:latin typeface="Arial" pitchFamily="34" charset="0"/>
                <a:cs typeface="Arial" pitchFamily="34" charset="0"/>
              </a:rPr>
              <a:t>, конкурсы, в которых участвует педагог и его ученики должны соответствовать перечню, утвержденному уполномоченным органом в области образования (</a:t>
            </a:r>
            <a:r>
              <a:rPr lang="kk-KZ" dirty="0">
                <a:latin typeface="Arial" pitchFamily="34" charset="0"/>
                <a:cs typeface="Arial" pitchFamily="34" charset="0"/>
              </a:rPr>
              <a:t>№192, </a:t>
            </a:r>
            <a:r>
              <a:rPr lang="ru-RU" dirty="0">
                <a:latin typeface="Arial" pitchFamily="34" charset="0"/>
                <a:cs typeface="Arial" pitchFamily="34" charset="0"/>
              </a:rPr>
              <a:t>п.24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Для присвоения категории «педагог-мастер» педагог должен иметь авторскую программу, получившую одобрение на республиканском учебно-методическом совете при НАО имени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Алтынсарина</a:t>
            </a:r>
            <a:r>
              <a:rPr lang="ru-RU" dirty="0">
                <a:latin typeface="Arial" pitchFamily="34" charset="0"/>
                <a:cs typeface="Arial" pitchFamily="34" charset="0"/>
              </a:rPr>
              <a:t> или на республиканском учебно-методическом совете при Департаменте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ТиПО</a:t>
            </a:r>
            <a:r>
              <a:rPr lang="ru-RU" dirty="0">
                <a:latin typeface="Arial" pitchFamily="34" charset="0"/>
                <a:cs typeface="Arial" pitchFamily="34" charset="0"/>
              </a:rPr>
              <a:t>. Или должен быть автором (соавтором) изданных учебников, учебно-методических пособий, включенных в перечень учебников, УМК и учебно-методических пособий, утвержденных уполномоченным органом в сфере образования (</a:t>
            </a:r>
            <a:r>
              <a:rPr lang="kk-KZ" dirty="0">
                <a:latin typeface="Arial" pitchFamily="34" charset="0"/>
                <a:cs typeface="Arial" pitchFamily="34" charset="0"/>
              </a:rPr>
              <a:t>№192, </a:t>
            </a:r>
            <a:r>
              <a:rPr lang="ru-RU" dirty="0">
                <a:latin typeface="Arial" pitchFamily="34" charset="0"/>
                <a:cs typeface="Arial" pitchFamily="34" charset="0"/>
              </a:rPr>
              <a:t>п.24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lvl="0" indent="-285750" algn="just">
              <a:buFont typeface="Wingdings" pitchFamily="2" charset="2"/>
              <a:buChar char="ü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kk-KZ" dirty="0">
                <a:latin typeface="Arial" pitchFamily="34" charset="0"/>
                <a:cs typeface="Arial" pitchFamily="34" charset="0"/>
              </a:rPr>
              <a:t>И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зменения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 в критериях оценивания портфолио: снижены требования к динамике роста качества знаний (от 3 до 6%) – данные должны выгружаться из информационных систем или НОБД, либо в электронном формате – сканированный вариант; необходимо обязательно предоставлять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видеозапись урока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согласно указанным требованиям вместе с листом наблюдения урока и анализом урока заместителем и руководителем самой организации образования (не менее 3-х уроков за текущий учебный год (</a:t>
            </a:r>
            <a:r>
              <a:rPr lang="kk-KZ" dirty="0">
                <a:latin typeface="Arial" pitchFamily="34" charset="0"/>
                <a:cs typeface="Arial" pitchFamily="34" charset="0"/>
              </a:rPr>
              <a:t>№192,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приложение 3).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kk-KZ" dirty="0">
                <a:latin typeface="Arial" pitchFamily="34" charset="0"/>
                <a:cs typeface="Arial" pitchFamily="34" charset="0"/>
              </a:rPr>
              <a:t>О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тдельные</a:t>
            </a:r>
            <a:r>
              <a:rPr lang="ru-RU" dirty="0">
                <a:latin typeface="Arial" pitchFamily="34" charset="0"/>
                <a:cs typeface="Arial" pitchFamily="34" charset="0"/>
              </a:rPr>
              <a:t> критерии оценивания портфолио для воспитателей интернатов, психологов, социальных педагогов ПМПК</a:t>
            </a:r>
            <a:r>
              <a:rPr lang="kk-KZ" dirty="0">
                <a:latin typeface="Arial" pitchFamily="34" charset="0"/>
                <a:cs typeface="Arial" pitchFamily="34" charset="0"/>
              </a:rPr>
              <a:t> (№192, приложения).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19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rot="2130475">
            <a:off x="3744619" y="2705725"/>
            <a:ext cx="47027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val="892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84401" y="6408651"/>
            <a:ext cx="354803" cy="198436"/>
          </a:xfrm>
        </p:spPr>
        <p:txBody>
          <a:bodyPr/>
          <a:lstStyle/>
          <a:p>
            <a:fld id="{BC95CAA3-FD71-430B-8996-36DBD296529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6233" y="1085304"/>
            <a:ext cx="2523249" cy="785580"/>
          </a:xfrm>
          <a:prstGeom prst="rect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«педагог-эксперт»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71" y="1956778"/>
            <a:ext cx="299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      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85 педагогов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8109" y="1081178"/>
            <a:ext cx="2445976" cy="800365"/>
          </a:xfrm>
          <a:prstGeom prst="rect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«педагог-исследователь»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857" y="1995864"/>
            <a:ext cx="334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620 педагогов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33301" y="1082214"/>
            <a:ext cx="2751264" cy="788671"/>
          </a:xfrm>
          <a:prstGeom prst="rect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педагог-мастер»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0436" y="1988735"/>
            <a:ext cx="3897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              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26 педагогов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36528" y="1995864"/>
            <a:ext cx="339411" cy="261372"/>
          </a:xfrm>
          <a:prstGeom prst="ellipse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73707" y="2018492"/>
            <a:ext cx="339411" cy="261372"/>
          </a:xfrm>
          <a:prstGeom prst="ellipse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263595" y="2058104"/>
            <a:ext cx="339411" cy="261372"/>
          </a:xfrm>
          <a:prstGeom prst="ellipse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31372" y="2636912"/>
            <a:ext cx="11141505" cy="3540052"/>
          </a:xfrm>
        </p:spPr>
        <p:txBody>
          <a:bodyPr/>
          <a:lstStyle/>
          <a:p>
            <a:pPr marL="0" indent="0" fontAlgn="t">
              <a:buNone/>
            </a:pPr>
            <a:r>
              <a:rPr lang="kk-K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Всего принято за 2 месяца – 731 портфолио: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ноябрь 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 -  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255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(34,8%)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декабрь 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 -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476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(65,1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%)</a:t>
            </a:r>
          </a:p>
          <a:p>
            <a:pPr marL="0" indent="0" fontAlgn="t">
              <a:buNone/>
            </a:pPr>
            <a:endParaRPr lang="kk-KZ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t">
              <a:buNone/>
            </a:pP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1 по 19 декабря 2020 </a:t>
            </a: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 -  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152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(20,7%)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20 по 25 декабря 2020 </a:t>
            </a: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 -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324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(44,3%)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6527" y="232013"/>
            <a:ext cx="10448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поступивших портфолио педагогов на рассмотрение областного экспертного совета: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313898"/>
            <a:ext cx="11327642" cy="532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ПЛАНИРУЕМЫХ ИЗМЕНЕНИЯХ В ПРАВИЛАХ АТТЕСТАЦИИ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ПЕДАГОГОВ (продолжение):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4716" y="655093"/>
            <a:ext cx="1184625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v"/>
            </a:pPr>
            <a:endParaRPr lang="ru-RU" dirty="0"/>
          </a:p>
          <a:p>
            <a:pPr marL="285750" lvl="0" indent="-285750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4716" y="859807"/>
            <a:ext cx="1173707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b="1" dirty="0">
                <a:latin typeface="Arial" pitchFamily="34" charset="0"/>
                <a:cs typeface="Arial" pitchFamily="34" charset="0"/>
              </a:rPr>
              <a:t>Изменения, касающиеся процедуры проведения НКТ: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Значительно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вырастет пороговый уровень баллов, который необходимо набрать на НКТ – «педагог-мастер» - 90%, «педагог-исследователь» - 80% и т.д. Минимальный показатель в 50% для категории «педагог» (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п.40).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случае нарушения правил во время НКТ педагог лишается права прохождения аттестации сроком на 5 лет, имеющаяся категория снижается до категории «педагог» (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п.18).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установлении фактов нарушений на НКТ, обнаруженных при просмотре видеозаписи, независимо от сроков сдачи, результаты НКТ будут аннулироваться, присвоенная категория будет снижаться до категории «педагог» (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п.27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Педагоги по физической культуре помимо педагогики и методики обучения будут сдавать Тесты Первого Президента РК (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п.21).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НЦТ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предоставит доступ областным управлениям образования для проверки электронных справок с результатами тестирования (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п.39).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случае если педагог, имеющий старые категории (первая, вторая, высшая), не набрал баллы на НКТ на заявленную категорию, категория сохраняется до истечения его срока, далее – снижается до уровня «педагог» (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п.17).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Выпускники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вузов и колледжей будут приниматься на работу только после успешного прохождения НКТ (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п.20).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910332">
            <a:off x="3744619" y="2705725"/>
            <a:ext cx="47027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val="33551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313898"/>
            <a:ext cx="11327642" cy="532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ПЛАНИРУЕМЫХ ИЗМЕНЕНИЯХ В ПРАВИЛАХ АТТЕСТАЦИИ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ПЕДАГОГОВ (продолжение):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0501" y="818865"/>
            <a:ext cx="11232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endParaRPr lang="ru-RU" dirty="0"/>
          </a:p>
          <a:p>
            <a:pPr marL="285750" lvl="0" indent="-285750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2955" y="914400"/>
            <a:ext cx="117780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Arial" pitchFamily="34" charset="0"/>
                <a:cs typeface="Arial" pitchFamily="34" charset="0"/>
              </a:rPr>
              <a:t>Изменения, касающиеся аттестации руководителей и заместителей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kk-KZ" dirty="0"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Третья </a:t>
            </a:r>
            <a:r>
              <a:rPr lang="ru-RU" dirty="0">
                <a:latin typeface="Arial" pitchFamily="34" charset="0"/>
                <a:cs typeface="Arial" pitchFamily="34" charset="0"/>
              </a:rPr>
              <a:t>и вторая категории руководителей и заместителей руководителей будут присваиваться комиссиями, созданными в отделах образования, первая категория – в управлении образования (</a:t>
            </a:r>
            <a:r>
              <a:rPr lang="kk-KZ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dirty="0">
                <a:latin typeface="Arial" pitchFamily="34" charset="0"/>
                <a:cs typeface="Arial" pitchFamily="34" charset="0"/>
              </a:rPr>
              <a:t>п.79).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Аттестация </a:t>
            </a:r>
            <a:r>
              <a:rPr lang="ru-RU" dirty="0">
                <a:latin typeface="Arial" pitchFamily="34" charset="0"/>
                <a:cs typeface="Arial" pitchFamily="34" charset="0"/>
              </a:rPr>
              <a:t>руководителей и заместителей будет проходить 2 раза в год, комиссия рассматривает документы до 15 мая и 15 ноября (</a:t>
            </a:r>
            <a:r>
              <a:rPr lang="kk-KZ" dirty="0">
                <a:latin typeface="Arial" pitchFamily="34" charset="0"/>
                <a:cs typeface="Arial" pitchFamily="34" charset="0"/>
              </a:rPr>
              <a:t>№83, </a:t>
            </a:r>
            <a:r>
              <a:rPr lang="ru-RU" dirty="0">
                <a:latin typeface="Arial" pitchFamily="34" charset="0"/>
                <a:cs typeface="Arial" pitchFamily="34" charset="0"/>
              </a:rPr>
              <a:t>п.80).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Аттестация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заместителей будет состоять из квалификационной оценки, комплексного аналитического обобщения итогов деятельности, собеседования, в случае несовпадения оценки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самооценивания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 и оценки комиссии (</a:t>
            </a:r>
            <a:r>
              <a:rPr lang="kk-KZ" dirty="0">
                <a:latin typeface="Arial" pitchFamily="34" charset="0"/>
                <a:cs typeface="Arial" pitchFamily="34" charset="0"/>
              </a:rPr>
              <a:t>№83,</a:t>
            </a:r>
            <a:r>
              <a:rPr lang="ru-RU" dirty="0">
                <a:latin typeface="Arial" pitchFamily="34" charset="0"/>
                <a:cs typeface="Arial" pitchFamily="34" charset="0"/>
              </a:rPr>
              <a:t>п.81).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Руководители </a:t>
            </a:r>
            <a:r>
              <a:rPr lang="ru-RU" dirty="0">
                <a:latin typeface="Arial" pitchFamily="34" charset="0"/>
                <a:cs typeface="Arial" pitchFamily="34" charset="0"/>
              </a:rPr>
              <a:t>и заместители участвуют в аттестации по истечении 3-х лет пребывания на занимаемой должности (п.84,86).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Аттестация </a:t>
            </a:r>
            <a:r>
              <a:rPr lang="ru-RU" dirty="0">
                <a:latin typeface="Arial" pitchFamily="34" charset="0"/>
                <a:cs typeface="Arial" pitchFamily="34" charset="0"/>
              </a:rPr>
              <a:t>руководителей и заместителей проводится по истечении каждых последующих 3-х лет пребывания на должности (</a:t>
            </a:r>
            <a:r>
              <a:rPr lang="kk-KZ" dirty="0">
                <a:latin typeface="Arial" pitchFamily="34" charset="0"/>
                <a:cs typeface="Arial" pitchFamily="34" charset="0"/>
              </a:rPr>
              <a:t>№83,</a:t>
            </a:r>
            <a:r>
              <a:rPr lang="ru-RU" dirty="0">
                <a:latin typeface="Arial" pitchFamily="34" charset="0"/>
                <a:cs typeface="Arial" pitchFamily="34" charset="0"/>
              </a:rPr>
              <a:t>п.88).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Квалификационная </a:t>
            </a:r>
            <a:r>
              <a:rPr lang="ru-RU" dirty="0">
                <a:latin typeface="Arial" pitchFamily="34" charset="0"/>
                <a:cs typeface="Arial" pitchFamily="34" charset="0"/>
              </a:rPr>
              <a:t>оценка руководителей и заместителей будет включать рассмотрение на соответствие представленных документов: удостоверение личности, диплом об образовании, документ о прохождении курсов или ПК по программе «Менеджмент в образовании» не менее 72-х часов, документ, подтверждающий трудовую деятельность. При условии  неполного пакета документов, аттестующий орган не принимает их  (</a:t>
            </a:r>
            <a:r>
              <a:rPr lang="kk-KZ" dirty="0">
                <a:latin typeface="Arial" pitchFamily="34" charset="0"/>
                <a:cs typeface="Arial" pitchFamily="34" charset="0"/>
              </a:rPr>
              <a:t>№83,</a:t>
            </a:r>
            <a:r>
              <a:rPr lang="ru-RU" dirty="0">
                <a:latin typeface="Arial" pitchFamily="34" charset="0"/>
                <a:cs typeface="Arial" pitchFamily="34" charset="0"/>
              </a:rPr>
              <a:t>п.100). </a:t>
            </a:r>
          </a:p>
          <a:p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 rot="2505092">
            <a:off x="3744619" y="2705725"/>
            <a:ext cx="47027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val="10352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5" y="327545"/>
            <a:ext cx="11395881" cy="85980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Алгоритм проведения аттестации в 2021 году согласно приказу Министерства образования и науки Республики Казахстан №41 от 29.01.2021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 «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проведении аттестации и процедуры 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присвоения 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квалификационных категорий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об 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организации и проведении 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Национального 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квалификационного 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тестирования 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педагогов организаций 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2021 году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342258"/>
              </p:ext>
            </p:extLst>
          </p:nvPr>
        </p:nvGraphicFramePr>
        <p:xfrm>
          <a:off x="327544" y="1638851"/>
          <a:ext cx="11464121" cy="4978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8173"/>
                <a:gridCol w="5155096"/>
                <a:gridCol w="2745426"/>
                <a:gridCol w="2745426"/>
              </a:tblGrid>
              <a:tr h="554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Мероприятия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Первая половина года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Вторая половина года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84089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Сроки проведения аттестации и процедуры присвоения квалификационных категорий 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29 января по 25 июня 2021 года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С 25 августа по 25 декабря 2021 года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9470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Сроки проведения НКТ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29 января по 30 апреля 2021 года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С 25 августа по 30 ноября 2021 года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855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Сроки приема заявлений для участия в НКТ в онлайн-режиме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28 января 2021 года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23 августа 2021 года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84089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Сроки работы Республиканской комиссии по рассмотрению апелляций 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1 марта по 30 апреля 2021 года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1 октября по 30 ноября 2021 года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12733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Сроки работы аттестационных комиссий по проведению процедуры присвоения (подтверждения) квалификационных категорий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5 мая по 25 июня 2021 года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5 ноября по 25 декабря 2021 года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25F0158-B7A0-4140-BC6D-92DFF19D2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012" y="395785"/>
            <a:ext cx="7820167" cy="5318379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Качество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образования не может быть выше качества учителей, работающих в системе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Назарларыңызға</a:t>
            </a:r>
            <a:r>
              <a:rPr lang="ru-RU" sz="4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рахмет</a:t>
            </a:r>
            <a:r>
              <a:rPr lang="ru-RU" sz="4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!</a:t>
            </a:r>
            <a:br>
              <a:rPr lang="ru-RU" sz="4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Спасибо </a:t>
            </a:r>
            <a:r>
              <a:rPr lang="ru-RU" sz="48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38C8747-3ECC-42D3-8B51-1C4BF9F6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B979585-4AA6-4BB2-A9FD-E808F31CA33B}"/>
              </a:ext>
            </a:extLst>
          </p:cNvPr>
          <p:cNvSpPr/>
          <p:nvPr/>
        </p:nvSpPr>
        <p:spPr>
          <a:xfrm>
            <a:off x="609601" y="885825"/>
            <a:ext cx="476250" cy="1984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8">
            <a:extLst>
              <a:ext uri="{FF2B5EF4-FFF2-40B4-BE49-F238E27FC236}">
                <a16:creationId xmlns="" xmlns:a16="http://schemas.microsoft.com/office/drawing/2014/main" id="{EAB62A1E-3B55-4D55-9662-C58B81B88221}"/>
              </a:ext>
            </a:extLst>
          </p:cNvPr>
          <p:cNvSpPr/>
          <p:nvPr/>
        </p:nvSpPr>
        <p:spPr>
          <a:xfrm>
            <a:off x="8424746" y="0"/>
            <a:ext cx="3767254" cy="6857992"/>
          </a:xfrm>
          <a:prstGeom prst="rect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4" y="150126"/>
            <a:ext cx="11764423" cy="61415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Второй этап аттестации – комплексное аналитическое обобщение итогов деятельности педагогов проводится согласно приказу МОН РК </a:t>
            </a:r>
            <a:r>
              <a:rPr lang="kk-KZ" sz="20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kk-KZ" sz="20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мая 2020 года №</a:t>
            </a:r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192 (работа экспертного совета)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3" descr="D:\Письма и сайт\На сайт\Заседание ЭС 15 марта 2018 года\20180315_120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8" y="989054"/>
            <a:ext cx="3860975" cy="243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62" y="3802740"/>
            <a:ext cx="3605300" cy="2703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64" y="3903260"/>
            <a:ext cx="3528124" cy="26460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62" y="924718"/>
            <a:ext cx="3563888" cy="26729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75" y="893070"/>
            <a:ext cx="3535011" cy="26512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6" y="3727830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4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668739" y="614150"/>
            <a:ext cx="1102739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ОШИБКА №1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Неправильное оформление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заявления на прохождение процедуры присвоения (подтверждения) квалификационной категории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устаревшего образца заявления; </a:t>
            </a: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несоблюдение сроков подачи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заявления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(заявление на участие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процедуре присвоения квалификационной категории написано раньше, чем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 прошел НКТ); </a:t>
            </a: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заявлении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отсутствует дата, подпись педагога;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еправильная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адресация заявления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(заявление написано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имя руководителя отдела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 или директора школы, в то время как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 претендует на категорию, которую присваивает областная аттестационная комиссия).</a:t>
            </a:r>
          </a:p>
        </p:txBody>
      </p:sp>
    </p:spTree>
    <p:extLst>
      <p:ext uri="{BB962C8B-B14F-4D97-AF65-F5344CB8AC3E}">
        <p14:creationId xmlns:p14="http://schemas.microsoft.com/office/powerpoint/2010/main" val="34037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5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327545" y="259306"/>
            <a:ext cx="1160059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ОШИБКА №2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Несоблюдение требований, утвержденных стандартом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государственной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услуги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«Прием документов для прохождения аттестации…»: </a:t>
            </a:r>
          </a:p>
          <a:p>
            <a:pPr algn="just"/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кладываются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ишние документы, не подлежащие оцениванию: визитные карточки, творческий отчет,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эссе и т.д.;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отсутствуют необходимые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перечню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документы: сертификаты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НКТ,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приказы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удостоверения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присвоении категории, отсутствие записи в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трудовой книжке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приеме на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работу;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оказатели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качества знаний не заверены печатью и подписью руководителя организации образования;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одделка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документов (исправление даты вручения дипломов, сертификатов,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грамот; показатели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качества знаний недостоверные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);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редоставление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просроченного сертификата НКТ, предоставление сертификата НКТ в виде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фотографии;</a:t>
            </a: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Несоответствие показателей качества знаний в портфолио, показателям в электронном журнале Білімал.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6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218364" y="218365"/>
            <a:ext cx="11791666" cy="713067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ОШИБКА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№3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Несоответствие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представленных в портфолио материалов требованиям заявленной квалификационной категории.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kk-KZ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Педагог-исследователь» должен :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владеть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навыками исследования урока и разработки инструментов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оценивания;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обеспечивать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исследовательских навыков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обучающихся;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осуществлять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наставничество и конструктивно определять стратегии развития в педагогическом сообществе на уровне района,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города;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обобщает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опыт на уровне области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/городов республиканского значения и столицы, республики (для республиканских подведомственных организаций);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участников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олимпиад, конкурсов, соревнований на уровне области/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городов республиканского значения и столицы, республики (для республиканских подведомственных организаций)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чем изменение требований к категории «педагог-мастер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1) Изданные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учебник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учебно-методически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пособи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должны быть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включен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в перечень учебников, учебно-методических комплексов и учебно-методических пособий, утвержденных 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полномоченным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органом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75"/>
              </a:spcAft>
            </a:pP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2)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Является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участником республиканских и международных конкурсов и олимпиад или подготовил участников республиканских и международных конкурсов и олимпиад,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утвержденных уполномоченным органом в области образования.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/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5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7" y="218365"/>
            <a:ext cx="11327642" cy="8325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Участие педагогов 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научно-практических конференциях, организованных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учебно-методическим центром развития образования Карагандинской области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2020-2021 учебном году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3525"/>
              </p:ext>
            </p:extLst>
          </p:nvPr>
        </p:nvGraphicFramePr>
        <p:xfrm>
          <a:off x="245659" y="1129616"/>
          <a:ext cx="11791664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544"/>
                <a:gridCol w="3260539"/>
                <a:gridCol w="8009581"/>
              </a:tblGrid>
              <a:tr h="242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Название НПК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Примечание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/>
                </a:tc>
              </a:tr>
              <a:tr h="21853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Республиканская НПК имени О.А. </a:t>
                      </a:r>
                      <a:r>
                        <a:rPr lang="ru-RU" sz="16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Байконурова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«Образование в эпоху четвертой промышленной революции» 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 – 21 октября 2020 года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Поступила 481 статья. Из них отклонены 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- 312 (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65%).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числе, от педагогов нашей области поступило 358 статей, из них отклонены 240 статей (67%).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 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подали заявки 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педагоги </a:t>
                      </a:r>
                      <a:r>
                        <a:rPr lang="ru-RU" sz="16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Каркаралинского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района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ало заявок 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педагогов следующих 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регионов: </a:t>
                      </a:r>
                      <a:r>
                        <a:rPr lang="ru-RU" sz="16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Актогайский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район-1 (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статья 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 принята), Каражал-2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(из них 1 статья не принята)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Приозерск-2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(из них 1 не принята)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Жанааркинский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район-5 (из них 3 не приняты)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Нуринский район – 5 (из них 4 не приняты), Шахтинск – 6 (из них 5 не приняты), Бухаржырауский район- 7 (из них 5 не приняты). 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929" marR="65929" marT="0" marB="0"/>
                </a:tc>
              </a:tr>
              <a:tr h="1462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Областная НПК для педагогов дошкольного образования  «Обновленное содержание образования: от создания условий к эффективному результату»  (19 марта 2021 года) 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Поступило </a:t>
                      </a:r>
                      <a:r>
                        <a:rPr lang="kk-KZ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296, 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отклонены 87 статей (29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%). 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kk-KZ" sz="16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Не </a:t>
                      </a: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подали заявки педагоги дошкольных организаций Каражал и Нуринского района.</a:t>
                      </a:r>
                      <a:endParaRPr lang="ru-RU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929" marR="65929" marT="0" marB="0"/>
                </a:tc>
              </a:tr>
              <a:tr h="14568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Областная конференция</a:t>
                      </a:r>
                      <a:r>
                        <a:rPr lang="kk-KZ" sz="1600">
                          <a:effectLst/>
                          <a:latin typeface="Arial" pitchFamily="34" charset="0"/>
                          <a:cs typeface="Arial" pitchFamily="34" charset="0"/>
                        </a:rPr>
                        <a:t> для педагогов среднего образования «Функциональная грамотность-важнейшее условие повышения качества образования» (апрель 2021 года)</a:t>
                      </a:r>
                      <a:endParaRPr lang="ru-RU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Поступило 729 статей. </a:t>
                      </a:r>
                      <a:endParaRPr lang="ru-RU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 подали заявки педагоги Жанааркинского района. </a:t>
                      </a:r>
                      <a:endParaRPr lang="ru-RU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Мало заявок  педагогов  следующих регионов: Каражал -1, Сарань-4, Нуринский район-5, Улытауский район-5, Шетский район-7. </a:t>
                      </a:r>
                      <a:endParaRPr lang="ru-RU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929" marR="659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7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307" y="259307"/>
            <a:ext cx="11664279" cy="77792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Участие педагогов в областных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конкурсах учебно-методического центра развития образования Карагандинской области в 2020-2021 учебном году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459" name="Группа 4"/>
          <p:cNvGrpSpPr>
            <a:grpSpLocks/>
          </p:cNvGrpSpPr>
          <p:nvPr/>
        </p:nvGrpSpPr>
        <p:grpSpPr bwMode="auto">
          <a:xfrm>
            <a:off x="259307" y="1132764"/>
            <a:ext cx="11682484" cy="5131558"/>
            <a:chOff x="1184414" y="833837"/>
            <a:chExt cx="5885476" cy="3244994"/>
          </a:xfrm>
        </p:grpSpPr>
        <p:sp>
          <p:nvSpPr>
            <p:cNvPr id="8" name="Полилиния 7"/>
            <p:cNvSpPr/>
            <p:nvPr/>
          </p:nvSpPr>
          <p:spPr>
            <a:xfrm>
              <a:off x="1184414" y="833837"/>
              <a:ext cx="2711958" cy="1062510"/>
            </a:xfrm>
            <a:custGeom>
              <a:avLst/>
              <a:gdLst>
                <a:gd name="connsiteX0" fmla="*/ 0 w 2711788"/>
                <a:gd name="connsiteY0" fmla="*/ 185890 h 1115317"/>
                <a:gd name="connsiteX1" fmla="*/ 54446 w 2711788"/>
                <a:gd name="connsiteY1" fmla="*/ 54446 h 1115317"/>
                <a:gd name="connsiteX2" fmla="*/ 185890 w 2711788"/>
                <a:gd name="connsiteY2" fmla="*/ 0 h 1115317"/>
                <a:gd name="connsiteX3" fmla="*/ 2525898 w 2711788"/>
                <a:gd name="connsiteY3" fmla="*/ 0 h 1115317"/>
                <a:gd name="connsiteX4" fmla="*/ 2657342 w 2711788"/>
                <a:gd name="connsiteY4" fmla="*/ 54446 h 1115317"/>
                <a:gd name="connsiteX5" fmla="*/ 2711788 w 2711788"/>
                <a:gd name="connsiteY5" fmla="*/ 185890 h 1115317"/>
                <a:gd name="connsiteX6" fmla="*/ 2711788 w 2711788"/>
                <a:gd name="connsiteY6" fmla="*/ 929427 h 1115317"/>
                <a:gd name="connsiteX7" fmla="*/ 2657342 w 2711788"/>
                <a:gd name="connsiteY7" fmla="*/ 1060871 h 1115317"/>
                <a:gd name="connsiteX8" fmla="*/ 2525898 w 2711788"/>
                <a:gd name="connsiteY8" fmla="*/ 1115317 h 1115317"/>
                <a:gd name="connsiteX9" fmla="*/ 185890 w 2711788"/>
                <a:gd name="connsiteY9" fmla="*/ 1115317 h 1115317"/>
                <a:gd name="connsiteX10" fmla="*/ 54446 w 2711788"/>
                <a:gd name="connsiteY10" fmla="*/ 1060871 h 1115317"/>
                <a:gd name="connsiteX11" fmla="*/ 0 w 2711788"/>
                <a:gd name="connsiteY11" fmla="*/ 929427 h 1115317"/>
                <a:gd name="connsiteX12" fmla="*/ 0 w 2711788"/>
                <a:gd name="connsiteY12" fmla="*/ 185890 h 111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1788" h="1115317">
                  <a:moveTo>
                    <a:pt x="0" y="185890"/>
                  </a:moveTo>
                  <a:cubicBezTo>
                    <a:pt x="0" y="136589"/>
                    <a:pt x="19585" y="89307"/>
                    <a:pt x="54446" y="54446"/>
                  </a:cubicBezTo>
                  <a:cubicBezTo>
                    <a:pt x="89307" y="19585"/>
                    <a:pt x="136589" y="0"/>
                    <a:pt x="185890" y="0"/>
                  </a:cubicBezTo>
                  <a:lnTo>
                    <a:pt x="2525898" y="0"/>
                  </a:lnTo>
                  <a:cubicBezTo>
                    <a:pt x="2575199" y="0"/>
                    <a:pt x="2622481" y="19585"/>
                    <a:pt x="2657342" y="54446"/>
                  </a:cubicBezTo>
                  <a:cubicBezTo>
                    <a:pt x="2692203" y="89307"/>
                    <a:pt x="2711788" y="136589"/>
                    <a:pt x="2711788" y="185890"/>
                  </a:cubicBezTo>
                  <a:lnTo>
                    <a:pt x="2711788" y="929427"/>
                  </a:lnTo>
                  <a:cubicBezTo>
                    <a:pt x="2711788" y="978728"/>
                    <a:pt x="2692203" y="1026010"/>
                    <a:pt x="2657342" y="1060871"/>
                  </a:cubicBezTo>
                  <a:cubicBezTo>
                    <a:pt x="2622481" y="1095732"/>
                    <a:pt x="2575199" y="1115317"/>
                    <a:pt x="2525898" y="1115317"/>
                  </a:cubicBezTo>
                  <a:lnTo>
                    <a:pt x="185890" y="1115317"/>
                  </a:lnTo>
                  <a:cubicBezTo>
                    <a:pt x="136589" y="1115317"/>
                    <a:pt x="89307" y="1095732"/>
                    <a:pt x="54446" y="1060871"/>
                  </a:cubicBezTo>
                  <a:cubicBezTo>
                    <a:pt x="19585" y="1026010"/>
                    <a:pt x="0" y="978728"/>
                    <a:pt x="0" y="929427"/>
                  </a:cubicBezTo>
                  <a:lnTo>
                    <a:pt x="0" y="18589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07785" tIns="107785" rIns="107785" bIns="107785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284450" y="833837"/>
              <a:ext cx="2785440" cy="1089483"/>
            </a:xfrm>
            <a:custGeom>
              <a:avLst/>
              <a:gdLst>
                <a:gd name="connsiteX0" fmla="*/ 0 w 2785922"/>
                <a:gd name="connsiteY0" fmla="*/ 181196 h 1087156"/>
                <a:gd name="connsiteX1" fmla="*/ 53071 w 2785922"/>
                <a:gd name="connsiteY1" fmla="*/ 53071 h 1087156"/>
                <a:gd name="connsiteX2" fmla="*/ 181196 w 2785922"/>
                <a:gd name="connsiteY2" fmla="*/ 0 h 1087156"/>
                <a:gd name="connsiteX3" fmla="*/ 2604726 w 2785922"/>
                <a:gd name="connsiteY3" fmla="*/ 0 h 1087156"/>
                <a:gd name="connsiteX4" fmla="*/ 2732851 w 2785922"/>
                <a:gd name="connsiteY4" fmla="*/ 53071 h 1087156"/>
                <a:gd name="connsiteX5" fmla="*/ 2785922 w 2785922"/>
                <a:gd name="connsiteY5" fmla="*/ 181196 h 1087156"/>
                <a:gd name="connsiteX6" fmla="*/ 2785922 w 2785922"/>
                <a:gd name="connsiteY6" fmla="*/ 905960 h 1087156"/>
                <a:gd name="connsiteX7" fmla="*/ 2732851 w 2785922"/>
                <a:gd name="connsiteY7" fmla="*/ 1034085 h 1087156"/>
                <a:gd name="connsiteX8" fmla="*/ 2604726 w 2785922"/>
                <a:gd name="connsiteY8" fmla="*/ 1087156 h 1087156"/>
                <a:gd name="connsiteX9" fmla="*/ 181196 w 2785922"/>
                <a:gd name="connsiteY9" fmla="*/ 1087156 h 1087156"/>
                <a:gd name="connsiteX10" fmla="*/ 53071 w 2785922"/>
                <a:gd name="connsiteY10" fmla="*/ 1034085 h 1087156"/>
                <a:gd name="connsiteX11" fmla="*/ 0 w 2785922"/>
                <a:gd name="connsiteY11" fmla="*/ 905960 h 1087156"/>
                <a:gd name="connsiteX12" fmla="*/ 0 w 2785922"/>
                <a:gd name="connsiteY12" fmla="*/ 181196 h 108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85922" h="1087156">
                  <a:moveTo>
                    <a:pt x="0" y="181196"/>
                  </a:moveTo>
                  <a:cubicBezTo>
                    <a:pt x="0" y="133140"/>
                    <a:pt x="19090" y="87052"/>
                    <a:pt x="53071" y="53071"/>
                  </a:cubicBezTo>
                  <a:cubicBezTo>
                    <a:pt x="87052" y="19090"/>
                    <a:pt x="133140" y="0"/>
                    <a:pt x="181196" y="0"/>
                  </a:cubicBezTo>
                  <a:lnTo>
                    <a:pt x="2604726" y="0"/>
                  </a:lnTo>
                  <a:cubicBezTo>
                    <a:pt x="2652782" y="0"/>
                    <a:pt x="2698870" y="19090"/>
                    <a:pt x="2732851" y="53071"/>
                  </a:cubicBezTo>
                  <a:cubicBezTo>
                    <a:pt x="2766832" y="87052"/>
                    <a:pt x="2785922" y="133140"/>
                    <a:pt x="2785922" y="181196"/>
                  </a:cubicBezTo>
                  <a:lnTo>
                    <a:pt x="2785922" y="905960"/>
                  </a:lnTo>
                  <a:cubicBezTo>
                    <a:pt x="2785922" y="954016"/>
                    <a:pt x="2766832" y="1000104"/>
                    <a:pt x="2732851" y="1034085"/>
                  </a:cubicBezTo>
                  <a:cubicBezTo>
                    <a:pt x="2698870" y="1068066"/>
                    <a:pt x="2652782" y="1087156"/>
                    <a:pt x="2604726" y="1087156"/>
                  </a:cubicBezTo>
                  <a:lnTo>
                    <a:pt x="181196" y="1087156"/>
                  </a:lnTo>
                  <a:cubicBezTo>
                    <a:pt x="133140" y="1087156"/>
                    <a:pt x="87052" y="1068066"/>
                    <a:pt x="53071" y="1034085"/>
                  </a:cubicBezTo>
                  <a:cubicBezTo>
                    <a:pt x="19090" y="1000104"/>
                    <a:pt x="0" y="954016"/>
                    <a:pt x="0" y="905960"/>
                  </a:cubicBezTo>
                  <a:lnTo>
                    <a:pt x="0" y="181196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06411" tIns="106411" rIns="106411" bIns="106411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259191" y="2089850"/>
              <a:ext cx="2773958" cy="1032018"/>
            </a:xfrm>
            <a:custGeom>
              <a:avLst/>
              <a:gdLst>
                <a:gd name="connsiteX0" fmla="*/ 0 w 2774644"/>
                <a:gd name="connsiteY0" fmla="*/ 175635 h 1053788"/>
                <a:gd name="connsiteX1" fmla="*/ 51442 w 2774644"/>
                <a:gd name="connsiteY1" fmla="*/ 51442 h 1053788"/>
                <a:gd name="connsiteX2" fmla="*/ 175635 w 2774644"/>
                <a:gd name="connsiteY2" fmla="*/ 0 h 1053788"/>
                <a:gd name="connsiteX3" fmla="*/ 2599009 w 2774644"/>
                <a:gd name="connsiteY3" fmla="*/ 0 h 1053788"/>
                <a:gd name="connsiteX4" fmla="*/ 2723202 w 2774644"/>
                <a:gd name="connsiteY4" fmla="*/ 51442 h 1053788"/>
                <a:gd name="connsiteX5" fmla="*/ 2774644 w 2774644"/>
                <a:gd name="connsiteY5" fmla="*/ 175635 h 1053788"/>
                <a:gd name="connsiteX6" fmla="*/ 2774644 w 2774644"/>
                <a:gd name="connsiteY6" fmla="*/ 878153 h 1053788"/>
                <a:gd name="connsiteX7" fmla="*/ 2723202 w 2774644"/>
                <a:gd name="connsiteY7" fmla="*/ 1002346 h 1053788"/>
                <a:gd name="connsiteX8" fmla="*/ 2599009 w 2774644"/>
                <a:gd name="connsiteY8" fmla="*/ 1053788 h 1053788"/>
                <a:gd name="connsiteX9" fmla="*/ 175635 w 2774644"/>
                <a:gd name="connsiteY9" fmla="*/ 1053788 h 1053788"/>
                <a:gd name="connsiteX10" fmla="*/ 51442 w 2774644"/>
                <a:gd name="connsiteY10" fmla="*/ 1002346 h 1053788"/>
                <a:gd name="connsiteX11" fmla="*/ 0 w 2774644"/>
                <a:gd name="connsiteY11" fmla="*/ 878153 h 1053788"/>
                <a:gd name="connsiteX12" fmla="*/ 0 w 2774644"/>
                <a:gd name="connsiteY12" fmla="*/ 175635 h 105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4644" h="1053788">
                  <a:moveTo>
                    <a:pt x="0" y="175635"/>
                  </a:moveTo>
                  <a:cubicBezTo>
                    <a:pt x="0" y="129054"/>
                    <a:pt x="18504" y="84380"/>
                    <a:pt x="51442" y="51442"/>
                  </a:cubicBezTo>
                  <a:cubicBezTo>
                    <a:pt x="84380" y="18504"/>
                    <a:pt x="129054" y="0"/>
                    <a:pt x="175635" y="0"/>
                  </a:cubicBezTo>
                  <a:lnTo>
                    <a:pt x="2599009" y="0"/>
                  </a:lnTo>
                  <a:cubicBezTo>
                    <a:pt x="2645590" y="0"/>
                    <a:pt x="2690264" y="18504"/>
                    <a:pt x="2723202" y="51442"/>
                  </a:cubicBezTo>
                  <a:cubicBezTo>
                    <a:pt x="2756140" y="84380"/>
                    <a:pt x="2774644" y="129054"/>
                    <a:pt x="2774644" y="175635"/>
                  </a:cubicBezTo>
                  <a:lnTo>
                    <a:pt x="2774644" y="878153"/>
                  </a:lnTo>
                  <a:cubicBezTo>
                    <a:pt x="2774644" y="924734"/>
                    <a:pt x="2756140" y="969408"/>
                    <a:pt x="2723202" y="1002346"/>
                  </a:cubicBezTo>
                  <a:cubicBezTo>
                    <a:pt x="2690264" y="1035284"/>
                    <a:pt x="2645591" y="1053788"/>
                    <a:pt x="2599009" y="1053788"/>
                  </a:cubicBezTo>
                  <a:lnTo>
                    <a:pt x="175635" y="1053788"/>
                  </a:lnTo>
                  <a:cubicBezTo>
                    <a:pt x="129054" y="1053788"/>
                    <a:pt x="84380" y="1035284"/>
                    <a:pt x="51442" y="1002346"/>
                  </a:cubicBezTo>
                  <a:cubicBezTo>
                    <a:pt x="18504" y="969408"/>
                    <a:pt x="0" y="924735"/>
                    <a:pt x="0" y="878153"/>
                  </a:cubicBezTo>
                  <a:lnTo>
                    <a:pt x="0" y="175635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04782" tIns="104782" rIns="104782" bIns="104782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309710" y="3227416"/>
              <a:ext cx="2757884" cy="851415"/>
            </a:xfrm>
            <a:custGeom>
              <a:avLst/>
              <a:gdLst>
                <a:gd name="connsiteX0" fmla="*/ 0 w 2757579"/>
                <a:gd name="connsiteY0" fmla="*/ 148417 h 890487"/>
                <a:gd name="connsiteX1" fmla="*/ 43470 w 2757579"/>
                <a:gd name="connsiteY1" fmla="*/ 43470 h 890487"/>
                <a:gd name="connsiteX2" fmla="*/ 148417 w 2757579"/>
                <a:gd name="connsiteY2" fmla="*/ 0 h 890487"/>
                <a:gd name="connsiteX3" fmla="*/ 2609162 w 2757579"/>
                <a:gd name="connsiteY3" fmla="*/ 0 h 890487"/>
                <a:gd name="connsiteX4" fmla="*/ 2714109 w 2757579"/>
                <a:gd name="connsiteY4" fmla="*/ 43470 h 890487"/>
                <a:gd name="connsiteX5" fmla="*/ 2757579 w 2757579"/>
                <a:gd name="connsiteY5" fmla="*/ 148417 h 890487"/>
                <a:gd name="connsiteX6" fmla="*/ 2757579 w 2757579"/>
                <a:gd name="connsiteY6" fmla="*/ 742070 h 890487"/>
                <a:gd name="connsiteX7" fmla="*/ 2714109 w 2757579"/>
                <a:gd name="connsiteY7" fmla="*/ 847017 h 890487"/>
                <a:gd name="connsiteX8" fmla="*/ 2609162 w 2757579"/>
                <a:gd name="connsiteY8" fmla="*/ 890487 h 890487"/>
                <a:gd name="connsiteX9" fmla="*/ 148417 w 2757579"/>
                <a:gd name="connsiteY9" fmla="*/ 890487 h 890487"/>
                <a:gd name="connsiteX10" fmla="*/ 43470 w 2757579"/>
                <a:gd name="connsiteY10" fmla="*/ 847017 h 890487"/>
                <a:gd name="connsiteX11" fmla="*/ 0 w 2757579"/>
                <a:gd name="connsiteY11" fmla="*/ 742070 h 890487"/>
                <a:gd name="connsiteX12" fmla="*/ 0 w 2757579"/>
                <a:gd name="connsiteY12" fmla="*/ 148417 h 8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57579" h="890487">
                  <a:moveTo>
                    <a:pt x="0" y="148417"/>
                  </a:moveTo>
                  <a:cubicBezTo>
                    <a:pt x="0" y="109054"/>
                    <a:pt x="15637" y="71304"/>
                    <a:pt x="43470" y="43470"/>
                  </a:cubicBezTo>
                  <a:cubicBezTo>
                    <a:pt x="71304" y="15636"/>
                    <a:pt x="109054" y="0"/>
                    <a:pt x="148417" y="0"/>
                  </a:cubicBezTo>
                  <a:lnTo>
                    <a:pt x="2609162" y="0"/>
                  </a:lnTo>
                  <a:cubicBezTo>
                    <a:pt x="2648525" y="0"/>
                    <a:pt x="2686275" y="15637"/>
                    <a:pt x="2714109" y="43470"/>
                  </a:cubicBezTo>
                  <a:cubicBezTo>
                    <a:pt x="2741943" y="71304"/>
                    <a:pt x="2757579" y="109054"/>
                    <a:pt x="2757579" y="148417"/>
                  </a:cubicBezTo>
                  <a:lnTo>
                    <a:pt x="2757579" y="742070"/>
                  </a:lnTo>
                  <a:cubicBezTo>
                    <a:pt x="2757579" y="781433"/>
                    <a:pt x="2741942" y="819183"/>
                    <a:pt x="2714109" y="847017"/>
                  </a:cubicBezTo>
                  <a:cubicBezTo>
                    <a:pt x="2686275" y="874851"/>
                    <a:pt x="2648525" y="890487"/>
                    <a:pt x="2609162" y="890487"/>
                  </a:cubicBezTo>
                  <a:lnTo>
                    <a:pt x="148417" y="890487"/>
                  </a:lnTo>
                  <a:cubicBezTo>
                    <a:pt x="109054" y="890487"/>
                    <a:pt x="71304" y="874850"/>
                    <a:pt x="43470" y="847017"/>
                  </a:cubicBezTo>
                  <a:cubicBezTo>
                    <a:pt x="15636" y="819183"/>
                    <a:pt x="0" y="781433"/>
                    <a:pt x="0" y="742070"/>
                  </a:cubicBezTo>
                  <a:lnTo>
                    <a:pt x="0" y="148417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6810" tIns="96810" rIns="96810" bIns="9681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184414" y="3227416"/>
              <a:ext cx="2686698" cy="851415"/>
            </a:xfrm>
            <a:custGeom>
              <a:avLst/>
              <a:gdLst>
                <a:gd name="connsiteX0" fmla="*/ 0 w 2738407"/>
                <a:gd name="connsiteY0" fmla="*/ 148245 h 889451"/>
                <a:gd name="connsiteX1" fmla="*/ 43420 w 2738407"/>
                <a:gd name="connsiteY1" fmla="*/ 43420 h 889451"/>
                <a:gd name="connsiteX2" fmla="*/ 148245 w 2738407"/>
                <a:gd name="connsiteY2" fmla="*/ 0 h 889451"/>
                <a:gd name="connsiteX3" fmla="*/ 2590162 w 2738407"/>
                <a:gd name="connsiteY3" fmla="*/ 0 h 889451"/>
                <a:gd name="connsiteX4" fmla="*/ 2694987 w 2738407"/>
                <a:gd name="connsiteY4" fmla="*/ 43420 h 889451"/>
                <a:gd name="connsiteX5" fmla="*/ 2738407 w 2738407"/>
                <a:gd name="connsiteY5" fmla="*/ 148245 h 889451"/>
                <a:gd name="connsiteX6" fmla="*/ 2738407 w 2738407"/>
                <a:gd name="connsiteY6" fmla="*/ 741206 h 889451"/>
                <a:gd name="connsiteX7" fmla="*/ 2694987 w 2738407"/>
                <a:gd name="connsiteY7" fmla="*/ 846031 h 889451"/>
                <a:gd name="connsiteX8" fmla="*/ 2590162 w 2738407"/>
                <a:gd name="connsiteY8" fmla="*/ 889451 h 889451"/>
                <a:gd name="connsiteX9" fmla="*/ 148245 w 2738407"/>
                <a:gd name="connsiteY9" fmla="*/ 889451 h 889451"/>
                <a:gd name="connsiteX10" fmla="*/ 43420 w 2738407"/>
                <a:gd name="connsiteY10" fmla="*/ 846031 h 889451"/>
                <a:gd name="connsiteX11" fmla="*/ 0 w 2738407"/>
                <a:gd name="connsiteY11" fmla="*/ 741206 h 889451"/>
                <a:gd name="connsiteX12" fmla="*/ 0 w 2738407"/>
                <a:gd name="connsiteY12" fmla="*/ 148245 h 88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8407" h="889451">
                  <a:moveTo>
                    <a:pt x="0" y="148245"/>
                  </a:moveTo>
                  <a:cubicBezTo>
                    <a:pt x="0" y="108928"/>
                    <a:pt x="15619" y="71221"/>
                    <a:pt x="43420" y="43420"/>
                  </a:cubicBezTo>
                  <a:cubicBezTo>
                    <a:pt x="71221" y="15619"/>
                    <a:pt x="108928" y="0"/>
                    <a:pt x="148245" y="0"/>
                  </a:cubicBezTo>
                  <a:lnTo>
                    <a:pt x="2590162" y="0"/>
                  </a:lnTo>
                  <a:cubicBezTo>
                    <a:pt x="2629479" y="0"/>
                    <a:pt x="2667186" y="15619"/>
                    <a:pt x="2694987" y="43420"/>
                  </a:cubicBezTo>
                  <a:cubicBezTo>
                    <a:pt x="2722788" y="71221"/>
                    <a:pt x="2738407" y="108928"/>
                    <a:pt x="2738407" y="148245"/>
                  </a:cubicBezTo>
                  <a:lnTo>
                    <a:pt x="2738407" y="741206"/>
                  </a:lnTo>
                  <a:cubicBezTo>
                    <a:pt x="2738407" y="780523"/>
                    <a:pt x="2722788" y="818230"/>
                    <a:pt x="2694987" y="846031"/>
                  </a:cubicBezTo>
                  <a:cubicBezTo>
                    <a:pt x="2667186" y="873832"/>
                    <a:pt x="2629479" y="889451"/>
                    <a:pt x="2590162" y="889451"/>
                  </a:cubicBezTo>
                  <a:lnTo>
                    <a:pt x="148245" y="889451"/>
                  </a:lnTo>
                  <a:cubicBezTo>
                    <a:pt x="108928" y="889451"/>
                    <a:pt x="71221" y="873832"/>
                    <a:pt x="43420" y="846031"/>
                  </a:cubicBezTo>
                  <a:cubicBezTo>
                    <a:pt x="15619" y="818230"/>
                    <a:pt x="0" y="780523"/>
                    <a:pt x="0" y="741206"/>
                  </a:cubicBezTo>
                  <a:lnTo>
                    <a:pt x="0" y="148245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6759" tIns="96759" rIns="96759" bIns="96759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184414" y="2057013"/>
              <a:ext cx="2662586" cy="1032018"/>
            </a:xfrm>
            <a:custGeom>
              <a:avLst/>
              <a:gdLst>
                <a:gd name="connsiteX0" fmla="*/ 0 w 2662631"/>
                <a:gd name="connsiteY0" fmla="*/ 180399 h 1082372"/>
                <a:gd name="connsiteX1" fmla="*/ 52838 w 2662631"/>
                <a:gd name="connsiteY1" fmla="*/ 52838 h 1082372"/>
                <a:gd name="connsiteX2" fmla="*/ 180399 w 2662631"/>
                <a:gd name="connsiteY2" fmla="*/ 1 h 1082372"/>
                <a:gd name="connsiteX3" fmla="*/ 2482232 w 2662631"/>
                <a:gd name="connsiteY3" fmla="*/ 0 h 1082372"/>
                <a:gd name="connsiteX4" fmla="*/ 2609793 w 2662631"/>
                <a:gd name="connsiteY4" fmla="*/ 52838 h 1082372"/>
                <a:gd name="connsiteX5" fmla="*/ 2662630 w 2662631"/>
                <a:gd name="connsiteY5" fmla="*/ 180399 h 1082372"/>
                <a:gd name="connsiteX6" fmla="*/ 2662631 w 2662631"/>
                <a:gd name="connsiteY6" fmla="*/ 901973 h 1082372"/>
                <a:gd name="connsiteX7" fmla="*/ 2609793 w 2662631"/>
                <a:gd name="connsiteY7" fmla="*/ 1029534 h 1082372"/>
                <a:gd name="connsiteX8" fmla="*/ 2482232 w 2662631"/>
                <a:gd name="connsiteY8" fmla="*/ 1082372 h 1082372"/>
                <a:gd name="connsiteX9" fmla="*/ 180399 w 2662631"/>
                <a:gd name="connsiteY9" fmla="*/ 1082372 h 1082372"/>
                <a:gd name="connsiteX10" fmla="*/ 52838 w 2662631"/>
                <a:gd name="connsiteY10" fmla="*/ 1029534 h 1082372"/>
                <a:gd name="connsiteX11" fmla="*/ 0 w 2662631"/>
                <a:gd name="connsiteY11" fmla="*/ 901973 h 1082372"/>
                <a:gd name="connsiteX12" fmla="*/ 0 w 2662631"/>
                <a:gd name="connsiteY12" fmla="*/ 180399 h 108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2631" h="1082372">
                  <a:moveTo>
                    <a:pt x="0" y="180399"/>
                  </a:moveTo>
                  <a:cubicBezTo>
                    <a:pt x="0" y="132554"/>
                    <a:pt x="19006" y="86669"/>
                    <a:pt x="52838" y="52838"/>
                  </a:cubicBezTo>
                  <a:cubicBezTo>
                    <a:pt x="86669" y="19007"/>
                    <a:pt x="132555" y="0"/>
                    <a:pt x="180399" y="1"/>
                  </a:cubicBezTo>
                  <a:lnTo>
                    <a:pt x="2482232" y="0"/>
                  </a:lnTo>
                  <a:cubicBezTo>
                    <a:pt x="2530077" y="0"/>
                    <a:pt x="2575962" y="19006"/>
                    <a:pt x="2609793" y="52838"/>
                  </a:cubicBezTo>
                  <a:cubicBezTo>
                    <a:pt x="2643624" y="86669"/>
                    <a:pt x="2662631" y="132555"/>
                    <a:pt x="2662630" y="180399"/>
                  </a:cubicBezTo>
                  <a:cubicBezTo>
                    <a:pt x="2662630" y="420924"/>
                    <a:pt x="2662631" y="661448"/>
                    <a:pt x="2662631" y="901973"/>
                  </a:cubicBezTo>
                  <a:cubicBezTo>
                    <a:pt x="2662631" y="949818"/>
                    <a:pt x="2643625" y="995703"/>
                    <a:pt x="2609793" y="1029534"/>
                  </a:cubicBezTo>
                  <a:cubicBezTo>
                    <a:pt x="2575962" y="1063365"/>
                    <a:pt x="2530076" y="1082372"/>
                    <a:pt x="2482232" y="1082372"/>
                  </a:cubicBezTo>
                  <a:lnTo>
                    <a:pt x="180399" y="1082372"/>
                  </a:lnTo>
                  <a:cubicBezTo>
                    <a:pt x="132554" y="1082372"/>
                    <a:pt x="86669" y="1063366"/>
                    <a:pt x="52838" y="1029534"/>
                  </a:cubicBezTo>
                  <a:cubicBezTo>
                    <a:pt x="19007" y="995703"/>
                    <a:pt x="0" y="949817"/>
                    <a:pt x="0" y="901973"/>
                  </a:cubicBezTo>
                  <a:lnTo>
                    <a:pt x="0" y="180399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06177" tIns="106177" rIns="106177" bIns="106177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91318" y="1132764"/>
            <a:ext cx="512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Областной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этап открытого Республиканского творческого конкурса учителей математики, физики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информатики (ноябрь 2020 года).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нем участвовало 242 учителя: математики-115, информатики-80, физики-47.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19164" y="1337482"/>
            <a:ext cx="5249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приняли участие педагоги гг.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Сатпаев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Шахтинск,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Актогайского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Бухаржырауского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Улытауского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районов, СШИ «Информационных технологий».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785" y="3428999"/>
            <a:ext cx="4995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Областной 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конкурс видеоуроков для учителей истории и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географии (5 ноября 2020 года). Было всего 17 участников, хотя количество не ограничивали.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4085" y="3198169"/>
            <a:ext cx="5444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приняли участие педагоги 11 районов и городов (Каражал, Темиртау, Балхаш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Сарань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Приозерск, Жанааркинский, Осакаровский, Нуринский, Абайский, Улытауский, Бухаржырауский районы, БИЛ 1, 2, 3, СШИ имени Нурмакова, Мурагер, СМШИ, СШИ Информационных технологий).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491318" y="4864023"/>
            <a:ext cx="50531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Областной 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конкурс видеороликов для учителей информатики «Мой школьный мир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(2-25 февраля 2021 года). 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ыло 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всего 17 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участников (по 1 участнику от каждого города/района, от СШИ).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19164" y="5139898"/>
            <a:ext cx="5249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приняли участие педагоги Улытауского, Жанааркинского районов,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г.Балхаш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г.Приозерск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БИЛ 1, 2, 3, СШИ «Мурагер», «Өркен».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642458" y="1746913"/>
            <a:ext cx="791389" cy="559559"/>
          </a:xfrm>
          <a:prstGeom prst="rightArrow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595487" y="3655218"/>
            <a:ext cx="791389" cy="559559"/>
          </a:xfrm>
          <a:prstGeom prst="rightArrow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642458" y="5321783"/>
            <a:ext cx="791389" cy="559559"/>
          </a:xfrm>
          <a:prstGeom prst="rightArrow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5" y="245661"/>
            <a:ext cx="11163869" cy="73697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Национальный центр тестирования проводит НКТ совместно с ТОО «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U-FUTURE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27343" y="1119116"/>
            <a:ext cx="6564573" cy="545910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проведении национального квалификационного тестирования не допускается выходить из аудитории без разрешения и сопровождения дежурного, разговаривать друг с другом, пересаживаться с места на место, обмениваться материалами, выносить материалы из аудитории, заносить в аудиторию и использовать предметы (учебники и методическую литературу, цифровую смарт-аппаратуру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нарушении Правил составляется акт обнаружения предметов и удаления из аудитории педагога, нарушившего правила поведения в аудитории, и (или) акт выявления подставного лица на тестировании и аннулируются  результаты НКТ.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/>
          </a:p>
        </p:txBody>
      </p:sp>
      <p:pic>
        <p:nvPicPr>
          <p:cNvPr id="7" name="Picture 3" descr="C:\Users\Gulmira 203\Desktop\5706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3" y="1217417"/>
            <a:ext cx="3998795" cy="29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Gulmira 203\Desktop\IMG_20160224_191731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21" y="4245217"/>
            <a:ext cx="3413075" cy="227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3">
      <a:majorFont>
        <a:latin typeface="Georgia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195B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3864</TotalTime>
  <Words>3792</Words>
  <Application>Microsoft Office PowerPoint</Application>
  <PresentationFormat>Произвольный</PresentationFormat>
  <Paragraphs>599</Paragraphs>
  <Slides>23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  ИТОГИ АТТЕСТАЦИИ ПЕДАГОГОВ В 2020 ГОДУ    2021 год</vt:lpstr>
      <vt:lpstr>Презентация PowerPoint</vt:lpstr>
      <vt:lpstr>Второй этап аттестации – комплексное аналитическое обобщение итогов деятельности педагогов проводится согласно приказу МОН РК от 11 мая 2020 года №192 (работа экспертного совета)</vt:lpstr>
      <vt:lpstr>Презентация PowerPoint</vt:lpstr>
      <vt:lpstr>Презентация PowerPoint</vt:lpstr>
      <vt:lpstr>Презентация PowerPoint</vt:lpstr>
      <vt:lpstr>Участие педагогов в научно-практических конференциях, организованных  учебно-методическим центром развития образования Карагандинской области  в 2020-2021 учебном году</vt:lpstr>
      <vt:lpstr>Участие педагогов в областных конкурсах учебно-методического центра развития образования Карагандинской области в 2020-2021 учебном году</vt:lpstr>
      <vt:lpstr>Национальный центр тестирования проводит НКТ совместно с ТОО «U-FUTURE»</vt:lpstr>
      <vt:lpstr>Аттестация заместителей руководителей организаций образования</vt:lpstr>
      <vt:lpstr>Презентация PowerPoint</vt:lpstr>
      <vt:lpstr>Должности заместителей, предусмотренные Типовыми квалификационным характеристиками должностей педагогов, утвержденными  приказом №338 от 13 июля 2009 года (в редакции приказа Министра образования и науки РК от 30.04.2020 № 169) </vt:lpstr>
      <vt:lpstr>Должности заместителей, не предусмотренные Типовыми квалификационным характеристиками должностей педагогов, утвержденными  приказом №338 от 13 июля 2009 года (в редакции приказа Министра образования и науки РК от 30.04.2020 № 169) </vt:lpstr>
      <vt:lpstr>АТТЕСТАЦИЯ РУКОВОДИТЕЛЕЙ ОРГАНИЗАЦИЙ ОБРАЗОВАНИЯ </vt:lpstr>
      <vt:lpstr>  Показатели эффективности деятельности руководителя организации образования </vt:lpstr>
      <vt:lpstr>Критерии и показатели для оценивания аттестуемых (сводная таблица)</vt:lpstr>
      <vt:lpstr>Участие  педагогов в аттестации по новому формату с 2018 по 2020 годы (категории, рассматриваемые на областном уровне) </vt:lpstr>
      <vt:lpstr> О ПЛАНИРУЕМЫХ ИЗМЕНЕНИЯХ В ПРАВИЛАХ АТТЕСТАЦИИ ПЕДАГОГОВ: </vt:lpstr>
      <vt:lpstr> О ПЛАНИРУЕМЫХ ИЗМЕНЕНИЯХ В ПРАВИЛАХ АТТЕСТАЦИИ ПЕДАГОГОВ (продолжение): </vt:lpstr>
      <vt:lpstr> О ПЛАНИРУЕМЫХ ИЗМЕНЕНИЯХ В ПРАВИЛАХ АТТЕСТАЦИИ ПЕДАГОГОВ (продолжение): </vt:lpstr>
      <vt:lpstr> О ПЛАНИРУЕМЫХ ИЗМЕНЕНИЯХ В ПРАВИЛАХ АТТЕСТАЦИИ ПЕДАГОГОВ (продолжение): </vt:lpstr>
      <vt:lpstr>Алгоритм проведения аттестации в 2021 году согласно приказу Министерства образования и науки Республики Казахстан №41 от 29.01.2021 года «О проведении аттестации и процедуры  присвоения квалификационных категорий, об организации и проведении  Национального квалификационного тестирования педагогов организаций образования в 2021 году</vt:lpstr>
      <vt:lpstr>  Качество образования не может быть выше качества учителей, работающих в системе   Назарларыңызға рахмет!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Ramaditya</dc:creator>
  <cp:lastModifiedBy>Gulmira 203</cp:lastModifiedBy>
  <cp:revision>376</cp:revision>
  <dcterms:created xsi:type="dcterms:W3CDTF">2019-07-05T03:51:27Z</dcterms:created>
  <dcterms:modified xsi:type="dcterms:W3CDTF">2021-03-31T05:11:24Z</dcterms:modified>
</cp:coreProperties>
</file>