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5.5555555555555558E-3"/>
                  <c:y val="0.148148148148148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3333333333333333E-2"/>
                  <c:y val="0.175925925925926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Лист1!$E$1:$E$2</c:f>
              <c:strCache>
                <c:ptCount val="2"/>
                <c:pt idx="0">
                  <c:v>казахское отделение</c:v>
                </c:pt>
                <c:pt idx="1">
                  <c:v>русское отделение</c:v>
                </c:pt>
              </c:strCache>
            </c:strRef>
          </c:cat>
          <c:val>
            <c:numRef>
              <c:f>Лист1!$F$1:$F$2</c:f>
              <c:numCache>
                <c:formatCode>General</c:formatCode>
                <c:ptCount val="2"/>
                <c:pt idx="0">
                  <c:v>140</c:v>
                </c:pt>
                <c:pt idx="1">
                  <c:v>55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60402064"/>
        <c:axId val="160400360"/>
        <c:axId val="0"/>
      </c:bar3DChart>
      <c:catAx>
        <c:axId val="160402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0400360"/>
        <c:crosses val="autoZero"/>
        <c:auto val="1"/>
        <c:lblAlgn val="ctr"/>
        <c:lblOffset val="100"/>
        <c:noMultiLvlLbl val="0"/>
      </c:catAx>
      <c:valAx>
        <c:axId val="1604003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040206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Участие по районам</a:t>
            </a:r>
            <a:endParaRPr lang="en-US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Лист1!$A$2:$A$20</c:f>
              <c:strCache>
                <c:ptCount val="19"/>
                <c:pt idx="0">
                  <c:v>Шахтинск</c:v>
                </c:pt>
                <c:pt idx="1">
                  <c:v>Караганда</c:v>
                </c:pt>
                <c:pt idx="2">
                  <c:v>Балхаш</c:v>
                </c:pt>
                <c:pt idx="3">
                  <c:v>Каркаралинский район</c:v>
                </c:pt>
                <c:pt idx="4">
                  <c:v>Сарань</c:v>
                </c:pt>
                <c:pt idx="5">
                  <c:v>Каражал</c:v>
                </c:pt>
                <c:pt idx="6">
                  <c:v>Приозерск</c:v>
                </c:pt>
                <c:pt idx="7">
                  <c:v>Областные школы</c:v>
                </c:pt>
                <c:pt idx="8">
                  <c:v>Абай</c:v>
                </c:pt>
                <c:pt idx="9">
                  <c:v>Жанааркинский район</c:v>
                </c:pt>
                <c:pt idx="10">
                  <c:v>Сатпаев</c:v>
                </c:pt>
                <c:pt idx="11">
                  <c:v>Жезказган</c:v>
                </c:pt>
                <c:pt idx="12">
                  <c:v>Нуринский район</c:v>
                </c:pt>
                <c:pt idx="13">
                  <c:v>Улытауский район</c:v>
                </c:pt>
                <c:pt idx="14">
                  <c:v>Абайский район</c:v>
                </c:pt>
                <c:pt idx="15">
                  <c:v>Шетский район</c:v>
                </c:pt>
                <c:pt idx="16">
                  <c:v>Осакаровский район</c:v>
                </c:pt>
                <c:pt idx="17">
                  <c:v>Темиртау</c:v>
                </c:pt>
                <c:pt idx="18">
                  <c:v>Бухар-Жырауский район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1</c:v>
                </c:pt>
                <c:pt idx="1">
                  <c:v>32</c:v>
                </c:pt>
                <c:pt idx="2">
                  <c:v>14</c:v>
                </c:pt>
                <c:pt idx="3">
                  <c:v>2</c:v>
                </c:pt>
                <c:pt idx="4">
                  <c:v>5</c:v>
                </c:pt>
                <c:pt idx="5">
                  <c:v>3</c:v>
                </c:pt>
                <c:pt idx="6">
                  <c:v>4</c:v>
                </c:pt>
                <c:pt idx="7">
                  <c:v>20</c:v>
                </c:pt>
                <c:pt idx="8">
                  <c:v>3</c:v>
                </c:pt>
                <c:pt idx="9">
                  <c:v>12</c:v>
                </c:pt>
                <c:pt idx="10">
                  <c:v>12</c:v>
                </c:pt>
                <c:pt idx="11">
                  <c:v>8</c:v>
                </c:pt>
                <c:pt idx="12">
                  <c:v>6</c:v>
                </c:pt>
                <c:pt idx="13">
                  <c:v>16</c:v>
                </c:pt>
                <c:pt idx="14">
                  <c:v>5</c:v>
                </c:pt>
                <c:pt idx="15">
                  <c:v>36</c:v>
                </c:pt>
                <c:pt idx="16">
                  <c:v>9</c:v>
                </c:pt>
                <c:pt idx="17">
                  <c:v>2</c:v>
                </c:pt>
                <c:pt idx="18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60451672"/>
        <c:axId val="160452056"/>
        <c:axId val="0"/>
      </c:bar3DChart>
      <c:catAx>
        <c:axId val="160451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0452056"/>
        <c:crosses val="autoZero"/>
        <c:auto val="1"/>
        <c:lblAlgn val="ctr"/>
        <c:lblOffset val="100"/>
        <c:noMultiLvlLbl val="0"/>
      </c:catAx>
      <c:valAx>
        <c:axId val="160452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04516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Лист1!$D$3:$D$4</c:f>
              <c:strCache>
                <c:ptCount val="2"/>
                <c:pt idx="0">
                  <c:v>города</c:v>
                </c:pt>
                <c:pt idx="1">
                  <c:v>районы</c:v>
                </c:pt>
              </c:strCache>
            </c:strRef>
          </c:cat>
          <c:val>
            <c:numRef>
              <c:f>Лист1!$E$3:$E$4</c:f>
              <c:numCache>
                <c:formatCode>General</c:formatCode>
                <c:ptCount val="2"/>
                <c:pt idx="0">
                  <c:v>86</c:v>
                </c:pt>
                <c:pt idx="1">
                  <c:v>109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61073472"/>
        <c:axId val="160225760"/>
        <c:axId val="0"/>
      </c:bar3DChart>
      <c:catAx>
        <c:axId val="1610734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0225760"/>
        <c:crosses val="autoZero"/>
        <c:auto val="1"/>
        <c:lblAlgn val="ctr"/>
        <c:lblOffset val="100"/>
        <c:noMultiLvlLbl val="0"/>
      </c:catAx>
      <c:valAx>
        <c:axId val="160225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10734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400" dirty="0"/>
              <a:t>Количество не выполненных </a:t>
            </a:r>
            <a:r>
              <a:rPr lang="ru-RU" sz="1400" dirty="0" smtClean="0"/>
              <a:t>задания </a:t>
            </a:r>
            <a:r>
              <a:rPr lang="ru-RU" sz="1400" dirty="0"/>
              <a:t>по разделам (казахское отделение) </a:t>
            </a:r>
            <a:r>
              <a:rPr lang="ru-RU" sz="1400" dirty="0" smtClean="0"/>
              <a:t>140 </a:t>
            </a:r>
            <a:r>
              <a:rPr lang="ru-RU" sz="1400" dirty="0"/>
              <a:t>участников</a:t>
            </a:r>
          </a:p>
        </c:rich>
      </c:tx>
      <c:layout>
        <c:manualLayout>
          <c:xMode val="edge"/>
          <c:yMode val="edge"/>
          <c:x val="0.12709967709681003"/>
          <c:y val="3.1974353379546482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Лист1!$E$4:$E$6</c:f>
              <c:strCache>
                <c:ptCount val="3"/>
                <c:pt idx="0">
                  <c:v>Раздел 1</c:v>
                </c:pt>
                <c:pt idx="1">
                  <c:v>Раздел 2</c:v>
                </c:pt>
                <c:pt idx="2">
                  <c:v>Раздел 3</c:v>
                </c:pt>
              </c:strCache>
            </c:strRef>
          </c:cat>
          <c:val>
            <c:numRef>
              <c:f>Лист1!$F$4:$F$6</c:f>
              <c:numCache>
                <c:formatCode>General</c:formatCode>
                <c:ptCount val="3"/>
                <c:pt idx="0">
                  <c:v>16</c:v>
                </c:pt>
                <c:pt idx="1">
                  <c:v>57</c:v>
                </c:pt>
                <c:pt idx="2">
                  <c:v>129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51454944"/>
        <c:axId val="251455336"/>
        <c:axId val="0"/>
      </c:bar3DChart>
      <c:catAx>
        <c:axId val="2514549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51455336"/>
        <c:crosses val="autoZero"/>
        <c:auto val="1"/>
        <c:lblAlgn val="ctr"/>
        <c:lblOffset val="100"/>
        <c:noMultiLvlLbl val="0"/>
      </c:catAx>
      <c:valAx>
        <c:axId val="2514553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145494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dirty="0"/>
              <a:t>Количество не выполненных заданий по разделам (Русское  отделение) 55 участников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Лист1!$E$4:$E$6</c:f>
              <c:strCache>
                <c:ptCount val="3"/>
                <c:pt idx="0">
                  <c:v>Раздел 1</c:v>
                </c:pt>
                <c:pt idx="1">
                  <c:v>Раздел 2</c:v>
                </c:pt>
                <c:pt idx="2">
                  <c:v>Раздел 3</c:v>
                </c:pt>
              </c:strCache>
            </c:strRef>
          </c:cat>
          <c:val>
            <c:numRef>
              <c:f>Лист1!$F$4:$F$6</c:f>
              <c:numCache>
                <c:formatCode>General</c:formatCode>
                <c:ptCount val="3"/>
                <c:pt idx="0">
                  <c:v>3</c:v>
                </c:pt>
                <c:pt idx="1">
                  <c:v>51</c:v>
                </c:pt>
                <c:pt idx="2">
                  <c:v>37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51456120"/>
        <c:axId val="251456512"/>
        <c:axId val="0"/>
      </c:bar3DChart>
      <c:catAx>
        <c:axId val="251456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51456512"/>
        <c:crosses val="autoZero"/>
        <c:auto val="1"/>
        <c:lblAlgn val="ctr"/>
        <c:lblOffset val="100"/>
        <c:noMultiLvlLbl val="0"/>
      </c:catAx>
      <c:valAx>
        <c:axId val="2514565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1456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600" dirty="0"/>
              <a:t>Количество </a:t>
            </a:r>
            <a:r>
              <a:rPr lang="ru-RU" sz="1600" dirty="0" err="1"/>
              <a:t>выполневших</a:t>
            </a:r>
            <a:r>
              <a:rPr lang="ru-RU" sz="1600" dirty="0"/>
              <a:t> более 50% заданий</a:t>
            </a:r>
            <a:endParaRPr lang="en-US" sz="1600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Лист1!$E$1:$E$2</c:f>
              <c:strCache>
                <c:ptCount val="2"/>
                <c:pt idx="0">
                  <c:v>казахское отделение</c:v>
                </c:pt>
                <c:pt idx="1">
                  <c:v>русское отделение</c:v>
                </c:pt>
              </c:strCache>
            </c:strRef>
          </c:cat>
          <c:val>
            <c:numRef>
              <c:f>Лист1!$F$1:$F$2</c:f>
              <c:numCache>
                <c:formatCode>General</c:formatCode>
                <c:ptCount val="2"/>
                <c:pt idx="0">
                  <c:v>3</c:v>
                </c:pt>
                <c:pt idx="1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48666224"/>
        <c:axId val="248666616"/>
        <c:axId val="0"/>
      </c:bar3DChart>
      <c:catAx>
        <c:axId val="248666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8666616"/>
        <c:crosses val="autoZero"/>
        <c:auto val="1"/>
        <c:lblAlgn val="ctr"/>
        <c:lblOffset val="100"/>
        <c:noMultiLvlLbl val="0"/>
      </c:catAx>
      <c:valAx>
        <c:axId val="248666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866622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Лист1!$E$11:$E$14</c:f>
              <c:strCache>
                <c:ptCount val="4"/>
                <c:pt idx="0">
                  <c:v>г. Балхаш</c:v>
                </c:pt>
                <c:pt idx="1">
                  <c:v>г. Караганда</c:v>
                </c:pt>
                <c:pt idx="2">
                  <c:v>г. Сарань</c:v>
                </c:pt>
                <c:pt idx="3">
                  <c:v>Осакаровский район</c:v>
                </c:pt>
              </c:strCache>
            </c:strRef>
          </c:cat>
          <c:val>
            <c:numRef>
              <c:f>Лист1!$F$11:$F$14</c:f>
              <c:numCache>
                <c:formatCode>General</c:formatCode>
                <c:ptCount val="4"/>
                <c:pt idx="0">
                  <c:v>2</c:v>
                </c:pt>
                <c:pt idx="1">
                  <c:v>11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48667400"/>
        <c:axId val="248667792"/>
        <c:axId val="0"/>
      </c:bar3DChart>
      <c:catAx>
        <c:axId val="2486674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8667792"/>
        <c:crosses val="autoZero"/>
        <c:auto val="1"/>
        <c:lblAlgn val="ctr"/>
        <c:lblOffset val="100"/>
        <c:noMultiLvlLbl val="0"/>
      </c:catAx>
      <c:valAx>
        <c:axId val="248667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8667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DA6-B67F-442A-BB05-DBDA95E04524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C59E4-9A4E-41CB-8C5F-13AC19D27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044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DA6-B67F-442A-BB05-DBDA95E04524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C59E4-9A4E-41CB-8C5F-13AC19D27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41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DA6-B67F-442A-BB05-DBDA95E04524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C59E4-9A4E-41CB-8C5F-13AC19D27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424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DA6-B67F-442A-BB05-DBDA95E04524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C59E4-9A4E-41CB-8C5F-13AC19D27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15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DA6-B67F-442A-BB05-DBDA95E04524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C59E4-9A4E-41CB-8C5F-13AC19D27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618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DA6-B67F-442A-BB05-DBDA95E04524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C59E4-9A4E-41CB-8C5F-13AC19D27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867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DA6-B67F-442A-BB05-DBDA95E04524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C59E4-9A4E-41CB-8C5F-13AC19D27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250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DA6-B67F-442A-BB05-DBDA95E04524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C59E4-9A4E-41CB-8C5F-13AC19D27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53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DA6-B67F-442A-BB05-DBDA95E04524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C59E4-9A4E-41CB-8C5F-13AC19D27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14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DA6-B67F-442A-BB05-DBDA95E04524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C59E4-9A4E-41CB-8C5F-13AC19D27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679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DA6-B67F-442A-BB05-DBDA95E04524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C59E4-9A4E-41CB-8C5F-13AC19D27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97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4ADA6-B67F-442A-BB05-DBDA95E04524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C59E4-9A4E-41CB-8C5F-13AC19D27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609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285" y="188640"/>
            <a:ext cx="9036496" cy="792088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>
                <a:solidFill>
                  <a:srgbClr val="008080"/>
                </a:solidFill>
              </a:rPr>
              <a:t>I </a:t>
            </a:r>
            <a:r>
              <a:rPr lang="ru-RU" sz="2400" b="1" dirty="0" smtClean="0">
                <a:solidFill>
                  <a:srgbClr val="008080"/>
                </a:solidFill>
              </a:rPr>
              <a:t>Областная олимпиада для учащихся 7-х классов по экономике </a:t>
            </a:r>
            <a:br>
              <a:rPr lang="ru-RU" sz="2400" b="1" dirty="0" smtClean="0">
                <a:solidFill>
                  <a:srgbClr val="008080"/>
                </a:solidFill>
              </a:rPr>
            </a:br>
            <a:r>
              <a:rPr lang="ru-RU" sz="2400" b="1" dirty="0" smtClean="0">
                <a:solidFill>
                  <a:srgbClr val="008080"/>
                </a:solidFill>
              </a:rPr>
              <a:t>«ЭКОНОМ и К»</a:t>
            </a:r>
            <a:endParaRPr lang="ru-RU" sz="2400" b="1" dirty="0">
              <a:solidFill>
                <a:srgbClr val="00808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11560" y="1124744"/>
            <a:ext cx="7776864" cy="0"/>
          </a:xfrm>
          <a:prstGeom prst="line">
            <a:avLst/>
          </a:prstGeom>
          <a:ln cmpd="thinThick">
            <a:noFill/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43587810"/>
              </p:ext>
            </p:extLst>
          </p:nvPr>
        </p:nvGraphicFramePr>
        <p:xfrm>
          <a:off x="5292080" y="3645024"/>
          <a:ext cx="3478907" cy="2828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6571105"/>
              </p:ext>
            </p:extLst>
          </p:nvPr>
        </p:nvGraphicFramePr>
        <p:xfrm>
          <a:off x="467544" y="764704"/>
          <a:ext cx="8352928" cy="3143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4105976"/>
              </p:ext>
            </p:extLst>
          </p:nvPr>
        </p:nvGraphicFramePr>
        <p:xfrm>
          <a:off x="467544" y="350100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35660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08080"/>
                </a:solidFill>
              </a:rPr>
              <a:t>Анализ результативности</a:t>
            </a:r>
            <a:endParaRPr lang="ru-RU" sz="1800" b="1" dirty="0">
              <a:solidFill>
                <a:srgbClr val="008080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080187250"/>
              </p:ext>
            </p:extLst>
          </p:nvPr>
        </p:nvGraphicFramePr>
        <p:xfrm>
          <a:off x="3508" y="620688"/>
          <a:ext cx="2592288" cy="2383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835947352"/>
              </p:ext>
            </p:extLst>
          </p:nvPr>
        </p:nvGraphicFramePr>
        <p:xfrm>
          <a:off x="3419872" y="534690"/>
          <a:ext cx="2590428" cy="2736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286860051"/>
              </p:ext>
            </p:extLst>
          </p:nvPr>
        </p:nvGraphicFramePr>
        <p:xfrm>
          <a:off x="6516216" y="692696"/>
          <a:ext cx="270281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73124572"/>
              </p:ext>
            </p:extLst>
          </p:nvPr>
        </p:nvGraphicFramePr>
        <p:xfrm>
          <a:off x="1475656" y="3933056"/>
          <a:ext cx="60579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Заголовок 1"/>
          <p:cNvSpPr txBox="1">
            <a:spLocks/>
          </p:cNvSpPr>
          <p:nvPr/>
        </p:nvSpPr>
        <p:spPr>
          <a:xfrm>
            <a:off x="251520" y="3501008"/>
            <a:ext cx="8229600" cy="346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rgbClr val="008080"/>
                </a:solidFill>
              </a:rPr>
              <a:t>Призовые места по населенным пунктам</a:t>
            </a:r>
            <a:endParaRPr lang="ru-RU" sz="18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0444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51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I Областная олимпиада для учащихся 7-х классов по экономике  «ЭКОНОМ и К»</vt:lpstr>
      <vt:lpstr>Анализ результативности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Областная олимпиада для учащихся 7-х классов по экономике  «ЭКОНОМ и К»</dc:title>
  <dc:creator>Ais</dc:creator>
  <cp:lastModifiedBy>Каламкач</cp:lastModifiedBy>
  <cp:revision>7</cp:revision>
  <dcterms:created xsi:type="dcterms:W3CDTF">2021-03-11T09:00:04Z</dcterms:created>
  <dcterms:modified xsi:type="dcterms:W3CDTF">2021-03-12T04:18:41Z</dcterms:modified>
</cp:coreProperties>
</file>