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5" r:id="rId2"/>
    <p:sldId id="266" r:id="rId3"/>
    <p:sldId id="267" r:id="rId4"/>
    <p:sldId id="268" r:id="rId5"/>
    <p:sldId id="269" r:id="rId6"/>
    <p:sldId id="259" r:id="rId7"/>
    <p:sldId id="264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535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38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28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56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00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537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789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857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30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08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29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F78E2-9802-4820-8FA6-CE5EBAA18565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09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&quot;управление образования карагандинской области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32" y="281866"/>
            <a:ext cx="1944215" cy="100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priemnaya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2344" y="299377"/>
            <a:ext cx="1368152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90;p13"/>
          <p:cNvSpPr txBox="1"/>
          <p:nvPr/>
        </p:nvSpPr>
        <p:spPr>
          <a:xfrm>
            <a:off x="0" y="2363384"/>
            <a:ext cx="12192000" cy="252815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65300" tIns="32650" rIns="65300" bIns="32650" anchor="t" anchorCtr="0">
            <a:spAutoFit/>
          </a:bodyPr>
          <a:lstStyle/>
          <a:p>
            <a:pPr algn="ctr"/>
            <a:endParaRPr lang="en-US" sz="3200" b="1" dirty="0" smtClean="0">
              <a:solidFill>
                <a:schemeClr val="bg1"/>
              </a:solidFill>
              <a:latin typeface="Century Gothic" panose="020B0502020202020204" pitchFamily="34" charset="0"/>
              <a:cs typeface="Arial" pitchFamily="34" charset="0"/>
            </a:endParaRPr>
          </a:p>
          <a:p>
            <a:pPr algn="ctr"/>
            <a:r>
              <a:rPr lang="ru-RU" sz="3200" b="1" dirty="0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«</a:t>
            </a:r>
            <a:r>
              <a:rPr lang="ru-RU" sz="3200" b="1" dirty="0" err="1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Үздік</a:t>
            </a:r>
            <a:r>
              <a:rPr lang="ru-RU" sz="3200" b="1" dirty="0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тарихшы</a:t>
            </a:r>
            <a:r>
              <a:rPr lang="ru-RU" sz="3200" b="1" dirty="0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 - 2021»</a:t>
            </a:r>
          </a:p>
          <a:p>
            <a:pPr algn="ctr"/>
            <a:r>
              <a:rPr lang="ru-RU" sz="3200" b="1" dirty="0" err="1" smtClean="0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облыстық</a:t>
            </a:r>
            <a:r>
              <a:rPr lang="ru-RU" sz="3200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байқауы</a:t>
            </a:r>
            <a:endParaRPr lang="ru-RU" sz="3200" b="1" dirty="0">
              <a:solidFill>
                <a:schemeClr val="bg1"/>
              </a:solidFill>
              <a:latin typeface="Century Gothic" panose="020B0502020202020204" pitchFamily="34" charset="0"/>
              <a:cs typeface="Arial" pitchFamily="34" charset="0"/>
            </a:endParaRPr>
          </a:p>
          <a:p>
            <a:pPr algn="ctr"/>
            <a:endParaRPr lang="ru-RU" sz="3200" b="1" dirty="0">
              <a:solidFill>
                <a:schemeClr val="bg1"/>
              </a:solidFill>
              <a:latin typeface="Century Gothic" panose="020B0502020202020204" pitchFamily="34" charset="0"/>
              <a:cs typeface="Arial" pitchFamily="34" charset="0"/>
            </a:endParaRPr>
          </a:p>
          <a:p>
            <a:pPr algn="ctr"/>
            <a:endParaRPr lang="ru-RU" sz="3200" b="1" dirty="0">
              <a:solidFill>
                <a:schemeClr val="bg1"/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  <p:cxnSp>
        <p:nvCxnSpPr>
          <p:cNvPr id="6" name="Google Shape;91;p13"/>
          <p:cNvCxnSpPr/>
          <p:nvPr/>
        </p:nvCxnSpPr>
        <p:spPr>
          <a:xfrm>
            <a:off x="1914128" y="1988840"/>
            <a:ext cx="7972500" cy="0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7" name="Google Shape;92;p13"/>
          <p:cNvCxnSpPr/>
          <p:nvPr/>
        </p:nvCxnSpPr>
        <p:spPr>
          <a:xfrm>
            <a:off x="1914128" y="4941168"/>
            <a:ext cx="7972500" cy="0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89698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649680BE-DA28-4747-9CF8-5E7719AD93B2}"/>
              </a:ext>
            </a:extLst>
          </p:cNvPr>
          <p:cNvCxnSpPr/>
          <p:nvPr/>
        </p:nvCxnSpPr>
        <p:spPr>
          <a:xfrm>
            <a:off x="140916" y="1052736"/>
            <a:ext cx="11854456" cy="0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135560" y="332656"/>
            <a:ext cx="74404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ТАПСЫРМА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FCDC5256-F471-403D-BA93-9455AAE06EE2}"/>
              </a:ext>
            </a:extLst>
          </p:cNvPr>
          <p:cNvSpPr/>
          <p:nvPr/>
        </p:nvSpPr>
        <p:spPr>
          <a:xfrm>
            <a:off x="1675656" y="3356992"/>
            <a:ext cx="8784976" cy="720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400"/>
          </a:p>
        </p:txBody>
      </p:sp>
      <p:sp>
        <p:nvSpPr>
          <p:cNvPr id="22" name="Прямоугольник 21"/>
          <p:cNvSpPr/>
          <p:nvPr/>
        </p:nvSpPr>
        <p:spPr>
          <a:xfrm>
            <a:off x="1775520" y="3697751"/>
            <a:ext cx="9755988" cy="1163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</a:pP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2.	2021 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жылдың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наурызына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байқаудың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облыстық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кезеңіне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жеңімпаздардың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өтінімдерін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жіберу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639616" y="1367690"/>
            <a:ext cx="8116324" cy="7228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70000"/>
              </a:lnSpc>
            </a:pP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Қалалық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және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аудандық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бөлімдеріне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631504" y="2266301"/>
            <a:ext cx="9433048" cy="124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70000"/>
              </a:lnSpc>
            </a:pP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Наурыз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айына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Үздік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тарихшы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- 2021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байқауының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іріктеу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кезеңдерін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FCDC5256-F471-403D-BA93-9455AAE06EE2}"/>
              </a:ext>
            </a:extLst>
          </p:cNvPr>
          <p:cNvSpPr/>
          <p:nvPr/>
        </p:nvSpPr>
        <p:spPr>
          <a:xfrm>
            <a:off x="1675656" y="5086370"/>
            <a:ext cx="8784976" cy="720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400"/>
          </a:p>
        </p:txBody>
      </p:sp>
    </p:spTree>
    <p:extLst>
      <p:ext uri="{BB962C8B-B14F-4D97-AF65-F5344CB8AC3E}">
        <p14:creationId xmlns:p14="http://schemas.microsoft.com/office/powerpoint/2010/main" val="43768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162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«ҮЗДІК ТАРИХШЫ - 2021» ОБЛЫСТЫҚ БАЙҚАУЫ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56793"/>
            <a:ext cx="10515600" cy="2304256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31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мұғалім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қатысты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48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мұғалім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қатысты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мұғалім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қатысты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себебі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пандемия).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649680BE-DA28-4747-9CF8-5E7719AD93B2}"/>
              </a:ext>
            </a:extLst>
          </p:cNvPr>
          <p:cNvCxnSpPr/>
          <p:nvPr/>
        </p:nvCxnSpPr>
        <p:spPr>
          <a:xfrm>
            <a:off x="140916" y="1052736"/>
            <a:ext cx="11854456" cy="0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1127448" y="3861049"/>
            <a:ext cx="10226352" cy="197584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8992" tIns="24497" rIns="48992" bIns="24497" anchor="ctr"/>
          <a:lstStyle>
            <a:defPPr>
              <a:defRPr lang="en-US"/>
            </a:defPPr>
            <a:lvl1pPr marL="0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342813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685622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28433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241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14054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56863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399676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742486" algn="l" defTabSz="685622" rtl="0" eaLnBrk="1" latinLnBrk="0" hangingPunct="1"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сайын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Қарағанды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Теміртау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Сәтбаев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Балқаш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Жезқазған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қалаларының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мұғалімдері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қатысады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Әсіресе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Қарағанды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қаласының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№92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гимназиясы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 №76 орта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мектебі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Жезқазған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қаласының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№26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гимназиясы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Сатпаев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қаласының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С. Сейфуллин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атындағы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гимназиясы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және </a:t>
            </a:r>
            <a:r>
              <a:rPr lang="ru-RU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Шет</a:t>
            </a:r>
            <a:r>
              <a:rPr lang="ru-RU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ауданыны</a:t>
            </a:r>
            <a:r>
              <a:rPr lang="kk-KZ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ң </a:t>
            </a:r>
            <a:r>
              <a:rPr lang="ru-RU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Ақылбаев</a:t>
            </a:r>
            <a:r>
              <a:rPr lang="ru-RU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атындағы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мектеп-гимназиясы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мұғалімдерінің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белсенділігін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атап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өткім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келеді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86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961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ОБЛЫСТЫҢ ИННОВАЦИЯЛЫҚ МЕКТЕПТЕРІНІҢ ҚАТЫСУЫ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649680BE-DA28-4747-9CF8-5E7719AD93B2}"/>
              </a:ext>
            </a:extLst>
          </p:cNvPr>
          <p:cNvCxnSpPr/>
          <p:nvPr/>
        </p:nvCxnSpPr>
        <p:spPr>
          <a:xfrm>
            <a:off x="140916" y="1052736"/>
            <a:ext cx="11854456" cy="0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254643"/>
              </p:ext>
            </p:extLst>
          </p:nvPr>
        </p:nvGraphicFramePr>
        <p:xfrm>
          <a:off x="983432" y="1196753"/>
          <a:ext cx="10657184" cy="547060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17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0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2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80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99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08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2885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№/п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Аймақтар</a:t>
                      </a:r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15" marR="7515" marT="7515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15" marR="7515" marT="7515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15" marR="7515" marT="751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8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мектеп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саны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мектеп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саны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мектеп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саны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56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Қарағанды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92, 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№38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гимназиялары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92, 93 (3),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гимназиялары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ru-RU" sz="16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 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</a:t>
                      </a:r>
                      <a:r>
                        <a:rPr lang="ru-RU" sz="16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гимназия №3, 92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4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Жезқазған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№26   гимназия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 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r>
                        <a:rPr lang="ru-RU" sz="16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baseline="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гимназиялары</a:t>
                      </a:r>
                      <a:r>
                        <a:rPr lang="ru-RU" sz="16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Сәтбаев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атындағы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МГ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4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Сәтбаев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С.Сейфуллин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атындағы 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гимназия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С.Сейфуллин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атындағы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гимназия</a:t>
                      </a:r>
                      <a:endParaRPr lang="ru-RU" sz="1600" b="0" i="0" u="none" strike="noStrike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№1 МГ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16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Балқаш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 2 Абай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атындағы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baseline="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мектеп</a:t>
                      </a:r>
                      <a:r>
                        <a:rPr lang="ru-RU" sz="16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лицей, 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№7</a:t>
                      </a:r>
                      <a:r>
                        <a:rPr lang="ru-RU" sz="16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С. Сейфуллин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атындағы</a:t>
                      </a:r>
                      <a:r>
                        <a:rPr lang="ru-RU" sz="1600" u="none" strike="noStrike" baseline="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мектеп-гимназия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№7</a:t>
                      </a:r>
                      <a:r>
                        <a:rPr lang="ru-RU" sz="16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С. Сейфуллин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атындағы</a:t>
                      </a:r>
                      <a:r>
                        <a:rPr lang="ru-RU" sz="16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baseline="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мектеп</a:t>
                      </a:r>
                      <a:r>
                        <a:rPr lang="ru-RU" sz="16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-гимназия</a:t>
                      </a:r>
                      <a:endParaRPr lang="ru-RU" sz="1600" b="0" i="0" u="none" strike="noStrike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t"/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П.Русаков</a:t>
                      </a:r>
                      <a:r>
                        <a:rPr lang="ru-RU" sz="16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baseline="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атын</a:t>
                      </a:r>
                      <a:r>
                        <a:rPr lang="kk-KZ" sz="16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дағы МИ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556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Шахтинск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А.Бөкейханов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атындағы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мектеп-лицейі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sz="1600" b="0" i="0" u="none" strike="noStrike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№5 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гимназия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Абай 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ауданы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№14 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мектеп-лицейі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877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Шет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ауданы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Гагарин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атындағы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мектеп-лицейі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 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Ақылбаев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атындағы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мектеп-гимназиясы</a:t>
                      </a:r>
                      <a:endParaRPr lang="ru-RU" sz="1600" u="none" strike="noStrike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/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Ақылбаев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атындағы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мектеп-гимназиясы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Ы.Алтынсарин</a:t>
                      </a:r>
                      <a:r>
                        <a:rPr lang="ru-RU" sz="16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атындағы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мектеп-гимназиясы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515" marR="7515" marT="751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17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8641"/>
            <a:ext cx="10515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ЖАЛПЫ БІЛІМ БЕРЕТІН МЕКТЕПТЕРДІҢ (ҚАЛАНЫҢ) ҚАТЫСУЫ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649680BE-DA28-4747-9CF8-5E7719AD93B2}"/>
              </a:ext>
            </a:extLst>
          </p:cNvPr>
          <p:cNvCxnSpPr/>
          <p:nvPr/>
        </p:nvCxnSpPr>
        <p:spPr>
          <a:xfrm>
            <a:off x="168772" y="836712"/>
            <a:ext cx="11854456" cy="0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271296"/>
              </p:ext>
            </p:extLst>
          </p:nvPr>
        </p:nvGraphicFramePr>
        <p:xfrm>
          <a:off x="983432" y="980728"/>
          <a:ext cx="10465839" cy="51287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8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1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83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4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0011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№/п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Аймақтар</a:t>
                      </a:r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83" marR="5083" marT="5083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6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мектеп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саны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мектеп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саны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мектеп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саны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101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Қарағанды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№8, 30, 61,  73, 61, 77, 15, 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  ЖББОМ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Бөкейханов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атындағы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№76 ЖОББМ ( 2), №23 ЖББОМ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Бөкейхан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атындағы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№ 76 ЖББОМ (2), № 35 ЖББОМ, №91 ЖББОМ, №25 ЖББОМ, № 5 ЖББОМ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5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Тем</a:t>
                      </a:r>
                      <a:r>
                        <a:rPr lang="kk-KZ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і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ртау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№2  ОМ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Ғ.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Мұстафин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атындағы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№5 ЖББОМ (3)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№15 ЖББОМ, №2 ЖББОМ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0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Жезқазған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13, 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 ОМ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Сәтбаев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атындағы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№7 мл, № 1, 13ЖББОМ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№5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Шыңғысов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атындағы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ЖББОМ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Сәтбаев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№7 ЖББОМ (2)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70C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485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Балқаш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Абай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атындағы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№ 2 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МЛ, 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№5 ЖОББМ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2 П. Русаков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атындағы 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ШИ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70C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Саран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№17  ЖББОМ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70C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7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Приозерск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 ЖББОМ (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2)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70C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17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аражал</a:t>
                      </a:r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70C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6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8641"/>
            <a:ext cx="10515600" cy="36003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ЖАЛПЫ БІЛІМ БЕРЕТІН МЕКТЕПТЕРДІҢ ҚАТЫСУЫ (АУДАНДАР)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649680BE-DA28-4747-9CF8-5E7719AD93B2}"/>
              </a:ext>
            </a:extLst>
          </p:cNvPr>
          <p:cNvCxnSpPr/>
          <p:nvPr/>
        </p:nvCxnSpPr>
        <p:spPr>
          <a:xfrm>
            <a:off x="191344" y="692696"/>
            <a:ext cx="11854456" cy="0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210568"/>
              </p:ext>
            </p:extLst>
          </p:nvPr>
        </p:nvGraphicFramePr>
        <p:xfrm>
          <a:off x="911424" y="836712"/>
          <a:ext cx="10729193" cy="5544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7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1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2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688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59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83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151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483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№/п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Аймақтар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9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мектеп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сана 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мектеп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сана 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мектеп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сана 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29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Абай  </a:t>
                      </a:r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ауданы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№5  ЖББОМ, №15  ЖББОМ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70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Ақтогай</a:t>
                      </a:r>
                      <a:r>
                        <a:rPr lang="ru-RU" sz="1400" u="none" strike="noStrike" baseline="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ауданы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Байсейітова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атындағы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ЖББОМ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6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Балқаш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Абай </a:t>
                      </a:r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атындағы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№ 2 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МЛ, 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№5 ЖББОМ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2 П. Русаков </a:t>
                      </a:r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атындағы 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ШИ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4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Бұқар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жырау</a:t>
                      </a:r>
                      <a:endParaRPr lang="ru-RU" sz="1400" u="none" strike="noStrike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ауданы</a:t>
                      </a:r>
                      <a:endParaRPr lang="ru-RU" sz="1400" b="0" i="0" u="none" strike="noStrike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Ростов ОШ (РО)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Байқадам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ЖББОМ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Гагарин </a:t>
                      </a:r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атындағы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ЖББОМ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36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Жаңаарқа</a:t>
                      </a:r>
                      <a:endParaRPr lang="ru-RU" sz="1400" u="none" strike="noStrike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ауданы</a:t>
                      </a:r>
                      <a:endParaRPr lang="ru-RU" sz="1400" b="0" i="0" u="none" strike="noStrike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№132 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ЖББОМ</a:t>
                      </a:r>
                      <a:endParaRPr lang="ru-RU" sz="1400" b="0" i="0" u="none" strike="noStrike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t"/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2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Қарқаралы</a:t>
                      </a:r>
                      <a:endParaRPr lang="ru-RU" sz="1400" u="none" strike="noStrike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ауданы</a:t>
                      </a:r>
                      <a:endParaRPr lang="ru-RU" sz="1400" b="0" i="0" u="none" strike="noStrike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t"/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  ЖББОМ</a:t>
                      </a:r>
                      <a:endParaRPr lang="ru-RU" sz="1400" b="0" i="0" u="none" strike="noStrike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t"/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Бесоба</a:t>
                      </a:r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  ЖББОМ</a:t>
                      </a:r>
                      <a:endParaRPr lang="ru-RU" sz="1400" b="0" i="0" u="none" strike="noStrike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t"/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№20  ЖББОМ</a:t>
                      </a:r>
                      <a:endParaRPr lang="ru-RU" sz="1400" b="0" i="0" u="none" strike="noStrike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t"/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17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Нұра</a:t>
                      </a:r>
                      <a:endParaRPr lang="ru-RU" sz="1400" u="none" strike="noStrike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ауданы</a:t>
                      </a:r>
                      <a:endParaRPr lang="ru-RU" sz="1400" b="0" i="0" u="none" strike="noStrike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ОМ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Киевка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 ЖББОМ</a:t>
                      </a:r>
                      <a:endParaRPr lang="ru-RU" sz="1400" b="0" i="0" u="none" strike="noStrike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t"/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30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Осақаров</a:t>
                      </a:r>
                      <a:endParaRPr lang="ru-RU" sz="1400" u="none" strike="noStrike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ауданы</a:t>
                      </a:r>
                      <a:endParaRPr lang="ru-RU" sz="1400" b="0" i="0" u="none" strike="noStrike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Молодежный </a:t>
                      </a:r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кенті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№26  ЖББОМ, № 1  ЖББОМ (2)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87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Шет</a:t>
                      </a:r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ауданы</a:t>
                      </a:r>
                      <a:endParaRPr lang="ru-RU" sz="1400" b="0" i="0" u="none" strike="noStrike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t"/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Абай </a:t>
                      </a:r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атындағы 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ЖОББМ, Жарык ЖОББМ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Ортау  ЖББОМ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Абай </a:t>
                      </a:r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атындағы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ЖББОМ (2), </a:t>
                      </a:r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Әлихан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ЖББОМ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76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Ұлытау  ауданы</a:t>
                      </a:r>
                      <a:endParaRPr lang="ru-RU" sz="1400" b="0" i="0" u="none" strike="noStrike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t"/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Борсеңгір </a:t>
                      </a:r>
                      <a:r>
                        <a:rPr lang="ru-RU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№10 орта </a:t>
                      </a:r>
                      <a:r>
                        <a:rPr lang="ru-RU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мектебі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083" marR="5083" marT="5083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64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8267" y="467651"/>
            <a:ext cx="109113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«ҮЗДІК ТАРИХШЫ»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БАЙҚАУ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2018-2020 ЖЫЛДАР КЕЗЕҢІНДЕ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66998" y="1963143"/>
            <a:ext cx="1679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Қаражал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 БИЛ</a:t>
            </a: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№3 БИЛ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«ІТ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ММИ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8268" y="2396844"/>
            <a:ext cx="399962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</a:t>
            </a:r>
            <a:r>
              <a:rPr lang="ru-RU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ірде-бір</a:t>
            </a: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рет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қатысқан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жоқ</a:t>
            </a:r>
            <a:endParaRPr lang="ru-RU" sz="2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7511" y="4541790"/>
            <a:ext cx="40554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</a:t>
            </a:r>
            <a:r>
              <a:rPr lang="ru-RU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</a:t>
            </a: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жылда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рет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қатысқан</a:t>
            </a:r>
            <a:endParaRPr lang="ru-RU" sz="2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66998" y="4199501"/>
            <a:ext cx="48440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Саран, Приозерск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қалалары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Абай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Ақтоғай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Нұра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Ұлытау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Бұқар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Жырау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Жаңаарқа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Осакаров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аудандары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Зияткер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Өркен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Жамбыл, №2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БИЛ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 rot="5400000">
            <a:off x="4969253" y="2434667"/>
            <a:ext cx="1560026" cy="333439"/>
          </a:xfrm>
          <a:prstGeom prst="triangle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14" tIns="60856" rIns="121714" bIns="60856" rtlCol="0" anchor="ctr"/>
          <a:lstStyle/>
          <a:p>
            <a:pPr algn="ctr"/>
            <a:endParaRPr lang="ru-RU" sz="2800">
              <a:solidFill>
                <a:prstClr val="white"/>
              </a:solidFill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649680BE-DA28-4747-9CF8-5E7719AD93B2}"/>
              </a:ext>
            </a:extLst>
          </p:cNvPr>
          <p:cNvCxnSpPr/>
          <p:nvPr/>
        </p:nvCxnSpPr>
        <p:spPr>
          <a:xfrm>
            <a:off x="140916" y="1052736"/>
            <a:ext cx="11854456" cy="0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Равнобедренный треугольник 11"/>
          <p:cNvSpPr/>
          <p:nvPr/>
        </p:nvSpPr>
        <p:spPr>
          <a:xfrm rot="5400000">
            <a:off x="4920103" y="4990921"/>
            <a:ext cx="1560026" cy="333439"/>
          </a:xfrm>
          <a:prstGeom prst="triangle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14" tIns="60856" rIns="121714" bIns="60856" rtlCol="0" anchor="ctr"/>
          <a:lstStyle/>
          <a:p>
            <a:pPr algn="ctr"/>
            <a:endParaRPr lang="ru-RU" sz="2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61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91544" y="1605130"/>
            <a:ext cx="9289032" cy="926537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Бірінші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кезеңде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конкурсқа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қатысушы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электронды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нұсқада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ұсыныуы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қажет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oogle Shape;418;p24"/>
          <p:cNvGrpSpPr>
            <a:grpSpLocks/>
          </p:cNvGrpSpPr>
          <p:nvPr/>
        </p:nvGrpSpPr>
        <p:grpSpPr bwMode="auto">
          <a:xfrm>
            <a:off x="1917132" y="2852936"/>
            <a:ext cx="9507460" cy="936103"/>
            <a:chOff x="1055000" y="365250"/>
            <a:chExt cx="3355775" cy="4413000"/>
          </a:xfrm>
        </p:grpSpPr>
        <p:sp>
          <p:nvSpPr>
            <p:cNvPr id="8" name="Google Shape;419;p24"/>
            <p:cNvSpPr>
              <a:spLocks noChangeArrowheads="1"/>
            </p:cNvSpPr>
            <p:nvPr/>
          </p:nvSpPr>
          <p:spPr bwMode="auto">
            <a:xfrm>
              <a:off x="1055000" y="512400"/>
              <a:ext cx="3216300" cy="4228500"/>
            </a:xfrm>
            <a:prstGeom prst="rect">
              <a:avLst/>
            </a:prstGeom>
            <a:solidFill>
              <a:srgbClr val="E4CE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9" name="Google Shape;420;p24"/>
            <p:cNvSpPr/>
            <p:nvPr/>
          </p:nvSpPr>
          <p:spPr>
            <a:xfrm>
              <a:off x="1194411" y="365250"/>
              <a:ext cx="3216364" cy="4413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40916" y="116633"/>
            <a:ext cx="117393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«ҮЗДІК ТАРИХШЫ 2021»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2021 ЖЫЛДЫҢ НАУРЫЗ АЙЫНДА ӨТКІЗІЛЕДІ</a:t>
            </a:r>
          </a:p>
          <a:p>
            <a:pPr algn="ctr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 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649680BE-DA28-4747-9CF8-5E7719AD93B2}"/>
              </a:ext>
            </a:extLst>
          </p:cNvPr>
          <p:cNvCxnSpPr/>
          <p:nvPr/>
        </p:nvCxnSpPr>
        <p:spPr>
          <a:xfrm>
            <a:off x="140916" y="1052736"/>
            <a:ext cx="11854456" cy="0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611885" y="3035514"/>
            <a:ext cx="3131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Өтінім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(1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қосымша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Google Shape;418;p24"/>
          <p:cNvGrpSpPr>
            <a:grpSpLocks/>
          </p:cNvGrpSpPr>
          <p:nvPr/>
        </p:nvGrpSpPr>
        <p:grpSpPr bwMode="auto">
          <a:xfrm>
            <a:off x="1924698" y="3965767"/>
            <a:ext cx="9499893" cy="936103"/>
            <a:chOff x="1055000" y="365250"/>
            <a:chExt cx="3355775" cy="4413000"/>
          </a:xfrm>
        </p:grpSpPr>
        <p:sp>
          <p:nvSpPr>
            <p:cNvPr id="14" name="Google Shape;419;p24"/>
            <p:cNvSpPr>
              <a:spLocks noChangeArrowheads="1"/>
            </p:cNvSpPr>
            <p:nvPr/>
          </p:nvSpPr>
          <p:spPr bwMode="auto">
            <a:xfrm>
              <a:off x="1055000" y="512400"/>
              <a:ext cx="3216300" cy="4228500"/>
            </a:xfrm>
            <a:prstGeom prst="rect">
              <a:avLst/>
            </a:prstGeom>
            <a:solidFill>
              <a:srgbClr val="E4CE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5" name="Google Shape;420;p24"/>
            <p:cNvSpPr/>
            <p:nvPr/>
          </p:nvSpPr>
          <p:spPr>
            <a:xfrm>
              <a:off x="1194411" y="365250"/>
              <a:ext cx="3216364" cy="4413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2619452" y="4148345"/>
            <a:ext cx="3844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Сауалнама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(2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қосымша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Google Shape;418;p24"/>
          <p:cNvGrpSpPr>
            <a:grpSpLocks/>
          </p:cNvGrpSpPr>
          <p:nvPr/>
        </p:nvGrpSpPr>
        <p:grpSpPr bwMode="auto">
          <a:xfrm>
            <a:off x="1911644" y="5053234"/>
            <a:ext cx="9512948" cy="936103"/>
            <a:chOff x="1055000" y="365250"/>
            <a:chExt cx="3355775" cy="4413000"/>
          </a:xfrm>
        </p:grpSpPr>
        <p:sp>
          <p:nvSpPr>
            <p:cNvPr id="18" name="Google Shape;419;p24"/>
            <p:cNvSpPr>
              <a:spLocks noChangeArrowheads="1"/>
            </p:cNvSpPr>
            <p:nvPr/>
          </p:nvSpPr>
          <p:spPr bwMode="auto">
            <a:xfrm>
              <a:off x="1055000" y="512400"/>
              <a:ext cx="3216300" cy="4228500"/>
            </a:xfrm>
            <a:prstGeom prst="rect">
              <a:avLst/>
            </a:prstGeom>
            <a:solidFill>
              <a:srgbClr val="E4CE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19" name="Google Shape;420;p24"/>
            <p:cNvSpPr/>
            <p:nvPr/>
          </p:nvSpPr>
          <p:spPr>
            <a:xfrm>
              <a:off x="1194411" y="365250"/>
              <a:ext cx="3216364" cy="4413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</a:endParaRPr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2154416" y="5251110"/>
            <a:ext cx="91261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	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Номинациялар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конкурстық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материалдар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4097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3883" y="-13598"/>
            <a:ext cx="10441160" cy="922318"/>
          </a:xfrm>
        </p:spPr>
        <p:txBody>
          <a:bodyPr>
            <a:noAutofit/>
          </a:bodyPr>
          <a:lstStyle/>
          <a:p>
            <a:pPr algn="ctr"/>
            <a:endParaRPr lang="ru-RU" sz="2800" b="1" dirty="0">
              <a:solidFill>
                <a:srgbClr val="0070C0"/>
              </a:solidFill>
              <a:latin typeface="Century Gothic" panose="020B0502020202020204" pitchFamily="34" charset="0"/>
              <a:cs typeface="Arial" pitchFamily="34" charset="0"/>
            </a:endParaRP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«ҮЗДІК ТАРИХШЫ - 2021» БАЙҚАУ НОМИНАЦИЯЛАРЫ</a:t>
            </a:r>
          </a:p>
          <a:p>
            <a:pPr algn="just"/>
            <a:endParaRPr lang="ru-RU" sz="2800" b="1" dirty="0">
              <a:solidFill>
                <a:srgbClr val="0070C0"/>
              </a:solidFill>
              <a:latin typeface="Century Gothic" panose="020B0502020202020204" pitchFamily="34" charset="0"/>
              <a:cs typeface="Arial" pitchFamily="34" charset="0"/>
            </a:endParaRPr>
          </a:p>
          <a:p>
            <a:r>
              <a:rPr lang="ru-RU" sz="2800" b="1" dirty="0">
                <a:latin typeface="Century Gothic" panose="020B0502020202020204" pitchFamily="34" charset="0"/>
                <a:cs typeface="Arial" pitchFamily="34" charset="0"/>
              </a:rPr>
              <a:t> </a:t>
            </a:r>
          </a:p>
          <a:p>
            <a:pPr algn="ctr"/>
            <a:endParaRPr lang="ru-RU" sz="2800" b="1" dirty="0" smtClean="0">
              <a:solidFill>
                <a:srgbClr val="002060"/>
              </a:solidFill>
              <a:latin typeface="Century Gothic" panose="020B0502020202020204" pitchFamily="34" charset="0"/>
              <a:cs typeface="Arial" pitchFamily="34" charset="0"/>
            </a:endParaRPr>
          </a:p>
          <a:p>
            <a:pPr algn="ctr"/>
            <a:endParaRPr lang="ru-RU" sz="2800" b="1" dirty="0">
              <a:solidFill>
                <a:srgbClr val="0070C0"/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  <p:grpSp>
        <p:nvGrpSpPr>
          <p:cNvPr id="20" name="Google Shape;1676;p67"/>
          <p:cNvGrpSpPr/>
          <p:nvPr/>
        </p:nvGrpSpPr>
        <p:grpSpPr>
          <a:xfrm>
            <a:off x="816966" y="1196752"/>
            <a:ext cx="11112739" cy="2254340"/>
            <a:chOff x="4411970" y="2726085"/>
            <a:chExt cx="643107" cy="193659"/>
          </a:xfrm>
          <a:solidFill>
            <a:schemeClr val="bg2">
              <a:lumMod val="90000"/>
            </a:schemeClr>
          </a:solidFill>
        </p:grpSpPr>
        <p:sp>
          <p:nvSpPr>
            <p:cNvPr id="21" name="Google Shape;1677;p67"/>
            <p:cNvSpPr/>
            <p:nvPr/>
          </p:nvSpPr>
          <p:spPr>
            <a:xfrm>
              <a:off x="4411970" y="2726085"/>
              <a:ext cx="118796" cy="193659"/>
            </a:xfrm>
            <a:custGeom>
              <a:avLst/>
              <a:gdLst/>
              <a:ahLst/>
              <a:cxnLst/>
              <a:rect l="l" t="t" r="r" b="b"/>
              <a:pathLst>
                <a:path w="2631" h="4289" extrusionOk="0">
                  <a:moveTo>
                    <a:pt x="450" y="0"/>
                  </a:moveTo>
                  <a:cubicBezTo>
                    <a:pt x="357" y="0"/>
                    <a:pt x="264" y="35"/>
                    <a:pt x="193" y="106"/>
                  </a:cubicBezTo>
                  <a:lnTo>
                    <a:pt x="1" y="298"/>
                  </a:lnTo>
                  <a:lnTo>
                    <a:pt x="1591" y="1886"/>
                  </a:lnTo>
                  <a:cubicBezTo>
                    <a:pt x="1732" y="2029"/>
                    <a:pt x="1732" y="2258"/>
                    <a:pt x="1591" y="2401"/>
                  </a:cubicBezTo>
                  <a:lnTo>
                    <a:pt x="1" y="3991"/>
                  </a:lnTo>
                  <a:lnTo>
                    <a:pt x="193" y="4183"/>
                  </a:lnTo>
                  <a:cubicBezTo>
                    <a:pt x="264" y="4253"/>
                    <a:pt x="357" y="4288"/>
                    <a:pt x="450" y="4288"/>
                  </a:cubicBezTo>
                  <a:cubicBezTo>
                    <a:pt x="543" y="4288"/>
                    <a:pt x="636" y="4253"/>
                    <a:pt x="707" y="4183"/>
                  </a:cubicBezTo>
                  <a:lnTo>
                    <a:pt x="2488" y="2401"/>
                  </a:lnTo>
                  <a:cubicBezTo>
                    <a:pt x="2630" y="2260"/>
                    <a:pt x="2630" y="2029"/>
                    <a:pt x="2488" y="1888"/>
                  </a:cubicBezTo>
                  <a:lnTo>
                    <a:pt x="707" y="106"/>
                  </a:lnTo>
                  <a:cubicBezTo>
                    <a:pt x="636" y="35"/>
                    <a:pt x="543" y="0"/>
                    <a:pt x="45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latin typeface="+mn-lt"/>
              </a:endParaRPr>
            </a:p>
          </p:txBody>
        </p:sp>
        <p:sp>
          <p:nvSpPr>
            <p:cNvPr id="22" name="Google Shape;1678;p67"/>
            <p:cNvSpPr/>
            <p:nvPr/>
          </p:nvSpPr>
          <p:spPr>
            <a:xfrm>
              <a:off x="4426058" y="2791601"/>
              <a:ext cx="36167" cy="62627"/>
            </a:xfrm>
            <a:custGeom>
              <a:avLst/>
              <a:gdLst/>
              <a:ahLst/>
              <a:cxnLst/>
              <a:rect l="l" t="t" r="r" b="b"/>
              <a:pathLst>
                <a:path w="801" h="1387" extrusionOk="0">
                  <a:moveTo>
                    <a:pt x="176" y="0"/>
                  </a:moveTo>
                  <a:cubicBezTo>
                    <a:pt x="87" y="0"/>
                    <a:pt x="1" y="69"/>
                    <a:pt x="1" y="173"/>
                  </a:cubicBezTo>
                  <a:lnTo>
                    <a:pt x="1" y="1214"/>
                  </a:lnTo>
                  <a:cubicBezTo>
                    <a:pt x="1" y="1318"/>
                    <a:pt x="87" y="1386"/>
                    <a:pt x="176" y="1386"/>
                  </a:cubicBezTo>
                  <a:cubicBezTo>
                    <a:pt x="218" y="1386"/>
                    <a:pt x="262" y="1371"/>
                    <a:pt x="297" y="1335"/>
                  </a:cubicBezTo>
                  <a:lnTo>
                    <a:pt x="627" y="1006"/>
                  </a:lnTo>
                  <a:cubicBezTo>
                    <a:pt x="800" y="834"/>
                    <a:pt x="800" y="554"/>
                    <a:pt x="627" y="381"/>
                  </a:cubicBezTo>
                  <a:lnTo>
                    <a:pt x="297" y="51"/>
                  </a:lnTo>
                  <a:cubicBezTo>
                    <a:pt x="262" y="16"/>
                    <a:pt x="218" y="0"/>
                    <a:pt x="17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latin typeface="+mn-lt"/>
              </a:endParaRPr>
            </a:p>
          </p:txBody>
        </p:sp>
        <p:sp>
          <p:nvSpPr>
            <p:cNvPr id="23" name="Google Shape;1679;p67"/>
            <p:cNvSpPr/>
            <p:nvPr/>
          </p:nvSpPr>
          <p:spPr>
            <a:xfrm>
              <a:off x="4456806" y="2743875"/>
              <a:ext cx="598271" cy="157989"/>
            </a:xfrm>
            <a:custGeom>
              <a:avLst/>
              <a:gdLst/>
              <a:ahLst/>
              <a:cxnLst/>
              <a:rect l="l" t="t" r="r" b="b"/>
              <a:pathLst>
                <a:path w="13250" h="3499" extrusionOk="0">
                  <a:moveTo>
                    <a:pt x="1" y="0"/>
                  </a:moveTo>
                  <a:lnTo>
                    <a:pt x="1495" y="1494"/>
                  </a:lnTo>
                  <a:cubicBezTo>
                    <a:pt x="1635" y="1635"/>
                    <a:pt x="1635" y="1866"/>
                    <a:pt x="1495" y="2007"/>
                  </a:cubicBezTo>
                  <a:lnTo>
                    <a:pt x="2" y="3499"/>
                  </a:lnTo>
                  <a:lnTo>
                    <a:pt x="11527" y="3499"/>
                  </a:lnTo>
                  <a:lnTo>
                    <a:pt x="13250" y="1750"/>
                  </a:lnTo>
                  <a:lnTo>
                    <a:pt x="1152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latin typeface="+mn-lt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2048819" y="1458171"/>
            <a:ext cx="8876185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Дидактикалық</a:t>
            </a: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материалдарды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қолданудың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тиімд</a:t>
            </a:r>
            <a:r>
              <a:rPr lang="ru-RU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технологиялары</a:t>
            </a: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»,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мұнда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авторлық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бағдарламаларды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вариативті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курстардың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бағдарламаларын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жиынтық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жұмыстардың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жинақтарын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инфографиканы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бейне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сабақтарды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контурлық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карталарды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және т. б. </a:t>
            </a:r>
            <a:r>
              <a:rPr lang="ru-RU" sz="2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ұсыну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қажет</a:t>
            </a:r>
            <a:endParaRPr lang="ru-RU" sz="2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6" name="Google Shape;1676;p67"/>
          <p:cNvGrpSpPr/>
          <p:nvPr/>
        </p:nvGrpSpPr>
        <p:grpSpPr>
          <a:xfrm>
            <a:off x="816966" y="3484035"/>
            <a:ext cx="11341392" cy="1448045"/>
            <a:chOff x="4411970" y="2726085"/>
            <a:chExt cx="643107" cy="193659"/>
          </a:xfrm>
          <a:solidFill>
            <a:schemeClr val="bg2">
              <a:lumMod val="90000"/>
            </a:schemeClr>
          </a:solidFill>
        </p:grpSpPr>
        <p:sp>
          <p:nvSpPr>
            <p:cNvPr id="27" name="Google Shape;1677;p67"/>
            <p:cNvSpPr/>
            <p:nvPr/>
          </p:nvSpPr>
          <p:spPr>
            <a:xfrm>
              <a:off x="4411970" y="2726085"/>
              <a:ext cx="118796" cy="193659"/>
            </a:xfrm>
            <a:custGeom>
              <a:avLst/>
              <a:gdLst/>
              <a:ahLst/>
              <a:cxnLst/>
              <a:rect l="l" t="t" r="r" b="b"/>
              <a:pathLst>
                <a:path w="2631" h="4289" extrusionOk="0">
                  <a:moveTo>
                    <a:pt x="450" y="0"/>
                  </a:moveTo>
                  <a:cubicBezTo>
                    <a:pt x="357" y="0"/>
                    <a:pt x="264" y="35"/>
                    <a:pt x="193" y="106"/>
                  </a:cubicBezTo>
                  <a:lnTo>
                    <a:pt x="1" y="298"/>
                  </a:lnTo>
                  <a:lnTo>
                    <a:pt x="1591" y="1886"/>
                  </a:lnTo>
                  <a:cubicBezTo>
                    <a:pt x="1732" y="2029"/>
                    <a:pt x="1732" y="2258"/>
                    <a:pt x="1591" y="2401"/>
                  </a:cubicBezTo>
                  <a:lnTo>
                    <a:pt x="1" y="3991"/>
                  </a:lnTo>
                  <a:lnTo>
                    <a:pt x="193" y="4183"/>
                  </a:lnTo>
                  <a:cubicBezTo>
                    <a:pt x="264" y="4253"/>
                    <a:pt x="357" y="4288"/>
                    <a:pt x="450" y="4288"/>
                  </a:cubicBezTo>
                  <a:cubicBezTo>
                    <a:pt x="543" y="4288"/>
                    <a:pt x="636" y="4253"/>
                    <a:pt x="707" y="4183"/>
                  </a:cubicBezTo>
                  <a:lnTo>
                    <a:pt x="2488" y="2401"/>
                  </a:lnTo>
                  <a:cubicBezTo>
                    <a:pt x="2630" y="2260"/>
                    <a:pt x="2630" y="2029"/>
                    <a:pt x="2488" y="1888"/>
                  </a:cubicBezTo>
                  <a:lnTo>
                    <a:pt x="707" y="106"/>
                  </a:lnTo>
                  <a:cubicBezTo>
                    <a:pt x="636" y="35"/>
                    <a:pt x="543" y="0"/>
                    <a:pt x="45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latin typeface="+mn-lt"/>
              </a:endParaRPr>
            </a:p>
          </p:txBody>
        </p:sp>
        <p:sp>
          <p:nvSpPr>
            <p:cNvPr id="28" name="Google Shape;1678;p67"/>
            <p:cNvSpPr/>
            <p:nvPr/>
          </p:nvSpPr>
          <p:spPr>
            <a:xfrm>
              <a:off x="4426058" y="2791601"/>
              <a:ext cx="36167" cy="62627"/>
            </a:xfrm>
            <a:custGeom>
              <a:avLst/>
              <a:gdLst/>
              <a:ahLst/>
              <a:cxnLst/>
              <a:rect l="l" t="t" r="r" b="b"/>
              <a:pathLst>
                <a:path w="801" h="1387" extrusionOk="0">
                  <a:moveTo>
                    <a:pt x="176" y="0"/>
                  </a:moveTo>
                  <a:cubicBezTo>
                    <a:pt x="87" y="0"/>
                    <a:pt x="1" y="69"/>
                    <a:pt x="1" y="173"/>
                  </a:cubicBezTo>
                  <a:lnTo>
                    <a:pt x="1" y="1214"/>
                  </a:lnTo>
                  <a:cubicBezTo>
                    <a:pt x="1" y="1318"/>
                    <a:pt x="87" y="1386"/>
                    <a:pt x="176" y="1386"/>
                  </a:cubicBezTo>
                  <a:cubicBezTo>
                    <a:pt x="218" y="1386"/>
                    <a:pt x="262" y="1371"/>
                    <a:pt x="297" y="1335"/>
                  </a:cubicBezTo>
                  <a:lnTo>
                    <a:pt x="627" y="1006"/>
                  </a:lnTo>
                  <a:cubicBezTo>
                    <a:pt x="800" y="834"/>
                    <a:pt x="800" y="554"/>
                    <a:pt x="627" y="381"/>
                  </a:cubicBezTo>
                  <a:lnTo>
                    <a:pt x="297" y="51"/>
                  </a:lnTo>
                  <a:cubicBezTo>
                    <a:pt x="262" y="16"/>
                    <a:pt x="218" y="0"/>
                    <a:pt x="17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latin typeface="+mn-lt"/>
              </a:endParaRPr>
            </a:p>
          </p:txBody>
        </p:sp>
        <p:sp>
          <p:nvSpPr>
            <p:cNvPr id="29" name="Google Shape;1679;p67"/>
            <p:cNvSpPr/>
            <p:nvPr/>
          </p:nvSpPr>
          <p:spPr>
            <a:xfrm>
              <a:off x="4456806" y="2743875"/>
              <a:ext cx="598271" cy="157989"/>
            </a:xfrm>
            <a:custGeom>
              <a:avLst/>
              <a:gdLst/>
              <a:ahLst/>
              <a:cxnLst/>
              <a:rect l="l" t="t" r="r" b="b"/>
              <a:pathLst>
                <a:path w="13250" h="3499" extrusionOk="0">
                  <a:moveTo>
                    <a:pt x="1" y="0"/>
                  </a:moveTo>
                  <a:lnTo>
                    <a:pt x="1495" y="1494"/>
                  </a:lnTo>
                  <a:cubicBezTo>
                    <a:pt x="1635" y="1635"/>
                    <a:pt x="1635" y="1866"/>
                    <a:pt x="1495" y="2007"/>
                  </a:cubicBezTo>
                  <a:lnTo>
                    <a:pt x="2" y="3499"/>
                  </a:lnTo>
                  <a:lnTo>
                    <a:pt x="11527" y="3499"/>
                  </a:lnTo>
                  <a:lnTo>
                    <a:pt x="13250" y="1750"/>
                  </a:lnTo>
                  <a:lnTo>
                    <a:pt x="1152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latin typeface="+mn-lt"/>
              </a:endParaRPr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2048818" y="3667116"/>
            <a:ext cx="887618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Тарих</a:t>
            </a:r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сабағының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үздік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әдістемелік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әзірлемесі</a:t>
            </a:r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жерде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жұмыстың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интерактивті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түрлерін,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атласпен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істеуді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қолдануға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баса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назар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аударуға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" name="Google Shape;1676;p67"/>
          <p:cNvGrpSpPr/>
          <p:nvPr/>
        </p:nvGrpSpPr>
        <p:grpSpPr>
          <a:xfrm>
            <a:off x="911424" y="5243407"/>
            <a:ext cx="11246934" cy="1448045"/>
            <a:chOff x="4411970" y="2726085"/>
            <a:chExt cx="643107" cy="193659"/>
          </a:xfrm>
          <a:solidFill>
            <a:schemeClr val="bg2">
              <a:lumMod val="90000"/>
            </a:schemeClr>
          </a:solidFill>
        </p:grpSpPr>
        <p:sp>
          <p:nvSpPr>
            <p:cNvPr id="32" name="Google Shape;1677;p67"/>
            <p:cNvSpPr/>
            <p:nvPr/>
          </p:nvSpPr>
          <p:spPr>
            <a:xfrm>
              <a:off x="4411970" y="2726085"/>
              <a:ext cx="118796" cy="193659"/>
            </a:xfrm>
            <a:custGeom>
              <a:avLst/>
              <a:gdLst/>
              <a:ahLst/>
              <a:cxnLst/>
              <a:rect l="l" t="t" r="r" b="b"/>
              <a:pathLst>
                <a:path w="2631" h="4289" extrusionOk="0">
                  <a:moveTo>
                    <a:pt x="450" y="0"/>
                  </a:moveTo>
                  <a:cubicBezTo>
                    <a:pt x="357" y="0"/>
                    <a:pt x="264" y="35"/>
                    <a:pt x="193" y="106"/>
                  </a:cubicBezTo>
                  <a:lnTo>
                    <a:pt x="1" y="298"/>
                  </a:lnTo>
                  <a:lnTo>
                    <a:pt x="1591" y="1886"/>
                  </a:lnTo>
                  <a:cubicBezTo>
                    <a:pt x="1732" y="2029"/>
                    <a:pt x="1732" y="2258"/>
                    <a:pt x="1591" y="2401"/>
                  </a:cubicBezTo>
                  <a:lnTo>
                    <a:pt x="1" y="3991"/>
                  </a:lnTo>
                  <a:lnTo>
                    <a:pt x="193" y="4183"/>
                  </a:lnTo>
                  <a:cubicBezTo>
                    <a:pt x="264" y="4253"/>
                    <a:pt x="357" y="4288"/>
                    <a:pt x="450" y="4288"/>
                  </a:cubicBezTo>
                  <a:cubicBezTo>
                    <a:pt x="543" y="4288"/>
                    <a:pt x="636" y="4253"/>
                    <a:pt x="707" y="4183"/>
                  </a:cubicBezTo>
                  <a:lnTo>
                    <a:pt x="2488" y="2401"/>
                  </a:lnTo>
                  <a:cubicBezTo>
                    <a:pt x="2630" y="2260"/>
                    <a:pt x="2630" y="2029"/>
                    <a:pt x="2488" y="1888"/>
                  </a:cubicBezTo>
                  <a:lnTo>
                    <a:pt x="707" y="106"/>
                  </a:lnTo>
                  <a:cubicBezTo>
                    <a:pt x="636" y="35"/>
                    <a:pt x="543" y="0"/>
                    <a:pt x="45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latin typeface="+mn-lt"/>
              </a:endParaRPr>
            </a:p>
          </p:txBody>
        </p:sp>
        <p:sp>
          <p:nvSpPr>
            <p:cNvPr id="33" name="Google Shape;1678;p67"/>
            <p:cNvSpPr/>
            <p:nvPr/>
          </p:nvSpPr>
          <p:spPr>
            <a:xfrm>
              <a:off x="4426058" y="2791601"/>
              <a:ext cx="36167" cy="62627"/>
            </a:xfrm>
            <a:custGeom>
              <a:avLst/>
              <a:gdLst/>
              <a:ahLst/>
              <a:cxnLst/>
              <a:rect l="l" t="t" r="r" b="b"/>
              <a:pathLst>
                <a:path w="801" h="1387" extrusionOk="0">
                  <a:moveTo>
                    <a:pt x="176" y="0"/>
                  </a:moveTo>
                  <a:cubicBezTo>
                    <a:pt x="87" y="0"/>
                    <a:pt x="1" y="69"/>
                    <a:pt x="1" y="173"/>
                  </a:cubicBezTo>
                  <a:lnTo>
                    <a:pt x="1" y="1214"/>
                  </a:lnTo>
                  <a:cubicBezTo>
                    <a:pt x="1" y="1318"/>
                    <a:pt x="87" y="1386"/>
                    <a:pt x="176" y="1386"/>
                  </a:cubicBezTo>
                  <a:cubicBezTo>
                    <a:pt x="218" y="1386"/>
                    <a:pt x="262" y="1371"/>
                    <a:pt x="297" y="1335"/>
                  </a:cubicBezTo>
                  <a:lnTo>
                    <a:pt x="627" y="1006"/>
                  </a:lnTo>
                  <a:cubicBezTo>
                    <a:pt x="800" y="834"/>
                    <a:pt x="800" y="554"/>
                    <a:pt x="627" y="381"/>
                  </a:cubicBezTo>
                  <a:lnTo>
                    <a:pt x="297" y="51"/>
                  </a:lnTo>
                  <a:cubicBezTo>
                    <a:pt x="262" y="16"/>
                    <a:pt x="218" y="0"/>
                    <a:pt x="17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latin typeface="+mn-lt"/>
              </a:endParaRPr>
            </a:p>
          </p:txBody>
        </p:sp>
        <p:sp>
          <p:nvSpPr>
            <p:cNvPr id="34" name="Google Shape;1679;p67"/>
            <p:cNvSpPr/>
            <p:nvPr/>
          </p:nvSpPr>
          <p:spPr>
            <a:xfrm>
              <a:off x="4456806" y="2743875"/>
              <a:ext cx="598271" cy="157989"/>
            </a:xfrm>
            <a:custGeom>
              <a:avLst/>
              <a:gdLst/>
              <a:ahLst/>
              <a:cxnLst/>
              <a:rect l="l" t="t" r="r" b="b"/>
              <a:pathLst>
                <a:path w="13250" h="3499" extrusionOk="0">
                  <a:moveTo>
                    <a:pt x="1" y="0"/>
                  </a:moveTo>
                  <a:lnTo>
                    <a:pt x="1495" y="1494"/>
                  </a:lnTo>
                  <a:cubicBezTo>
                    <a:pt x="1635" y="1635"/>
                    <a:pt x="1635" y="1866"/>
                    <a:pt x="1495" y="2007"/>
                  </a:cubicBezTo>
                  <a:lnTo>
                    <a:pt x="2" y="3499"/>
                  </a:lnTo>
                  <a:lnTo>
                    <a:pt x="11527" y="3499"/>
                  </a:lnTo>
                  <a:lnTo>
                    <a:pt x="13250" y="1750"/>
                  </a:lnTo>
                  <a:lnTo>
                    <a:pt x="1152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>
                <a:latin typeface="+mn-lt"/>
              </a:endParaRPr>
            </a:p>
          </p:txBody>
        </p:sp>
      </p:grpSp>
      <p:sp>
        <p:nvSpPr>
          <p:cNvPr id="35" name="Прямоугольник 34"/>
          <p:cNvSpPr/>
          <p:nvPr/>
        </p:nvSpPr>
        <p:spPr>
          <a:xfrm>
            <a:off x="1997468" y="5405769"/>
            <a:ext cx="907747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Сыныптан</a:t>
            </a:r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іс-шараның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үздік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дамуы</a:t>
            </a:r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ұлы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тұлғалардың</a:t>
            </a:r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атаулы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күндерімен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әзірлемелер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 </a:t>
            </a:r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649680BE-DA28-4747-9CF8-5E7719AD93B2}"/>
              </a:ext>
            </a:extLst>
          </p:cNvPr>
          <p:cNvCxnSpPr/>
          <p:nvPr/>
        </p:nvCxnSpPr>
        <p:spPr>
          <a:xfrm>
            <a:off x="140916" y="1052736"/>
            <a:ext cx="11854456" cy="0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08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649680BE-DA28-4747-9CF8-5E7719AD93B2}"/>
              </a:ext>
            </a:extLst>
          </p:cNvPr>
          <p:cNvCxnSpPr/>
          <p:nvPr/>
        </p:nvCxnSpPr>
        <p:spPr>
          <a:xfrm>
            <a:off x="140916" y="1052736"/>
            <a:ext cx="11854456" cy="0"/>
          </a:xfrm>
          <a:prstGeom prst="line">
            <a:avLst/>
          </a:prstGeom>
          <a:ln w="285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703512" y="332656"/>
            <a:ext cx="93874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БАЙҚАУ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ШЕҢБЕРІНДЕГІ ТАПСЫРМАЛАР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" name="Google Shape;418;p24"/>
          <p:cNvGrpSpPr>
            <a:grpSpLocks/>
          </p:cNvGrpSpPr>
          <p:nvPr/>
        </p:nvGrpSpPr>
        <p:grpSpPr bwMode="auto">
          <a:xfrm>
            <a:off x="695400" y="1268760"/>
            <a:ext cx="10945216" cy="1754384"/>
            <a:chOff x="1055000" y="365250"/>
            <a:chExt cx="3355775" cy="4413000"/>
          </a:xfrm>
        </p:grpSpPr>
        <p:sp>
          <p:nvSpPr>
            <p:cNvPr id="22" name="Google Shape;419;p24"/>
            <p:cNvSpPr>
              <a:spLocks noChangeArrowheads="1"/>
            </p:cNvSpPr>
            <p:nvPr/>
          </p:nvSpPr>
          <p:spPr bwMode="auto">
            <a:xfrm>
              <a:off x="1055000" y="512400"/>
              <a:ext cx="3216300" cy="4228500"/>
            </a:xfrm>
            <a:prstGeom prst="rect">
              <a:avLst/>
            </a:prstGeom>
            <a:solidFill>
              <a:srgbClr val="E4CE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23" name="Google Shape;420;p24"/>
            <p:cNvSpPr/>
            <p:nvPr/>
          </p:nvSpPr>
          <p:spPr>
            <a:xfrm>
              <a:off x="1194411" y="365250"/>
              <a:ext cx="3216364" cy="4413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</a:endParaRPr>
            </a:p>
          </p:txBody>
        </p:sp>
      </p:grpSp>
      <p:sp>
        <p:nvSpPr>
          <p:cNvPr id="24" name="Прямоугольник 23"/>
          <p:cNvSpPr/>
          <p:nvPr/>
        </p:nvSpPr>
        <p:spPr>
          <a:xfrm>
            <a:off x="1343472" y="1382055"/>
            <a:ext cx="1008111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«Визит </a:t>
            </a:r>
            <a:r>
              <a:rPr lang="ru-RU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карточкасы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»: 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(регламент 3 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минут)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Бағалау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критерийлері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көшбасшылық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қабілеттер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тақырыпты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терең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түсіну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дәлелдеу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жүйесі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және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логикалық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құрылымдар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автордың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позициясы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көкжиектің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кеңдігі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</a:t>
            </a:r>
            <a:r>
              <a:rPr lang="ru-RU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інің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әдістемелік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өнімдері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ұсыныстары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сөйлеудің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өзіндік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ерекшелігі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6" name="Google Shape;418;p24"/>
          <p:cNvGrpSpPr>
            <a:grpSpLocks/>
          </p:cNvGrpSpPr>
          <p:nvPr/>
        </p:nvGrpSpPr>
        <p:grpSpPr bwMode="auto">
          <a:xfrm>
            <a:off x="695400" y="3136439"/>
            <a:ext cx="10945216" cy="1547841"/>
            <a:chOff x="1055000" y="365250"/>
            <a:chExt cx="3355775" cy="4413000"/>
          </a:xfrm>
        </p:grpSpPr>
        <p:sp>
          <p:nvSpPr>
            <p:cNvPr id="27" name="Google Shape;419;p24"/>
            <p:cNvSpPr>
              <a:spLocks noChangeArrowheads="1"/>
            </p:cNvSpPr>
            <p:nvPr/>
          </p:nvSpPr>
          <p:spPr bwMode="auto">
            <a:xfrm>
              <a:off x="1055000" y="512400"/>
              <a:ext cx="3216300" cy="4228500"/>
            </a:xfrm>
            <a:prstGeom prst="rect">
              <a:avLst/>
            </a:prstGeom>
            <a:solidFill>
              <a:srgbClr val="E4CE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28" name="Google Shape;420;p24"/>
            <p:cNvSpPr/>
            <p:nvPr/>
          </p:nvSpPr>
          <p:spPr>
            <a:xfrm>
              <a:off x="1194411" y="365250"/>
              <a:ext cx="3216364" cy="4413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1271464" y="3237730"/>
            <a:ext cx="1015312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Шеберлік-сынып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регламенті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минут)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Бағалау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критерийлері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мақсат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қою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тақырыпты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ашуға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шығармашылық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көзқарас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ойлау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креативтілігі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Шеберлік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сыныпта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қатысушы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өзінің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авторлық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жұмыс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тәжірибесін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ұсынуы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тиіс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" name="Google Shape;418;p24"/>
          <p:cNvGrpSpPr>
            <a:grpSpLocks/>
          </p:cNvGrpSpPr>
          <p:nvPr/>
        </p:nvGrpSpPr>
        <p:grpSpPr bwMode="auto">
          <a:xfrm>
            <a:off x="695400" y="4876633"/>
            <a:ext cx="10945216" cy="1076192"/>
            <a:chOff x="1055000" y="365250"/>
            <a:chExt cx="3355775" cy="4413000"/>
          </a:xfrm>
        </p:grpSpPr>
        <p:sp>
          <p:nvSpPr>
            <p:cNvPr id="31" name="Google Shape;419;p24"/>
            <p:cNvSpPr>
              <a:spLocks noChangeArrowheads="1"/>
            </p:cNvSpPr>
            <p:nvPr/>
          </p:nvSpPr>
          <p:spPr bwMode="auto">
            <a:xfrm>
              <a:off x="1055000" y="512400"/>
              <a:ext cx="3216300" cy="4228500"/>
            </a:xfrm>
            <a:prstGeom prst="rect">
              <a:avLst/>
            </a:prstGeom>
            <a:solidFill>
              <a:srgbClr val="E4CE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ru-RU" altLang="ru-RU" sz="1800"/>
            </a:p>
          </p:txBody>
        </p:sp>
        <p:sp>
          <p:nvSpPr>
            <p:cNvPr id="32" name="Google Shape;420;p24"/>
            <p:cNvSpPr/>
            <p:nvPr/>
          </p:nvSpPr>
          <p:spPr>
            <a:xfrm>
              <a:off x="1194411" y="365250"/>
              <a:ext cx="3216364" cy="4413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lIns="91425" tIns="91425" rIns="91425" bIns="91425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dirty="0">
                <a:latin typeface="+mn-lt"/>
              </a:endParaRPr>
            </a:p>
          </p:txBody>
        </p:sp>
      </p:grpSp>
      <p:sp>
        <p:nvSpPr>
          <p:cNvPr id="33" name="Прямоугольник 32"/>
          <p:cNvSpPr/>
          <p:nvPr/>
        </p:nvSpPr>
        <p:spPr>
          <a:xfrm>
            <a:off x="1343472" y="4967359"/>
            <a:ext cx="101531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TEDx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en-US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регламент 3 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минут) «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Ұлытау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тарихының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бесігі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2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тақырыбы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84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393</TotalTime>
  <Words>869</Words>
  <Application>Microsoft Office PowerPoint</Application>
  <PresentationFormat>Широкоэкранный</PresentationFormat>
  <Paragraphs>280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Тема Office</vt:lpstr>
      <vt:lpstr>Презентация PowerPoint</vt:lpstr>
      <vt:lpstr>«ҮЗДІК ТАРИХШЫ - 2021» ОБЛЫСТЫҚ БАЙҚАУЫ</vt:lpstr>
      <vt:lpstr>ОБЛЫСТЫҢ ИННОВАЦИЯЛЫҚ МЕКТЕПТЕРІНІҢ ҚАТЫСУЫ</vt:lpstr>
      <vt:lpstr>ЖАЛПЫ БІЛІМ БЕРЕТІН МЕКТЕПТЕРДІҢ (ҚАЛАНЫҢ) ҚАТЫСУЫ</vt:lpstr>
      <vt:lpstr>ЖАЛПЫ БІЛІМ БЕРЕТІН МЕКТЕПТЕРДІҢ ҚАТЫСУЫ (АУДАНДАР)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UMC</cp:lastModifiedBy>
  <cp:revision>74</cp:revision>
  <cp:lastPrinted>2021-02-16T13:28:48Z</cp:lastPrinted>
  <dcterms:created xsi:type="dcterms:W3CDTF">2021-01-11T09:07:35Z</dcterms:created>
  <dcterms:modified xsi:type="dcterms:W3CDTF">2021-02-17T02:44:11Z</dcterms:modified>
</cp:coreProperties>
</file>