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8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470B2-E973-48ED-8D2E-E47854AF829B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204B6-773E-4A44-A197-B831EC9F6C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397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0EC65B3-3838-4176-B91E-5657AB2C499C}" type="slidenum">
              <a:rPr lang="ru-RU" altLang="ru-RU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1</a:t>
            </a:fld>
            <a:endParaRPr lang="ru-RU" alt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17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301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2889"/>
            <a:ext cx="5486400" cy="4115238"/>
          </a:xfrm>
          <a:extLst/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kumimoji="0" lang="ru-RU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627784" y="1628800"/>
            <a:ext cx="6395566" cy="1512887"/>
          </a:xfrm>
        </p:spPr>
        <p:txBody>
          <a:bodyPr lIns="90000" tIns="46800" rIns="90000" bIns="46800" anchor="t">
            <a:normAutofit fontScale="90000"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В рамках </a:t>
            </a:r>
            <a:r>
              <a:rPr lang="ru-RU" alt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областных проектов </a:t>
            </a:r>
            <a:r>
              <a:rPr lang="ru-RU" alt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«Шаги в цифровой мир» и «Дистанционный ВООM» с 7 по 25 декабря 2020 года Учебно-методическим центром совместно с </a:t>
            </a:r>
            <a:r>
              <a:rPr lang="ru-RU" altLang="ru-RU" sz="1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акдемией</a:t>
            </a:r>
            <a:r>
              <a:rPr lang="ru-RU" alt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«Шаг» были проведены проблемные </a:t>
            </a:r>
            <a:r>
              <a:rPr lang="ru-RU" alt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курсы:</a:t>
            </a:r>
            <a:r>
              <a:rPr lang="ru-RU" alt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alt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altLang="ru-RU" sz="16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-	Искусственный интеллект </a:t>
            </a:r>
            <a:r>
              <a:rPr lang="en-US" altLang="ru-RU" sz="16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Computer Vision</a:t>
            </a:r>
            <a:r>
              <a:rPr lang="ru-RU" altLang="ru-RU" sz="16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altLang="ru-RU" sz="16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altLang="ru-RU" sz="16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-	«Основы </a:t>
            </a:r>
            <a:r>
              <a:rPr lang="ru-RU" altLang="ru-RU" sz="16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Bigdata</a:t>
            </a:r>
            <a:r>
              <a:rPr lang="ru-RU" altLang="ru-RU" sz="16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на языке </a:t>
            </a:r>
            <a:r>
              <a:rPr lang="ru-RU" altLang="ru-RU" sz="16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Python</a:t>
            </a:r>
            <a:r>
              <a:rPr lang="ru-RU" altLang="ru-RU" sz="16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», </a:t>
            </a:r>
            <a:br>
              <a:rPr lang="ru-RU" altLang="ru-RU" sz="16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altLang="ru-RU" sz="16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-	«Основы программирования на языке </a:t>
            </a:r>
            <a:r>
              <a:rPr lang="ru-RU" altLang="ru-RU" sz="16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Python</a:t>
            </a:r>
            <a:r>
              <a:rPr lang="ru-RU" altLang="ru-RU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endParaRPr lang="ru-RU" alt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099" name="Rectangle 10"/>
          <p:cNvSpPr>
            <a:spLocks noChangeArrowheads="1"/>
          </p:cNvSpPr>
          <p:nvPr/>
        </p:nvSpPr>
        <p:spPr bwMode="auto">
          <a:xfrm>
            <a:off x="509148" y="1483767"/>
            <a:ext cx="8281987" cy="73025"/>
          </a:xfrm>
          <a:prstGeom prst="rect">
            <a:avLst/>
          </a:prstGeom>
          <a:solidFill>
            <a:srgbClr val="00B8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4100" name="Picture 9" descr="C:\Users\Ainura\Downloads\logo (1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260350"/>
            <a:ext cx="1400175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Прямоугольник 1"/>
          <p:cNvSpPr>
            <a:spLocks noChangeArrowheads="1"/>
          </p:cNvSpPr>
          <p:nvPr/>
        </p:nvSpPr>
        <p:spPr bwMode="auto">
          <a:xfrm>
            <a:off x="4211960" y="3776260"/>
            <a:ext cx="493204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13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Не </a:t>
            </a:r>
            <a:r>
              <a:rPr lang="ru-RU" sz="13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сдали </a:t>
            </a:r>
            <a:r>
              <a:rPr lang="ru-RU" sz="13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контрольный экзамен и не получили сертификаты:</a:t>
            </a:r>
          </a:p>
          <a:p>
            <a:pPr marL="285750" indent="-285750">
              <a:buBlip>
                <a:blip r:embed="rId4"/>
              </a:buBlip>
            </a:pPr>
            <a:r>
              <a:rPr lang="ru-RU" sz="13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СШИ </a:t>
            </a:r>
            <a:r>
              <a:rPr lang="ru-RU" sz="1300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им.Нурмакова</a:t>
            </a:r>
            <a:r>
              <a:rPr lang="ru-RU" sz="13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 </a:t>
            </a:r>
            <a:r>
              <a:rPr lang="ru-RU" sz="1300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Сейлханов</a:t>
            </a:r>
            <a:r>
              <a:rPr lang="ru-RU" sz="13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А.С. Муслим Е.М.</a:t>
            </a:r>
          </a:p>
          <a:p>
            <a:pPr marL="285750" indent="-285750">
              <a:buBlip>
                <a:blip r:embed="rId4"/>
              </a:buBlip>
            </a:pPr>
            <a:r>
              <a:rPr lang="ru-RU" sz="1300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Актогайский</a:t>
            </a:r>
            <a:r>
              <a:rPr lang="ru-RU" sz="13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район - </a:t>
            </a:r>
            <a:r>
              <a:rPr lang="ru-RU" sz="1300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Қабыхан</a:t>
            </a:r>
            <a:r>
              <a:rPr lang="ru-RU" sz="13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А.Д.</a:t>
            </a:r>
          </a:p>
          <a:p>
            <a:pPr marL="285750" indent="-285750">
              <a:buBlip>
                <a:blip r:embed="rId4"/>
              </a:buBlip>
            </a:pPr>
            <a:r>
              <a:rPr lang="ru-RU" sz="1300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г.Каражал</a:t>
            </a:r>
            <a:r>
              <a:rPr lang="ru-RU" sz="13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</a:t>
            </a:r>
            <a:r>
              <a:rPr lang="ru-RU" sz="1300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Арайлым</a:t>
            </a:r>
            <a:r>
              <a:rPr lang="ru-RU" sz="13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300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Балтабаевна</a:t>
            </a:r>
            <a:endParaRPr lang="ru-RU" sz="1300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Blip>
                <a:blip r:embed="rId4"/>
              </a:buBlip>
            </a:pPr>
            <a:r>
              <a:rPr lang="ru-RU" sz="1300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Каркаралинский</a:t>
            </a:r>
            <a:r>
              <a:rPr lang="ru-RU" sz="13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район - Бадан Г.Д. </a:t>
            </a:r>
          </a:p>
          <a:p>
            <a:pPr marL="285750" indent="-285750">
              <a:buBlip>
                <a:blip r:embed="rId4"/>
              </a:buBlip>
            </a:pPr>
            <a:r>
              <a:rPr lang="ru-RU" sz="1300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г.Приозерск</a:t>
            </a:r>
            <a:r>
              <a:rPr lang="ru-RU" sz="13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</a:t>
            </a:r>
            <a:r>
              <a:rPr lang="ru-RU" sz="1300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Халметов</a:t>
            </a:r>
            <a:r>
              <a:rPr lang="ru-RU" sz="13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И.Ф. </a:t>
            </a:r>
          </a:p>
          <a:p>
            <a:r>
              <a:rPr lang="ru-RU" sz="13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Не </a:t>
            </a:r>
            <a:r>
              <a:rPr lang="ru-RU" sz="13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сдали контрольный </a:t>
            </a:r>
            <a:r>
              <a:rPr lang="ru-RU" sz="13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экзамен и получили сертификат за то что просто прослушали:</a:t>
            </a:r>
          </a:p>
          <a:p>
            <a:pPr marL="285750" indent="-285750">
              <a:buBlip>
                <a:blip r:embed="rId4"/>
              </a:buBlip>
            </a:pPr>
            <a:r>
              <a:rPr lang="ru-RU" sz="13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СШИ «</a:t>
            </a:r>
            <a:r>
              <a:rPr lang="ru-RU" sz="1300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Мурагер</a:t>
            </a:r>
            <a:r>
              <a:rPr lang="ru-RU" sz="13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 </a:t>
            </a:r>
            <a:r>
              <a:rPr lang="ru-RU" sz="1300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Токжанов</a:t>
            </a:r>
            <a:r>
              <a:rPr lang="ru-RU" sz="13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М.Б. </a:t>
            </a:r>
          </a:p>
          <a:p>
            <a:pPr marL="285750" indent="-285750">
              <a:buBlip>
                <a:blip r:embed="rId4"/>
              </a:buBlip>
            </a:pPr>
            <a:r>
              <a:rPr lang="ru-RU" sz="1300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Каркаралинский</a:t>
            </a:r>
            <a:r>
              <a:rPr lang="ru-RU" sz="13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район - </a:t>
            </a:r>
            <a:r>
              <a:rPr lang="ru-RU" sz="1300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Есболов</a:t>
            </a:r>
            <a:r>
              <a:rPr lang="ru-RU" sz="13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А.Т. </a:t>
            </a:r>
          </a:p>
          <a:p>
            <a:pPr marL="285750" indent="-285750">
              <a:buBlip>
                <a:blip r:embed="rId4"/>
              </a:buBlip>
            </a:pPr>
            <a:r>
              <a:rPr lang="ru-RU" sz="1300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г.Приозерск</a:t>
            </a:r>
            <a:r>
              <a:rPr lang="ru-RU" sz="13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</a:t>
            </a:r>
            <a:r>
              <a:rPr lang="ru-RU" sz="1300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Улмаханов</a:t>
            </a:r>
            <a:r>
              <a:rPr lang="ru-RU" sz="13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Н.Ж.</a:t>
            </a:r>
          </a:p>
          <a:p>
            <a:pPr marL="285750" indent="-285750">
              <a:buBlip>
                <a:blip r:embed="rId4"/>
              </a:buBlip>
            </a:pPr>
            <a:r>
              <a:rPr lang="ru-RU" sz="13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СШИ «</a:t>
            </a:r>
            <a:r>
              <a:rPr lang="ru-RU" sz="1300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Озат</a:t>
            </a:r>
            <a:r>
              <a:rPr lang="ru-RU" sz="13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  </a:t>
            </a:r>
            <a:r>
              <a:rPr lang="ru-RU" sz="1300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Жүсіп</a:t>
            </a:r>
            <a:r>
              <a:rPr lang="ru-RU" sz="13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А.А. </a:t>
            </a:r>
          </a:p>
          <a:p>
            <a:pPr marL="285750" indent="-285750">
              <a:buBlip>
                <a:blip r:embed="rId4"/>
              </a:buBlip>
            </a:pPr>
            <a:r>
              <a:rPr lang="ru-RU" sz="13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г. Шахтинск - </a:t>
            </a:r>
            <a:r>
              <a:rPr lang="ru-RU" sz="1300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Сахиева</a:t>
            </a:r>
            <a:r>
              <a:rPr lang="ru-RU" sz="13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А.Е. </a:t>
            </a:r>
            <a:endParaRPr lang="ru-RU" sz="1300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102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188913"/>
            <a:ext cx="2381250" cy="12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700808"/>
            <a:ext cx="2646109" cy="2160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1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652143"/>
            <a:ext cx="720080" cy="45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10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9990" y="2179735"/>
            <a:ext cx="995644" cy="54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002581" y="3212976"/>
            <a:ext cx="8474075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Обучение прошли 90 учителей информатики области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13493" y="4006791"/>
            <a:ext cx="409846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Тренера особенно отметили хорошие </a:t>
            </a:r>
            <a:r>
              <a:rPr lang="ru-RU" b="1" dirty="0" smtClean="0">
                <a:solidFill>
                  <a:srgbClr val="002060"/>
                </a:solidFill>
              </a:rPr>
              <a:t>знания следующих учителей: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БИЛ №</a:t>
            </a:r>
            <a:r>
              <a:rPr lang="ru-RU" sz="16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1 - Ахметов Н.Т.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СШИ «Информационных </a:t>
            </a:r>
            <a:r>
              <a:rPr lang="ru-RU" sz="16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технологий» - Исмаилов К.Т.</a:t>
            </a:r>
            <a:endParaRPr lang="ru-RU" sz="1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r="67620" b="37390"/>
          <a:stretch/>
        </p:blipFill>
        <p:spPr bwMode="auto">
          <a:xfrm rot="16200000">
            <a:off x="-1279047" y="5258191"/>
            <a:ext cx="2842770" cy="48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117" y="3776261"/>
            <a:ext cx="53442" cy="2913406"/>
          </a:xfrm>
          <a:prstGeom prst="rect">
            <a:avLst/>
          </a:prstGeom>
          <a:solidFill>
            <a:srgbClr val="FF0000"/>
          </a:solidFill>
          <a:ln>
            <a:solidFill>
              <a:srgbClr val="002060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29988028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62844"/>
            <a:ext cx="5472286" cy="403225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80000"/>
              </a:lnSpc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дистанционном формате по следующим 11 направлениям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	Возраст	Направления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	10-11 лет	2Д дизайн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	10-11 лет	3Д моделирование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	10-11 лет	Разработка игр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	12-14 лет	2Д дизайн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	12-14 лет	Программирование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	12-14 лет	Веб-дизайн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	12-14 лет	Разработка игр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	15-16 лет	2Д дизайн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	15-16 лет	Программирование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	15-16 лет	Веб-дизайн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	15-16 лет	Разработка игр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3" name="Picture 9" descr="C:\Users\Ainura\Downloads\WhatsApp Image 2021-02-09 at 15.24.11.jpe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204913"/>
            <a:ext cx="3491880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8313" y="188913"/>
            <a:ext cx="83127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Verdana" pitchFamily="34" charset="0"/>
              </a:rPr>
              <a:t>12 февраля 2021 года проводится </a:t>
            </a:r>
            <a:r>
              <a:rPr lang="ru-RU" sz="2000" b="1" dirty="0" err="1">
                <a:solidFill>
                  <a:srgbClr val="002060"/>
                </a:solidFill>
                <a:latin typeface="Verdana" pitchFamily="34" charset="0"/>
              </a:rPr>
              <a:t>республикансий</a:t>
            </a:r>
            <a:r>
              <a:rPr lang="ru-RU" sz="2000" b="1" dirty="0">
                <a:solidFill>
                  <a:srgbClr val="002060"/>
                </a:solidFill>
                <a:latin typeface="Verdana" pitchFamily="34" charset="0"/>
              </a:rPr>
              <a:t> образовательный детский </a:t>
            </a:r>
            <a:r>
              <a:rPr lang="ru-RU" sz="2000" b="1" dirty="0" err="1">
                <a:solidFill>
                  <a:srgbClr val="002060"/>
                </a:solidFill>
                <a:latin typeface="Verdana" pitchFamily="34" charset="0"/>
              </a:rPr>
              <a:t>хакатон</a:t>
            </a:r>
            <a:r>
              <a:rPr lang="ru-RU" sz="2000" b="1" dirty="0">
                <a:solidFill>
                  <a:srgbClr val="002060"/>
                </a:solidFill>
                <a:latin typeface="Verdana" pitchFamily="34" charset="0"/>
              </a:rPr>
              <a:t>  </a:t>
            </a:r>
            <a:r>
              <a:rPr lang="en-US" sz="2000" b="1" dirty="0" err="1">
                <a:solidFill>
                  <a:srgbClr val="002060"/>
                </a:solidFill>
                <a:latin typeface="Verdana" pitchFamily="34" charset="0"/>
              </a:rPr>
              <a:t>ITeens</a:t>
            </a:r>
            <a:endParaRPr lang="ru-RU" sz="2000" b="1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850" y="4941888"/>
            <a:ext cx="882015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dirty="0">
                <a:solidFill>
                  <a:schemeClr val="tx1"/>
                </a:solidFill>
                <a:latin typeface="Verdana" pitchFamily="34" charset="0"/>
              </a:rPr>
              <a:t>Участие примут 504 учащихся из городов Алматы, </a:t>
            </a:r>
            <a:r>
              <a:rPr lang="ru-RU" sz="1600" dirty="0" err="1">
                <a:solidFill>
                  <a:schemeClr val="tx1"/>
                </a:solidFill>
                <a:latin typeface="Verdana" pitchFamily="34" charset="0"/>
              </a:rPr>
              <a:t>Нур</a:t>
            </a:r>
            <a:r>
              <a:rPr lang="ru-RU" sz="1600" dirty="0">
                <a:solidFill>
                  <a:schemeClr val="tx1"/>
                </a:solidFill>
                <a:latin typeface="Verdana" pitchFamily="34" charset="0"/>
              </a:rPr>
              <a:t>-Султан и </a:t>
            </a:r>
            <a:r>
              <a:rPr lang="ru-RU" sz="1600" dirty="0" err="1">
                <a:solidFill>
                  <a:schemeClr val="tx1"/>
                </a:solidFill>
                <a:latin typeface="Verdana" pitchFamily="34" charset="0"/>
              </a:rPr>
              <a:t>Акмолинской</a:t>
            </a:r>
            <a:r>
              <a:rPr lang="ru-RU" sz="1600" dirty="0">
                <a:solidFill>
                  <a:schemeClr val="tx1"/>
                </a:solidFill>
                <a:latin typeface="Verdana" pitchFamily="34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Verdana" pitchFamily="34" charset="0"/>
              </a:rPr>
              <a:t>Алматинской</a:t>
            </a:r>
            <a:r>
              <a:rPr lang="ru-RU" sz="1600" dirty="0">
                <a:solidFill>
                  <a:schemeClr val="tx1"/>
                </a:solidFill>
                <a:latin typeface="Verdana" pitchFamily="34" charset="0"/>
              </a:rPr>
              <a:t> и Карагандинской области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6093296"/>
            <a:ext cx="9144000" cy="33813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  <a:latin typeface="Verdana" pitchFamily="34" charset="0"/>
              </a:rPr>
              <a:t>Не подали заявку: </a:t>
            </a:r>
            <a:r>
              <a:rPr lang="ru-RU" sz="1600" dirty="0" err="1">
                <a:solidFill>
                  <a:srgbClr val="FF0000"/>
                </a:solidFill>
                <a:latin typeface="Verdana" pitchFamily="34" charset="0"/>
              </a:rPr>
              <a:t>Актогайский</a:t>
            </a:r>
            <a:r>
              <a:rPr lang="ru-RU" sz="1600" dirty="0">
                <a:solidFill>
                  <a:srgbClr val="FF0000"/>
                </a:solidFill>
                <a:latin typeface="Verdana" pitchFamily="34" charset="0"/>
              </a:rPr>
              <a:t>, </a:t>
            </a:r>
            <a:r>
              <a:rPr lang="ru-RU" sz="1600" dirty="0" err="1">
                <a:solidFill>
                  <a:srgbClr val="FF0000"/>
                </a:solidFill>
                <a:latin typeface="Verdana" pitchFamily="34" charset="0"/>
              </a:rPr>
              <a:t>Жанарскинский</a:t>
            </a:r>
            <a:r>
              <a:rPr lang="ru-RU" sz="1600" dirty="0">
                <a:solidFill>
                  <a:srgbClr val="FF0000"/>
                </a:solidFill>
                <a:latin typeface="Verdana" pitchFamily="34" charset="0"/>
              </a:rPr>
              <a:t>, </a:t>
            </a:r>
            <a:r>
              <a:rPr lang="ru-RU" sz="1600" dirty="0" err="1">
                <a:solidFill>
                  <a:srgbClr val="FF0000"/>
                </a:solidFill>
                <a:latin typeface="Verdana" pitchFamily="34" charset="0"/>
              </a:rPr>
              <a:t>Улытауский</a:t>
            </a:r>
            <a:r>
              <a:rPr lang="ru-RU" sz="1600" dirty="0">
                <a:solidFill>
                  <a:srgbClr val="FF0000"/>
                </a:solidFill>
                <a:latin typeface="Verdana" pitchFamily="34" charset="0"/>
              </a:rPr>
              <a:t> районы и </a:t>
            </a:r>
            <a:r>
              <a:rPr lang="ru-RU" sz="1600" dirty="0" err="1">
                <a:solidFill>
                  <a:srgbClr val="FF0000"/>
                </a:solidFill>
                <a:latin typeface="Verdana" pitchFamily="34" charset="0"/>
              </a:rPr>
              <a:t>г.Каражал</a:t>
            </a:r>
            <a:endParaRPr lang="ru-RU" sz="1600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5127" name="Прямоугольник 4"/>
          <p:cNvSpPr>
            <a:spLocks noChangeArrowheads="1"/>
          </p:cNvSpPr>
          <p:nvPr/>
        </p:nvSpPr>
        <p:spPr bwMode="auto">
          <a:xfrm>
            <a:off x="323850" y="5691188"/>
            <a:ext cx="86407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Из Карагандинской области на участие подали заявки 299 участников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36" y="896938"/>
            <a:ext cx="8278813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02760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206</Words>
  <Application>Microsoft Office PowerPoint</Application>
  <PresentationFormat>Экран (4:3)</PresentationFormat>
  <Paragraphs>36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В рамках областных проектов «Шаги в цифровой мир» и «Дистанционный ВООM» с 7 по 25 декабря 2020 года Учебно-методическим центром совместно с акдемией «Шаг» были проведены проблемные курсы: - Искусственный интеллект Computer Vision - «Основы Bigdata на языке Python»,  - «Основы программирования на языке Python»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рамках областного проектов «Шаги в цифровой мир» и «Дистанционный ВООM» с 7 по 25 декабря 2020 года Учебно-методическим центром совместно с акдемией «Шаг» были проведены проблемные курсы: - Искусственный интеллект Computer Vision - «Основы Bigdata на языке Python»,  - «Основы программирования на языке Python»</dc:title>
  <dc:creator>Ainura</dc:creator>
  <cp:lastModifiedBy>Ainura</cp:lastModifiedBy>
  <cp:revision>3</cp:revision>
  <dcterms:created xsi:type="dcterms:W3CDTF">2021-02-09T11:43:11Z</dcterms:created>
  <dcterms:modified xsi:type="dcterms:W3CDTF">2021-04-09T08:41:49Z</dcterms:modified>
</cp:coreProperties>
</file>