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756" y="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78B1-8DF6-4C9F-9403-6D7DD09A0A9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440F-BBC6-4DBA-8920-7D7E2570F5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141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78B1-8DF6-4C9F-9403-6D7DD09A0A9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440F-BBC6-4DBA-8920-7D7E2570F5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32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78B1-8DF6-4C9F-9403-6D7DD09A0A9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440F-BBC6-4DBA-8920-7D7E2570F5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81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78B1-8DF6-4C9F-9403-6D7DD09A0A9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440F-BBC6-4DBA-8920-7D7E2570F5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24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78B1-8DF6-4C9F-9403-6D7DD09A0A9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440F-BBC6-4DBA-8920-7D7E2570F5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848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78B1-8DF6-4C9F-9403-6D7DD09A0A9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440F-BBC6-4DBA-8920-7D7E2570F5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919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78B1-8DF6-4C9F-9403-6D7DD09A0A9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440F-BBC6-4DBA-8920-7D7E2570F5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5445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78B1-8DF6-4C9F-9403-6D7DD09A0A9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440F-BBC6-4DBA-8920-7D7E2570F5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619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78B1-8DF6-4C9F-9403-6D7DD09A0A9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440F-BBC6-4DBA-8920-7D7E2570F5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785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78B1-8DF6-4C9F-9403-6D7DD09A0A9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440F-BBC6-4DBA-8920-7D7E2570F5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311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578B1-8DF6-4C9F-9403-6D7DD09A0A9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8440F-BBC6-4DBA-8920-7D7E2570F5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04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578B1-8DF6-4C9F-9403-6D7DD09A0A9D}" type="datetimeFigureOut">
              <a:rPr lang="ru-RU" smtClean="0"/>
              <a:t>16.02.2021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8440F-BBC6-4DBA-8920-7D7E2570F5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201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ятиугольник 3"/>
          <p:cNvSpPr/>
          <p:nvPr/>
        </p:nvSpPr>
        <p:spPr>
          <a:xfrm>
            <a:off x="1" y="-42480"/>
            <a:ext cx="9126531" cy="5143500"/>
          </a:xfrm>
          <a:prstGeom prst="homePlate">
            <a:avLst>
              <a:gd name="adj" fmla="val 0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Google Shape;52;p10"/>
          <p:cNvCxnSpPr/>
          <p:nvPr/>
        </p:nvCxnSpPr>
        <p:spPr>
          <a:xfrm>
            <a:off x="251520" y="0"/>
            <a:ext cx="0" cy="5143500"/>
          </a:xfrm>
          <a:prstGeom prst="straightConnector1">
            <a:avLst/>
          </a:prstGeom>
          <a:noFill/>
          <a:ln w="28575" cap="flat" cmpd="sng">
            <a:solidFill>
              <a:srgbClr val="02578C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" name="Номер слайда 1">
            <a:extLst>
              <a:ext uri="{FF2B5EF4-FFF2-40B4-BE49-F238E27FC236}">
                <a16:creationId xmlns:a16="http://schemas.microsoft.com/office/drawing/2014/main" id="{7E01EBED-56E2-4756-AC1E-71EB89B0512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041819" y="4906725"/>
            <a:ext cx="263983" cy="201931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t>1</a:t>
            </a:fld>
            <a:endParaRPr lang="ru-RU" dirty="0"/>
          </a:p>
        </p:txBody>
      </p:sp>
      <p:sp>
        <p:nvSpPr>
          <p:cNvPr id="8" name="Нашивка 7"/>
          <p:cNvSpPr/>
          <p:nvPr/>
        </p:nvSpPr>
        <p:spPr>
          <a:xfrm>
            <a:off x="7374848" y="195486"/>
            <a:ext cx="1769153" cy="4905534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6228184" y="195486"/>
            <a:ext cx="1793980" cy="4905534"/>
          </a:xfrm>
          <a:prstGeom prst="chevron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D0D6709-3B5A-47FE-B54C-881DB55A3635}"/>
              </a:ext>
            </a:extLst>
          </p:cNvPr>
          <p:cNvSpPr/>
          <p:nvPr/>
        </p:nvSpPr>
        <p:spPr>
          <a:xfrm>
            <a:off x="559174" y="1707655"/>
            <a:ext cx="583833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Century Gothic" pitchFamily="34" charset="0"/>
              </a:rPr>
              <a:t>Комплексный план по возобновлению знаний обучающихся Карагандинской области </a:t>
            </a:r>
            <a:endParaRPr lang="ru-RU" sz="32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69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oogle Shape;52;p10"/>
          <p:cNvCxnSpPr/>
          <p:nvPr/>
        </p:nvCxnSpPr>
        <p:spPr>
          <a:xfrm>
            <a:off x="251520" y="0"/>
            <a:ext cx="0" cy="5143500"/>
          </a:xfrm>
          <a:prstGeom prst="straightConnector1">
            <a:avLst/>
          </a:prstGeom>
          <a:noFill/>
          <a:ln w="28575" cap="flat" cmpd="sng">
            <a:solidFill>
              <a:srgbClr val="02578C"/>
            </a:solidFill>
            <a:prstDash val="solid"/>
            <a:round/>
            <a:headEnd type="none" w="sm" len="sm"/>
            <a:tailEnd type="none" w="sm" len="sm"/>
          </a:ln>
        </p:spPr>
      </p:cxn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440927"/>
              </p:ext>
            </p:extLst>
          </p:nvPr>
        </p:nvGraphicFramePr>
        <p:xfrm>
          <a:off x="467545" y="393605"/>
          <a:ext cx="8424935" cy="452018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67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31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85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49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787">
                  <a:extLst>
                    <a:ext uri="{9D8B030D-6E8A-4147-A177-3AD203B41FA5}">
                      <a16:colId xmlns:a16="http://schemas.microsoft.com/office/drawing/2014/main" val="2501937951"/>
                    </a:ext>
                  </a:extLst>
                </a:gridCol>
                <a:gridCol w="21065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910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№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Мероприятия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Участники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Сроки проведения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Ответственные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808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ОРГАНИЗАЦИОННО-МЕТОДИЧЕСКОЕ ОБЕСПЕЧЕНИЕ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spc="1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endParaRPr lang="en-US" sz="1200" spc="10" dirty="0" smtClean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51956" marR="519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53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1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Проведение срезов по предметам для выявления проблемных и западающих тем для дальнейшей организации дополнительных занятий 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УО, УМЦ РО, методисты рай/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горОО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, директора школ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В течение года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УО, УМЦ РО,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руководители рай/гор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5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2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Выявление школ с низким качеством знания по итогам срезов для организаций точечной работы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Методисты рай/горОО, директора школ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В течение года 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УО, УМЦ РО,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руководители рай/гор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05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 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Закрепление шефства вузов и педагогических колледжей над школами, показавшими низкое качество знания по итогам срезов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УО, УМЦ РО, методисты рай/горОО, директора школ, ВУЗы и ТиПО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В течение года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УО, УМЦ РО, ВУЗы,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руководители рай/гор, ТиПО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09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3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Организация дополнительных занятий со слабоуспевающими детьми с привлечением студентов вузов и колледжей педагогических специальностей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УО, УМЦ РО, НАО «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КарУ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им.Е.Букетова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»,</a:t>
                      </a:r>
                      <a:r>
                        <a:rPr lang="kk-KZ" sz="1000" dirty="0">
                          <a:effectLst/>
                          <a:latin typeface="Century Gothic" pitchFamily="34" charset="0"/>
                        </a:rPr>
                        <a:t> АО 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«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ЖезУ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им.Байконурова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», 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ТиПО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, методисты рай/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горОО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, директора </a:t>
                      </a:r>
                      <a:r>
                        <a:rPr lang="ru-RU" sz="1000" dirty="0" smtClean="0">
                          <a:effectLst/>
                          <a:latin typeface="Century Gothic" pitchFamily="34" charset="0"/>
                        </a:rPr>
                        <a:t>школ</a:t>
                      </a:r>
                      <a:endParaRPr lang="en-US" sz="1000" dirty="0" smtClean="0">
                        <a:effectLst/>
                        <a:latin typeface="Century Gothic" pitchFamily="34" charset="0"/>
                      </a:endParaRPr>
                    </a:p>
                  </a:txBody>
                  <a:tcPr marL="51956" marR="51956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В течение года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УО, УМЦ РО, НАО «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КарУ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им.Е.Букетова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»,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руководители рай/гор, 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ТиПО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64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4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Организация индивидуальной работы с учащимися во время каникул 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УО, УМЦ РО, НАО «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КарУ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им.Е.Букетова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»,</a:t>
                      </a:r>
                      <a:r>
                        <a:rPr lang="kk-KZ" sz="1000" dirty="0">
                          <a:effectLst/>
                          <a:latin typeface="Century Gothic" pitchFamily="34" charset="0"/>
                        </a:rPr>
                        <a:t> АО 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«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ЖезУ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им.Байконурова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», 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ТиПО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, методисты рай/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горОО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, директора школ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В течение года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УО, УМЦ РО, НАО «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КарУ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им.Е.Букетова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»,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руководители рай/гор, 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ТиПО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1956" marR="5195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76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oogle Shape;52;p10"/>
          <p:cNvCxnSpPr/>
          <p:nvPr/>
        </p:nvCxnSpPr>
        <p:spPr>
          <a:xfrm>
            <a:off x="251520" y="0"/>
            <a:ext cx="0" cy="5143500"/>
          </a:xfrm>
          <a:prstGeom prst="straightConnector1">
            <a:avLst/>
          </a:prstGeom>
          <a:noFill/>
          <a:ln w="28575" cap="flat" cmpd="sng">
            <a:solidFill>
              <a:srgbClr val="02578C"/>
            </a:solidFill>
            <a:prstDash val="solid"/>
            <a:round/>
            <a:headEnd type="none" w="sm" len="sm"/>
            <a:tailEnd type="none" w="sm" len="sm"/>
          </a:ln>
        </p:spPr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627648"/>
              </p:ext>
            </p:extLst>
          </p:nvPr>
        </p:nvGraphicFramePr>
        <p:xfrm>
          <a:off x="467544" y="133350"/>
          <a:ext cx="8424936" cy="48768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68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68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47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30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5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Выявление проблемных зон в разрезе предметов среди учащихся 9-11 классов для рассмотрения их на учебно-методическом </a:t>
                      </a:r>
                      <a:r>
                        <a:rPr lang="kk-KZ" sz="1000" dirty="0">
                          <a:effectLst/>
                          <a:latin typeface="Century Gothic" pitchFamily="34" charset="0"/>
                        </a:rPr>
                        <a:t>и 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научно-производственном комплексе при НАО «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КарУ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им.Е.А.Букетова</a:t>
                      </a:r>
                      <a:r>
                        <a:rPr lang="ru-RU" sz="1000" dirty="0" smtClean="0">
                          <a:effectLst/>
                          <a:latin typeface="Century Gothic" pitchFamily="34" charset="0"/>
                        </a:rPr>
                        <a:t>»</a:t>
                      </a:r>
                      <a:endParaRPr lang="en-US" sz="1000" dirty="0" smtClean="0">
                        <a:effectLst/>
                        <a:latin typeface="Century Gothic" pitchFamily="34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УО, УМЦ РО, методисты рай/горОО, директора школ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В течение года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УО, УМЦ РО,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руководители рай/гор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4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6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Организация психолого-педагогической поддержки учащихся с привлечением студентов выпускных курсов  специальности «Психология», «Педагогика и психология»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УО, УМЦ РО, НАО «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КарУ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им.Е.Букетова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»,</a:t>
                      </a:r>
                      <a:r>
                        <a:rPr lang="kk-KZ" sz="1000" dirty="0">
                          <a:effectLst/>
                          <a:latin typeface="Century Gothic" pitchFamily="34" charset="0"/>
                        </a:rPr>
                        <a:t> АО 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«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ЖезУ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им.Байконурова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», ЧУ «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Болашак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», 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ТиПО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, методисты рай/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горОО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, директора </a:t>
                      </a:r>
                      <a:r>
                        <a:rPr lang="ru-RU" sz="1000" dirty="0" smtClean="0">
                          <a:effectLst/>
                          <a:latin typeface="Century Gothic" pitchFamily="34" charset="0"/>
                        </a:rPr>
                        <a:t>школ</a:t>
                      </a:r>
                      <a:endParaRPr lang="en-US" sz="1000" dirty="0" smtClean="0">
                        <a:effectLst/>
                        <a:latin typeface="Century Gothic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В течение года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УО, УМЦ РО, ВУЗы,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руководители рай/гор, 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ТиПО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4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Century Gothic" pitchFamily="34" charset="0"/>
                        </a:rPr>
                        <a:t>7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Формирование системы непрерывного образования «Школа - колледж-ВУЗ»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УО, УМЦ РО, НАО «КарУ им.Е.Букетова»,</a:t>
                      </a:r>
                      <a:r>
                        <a:rPr lang="kk-KZ" sz="1000">
                          <a:effectLst/>
                          <a:latin typeface="Century Gothic" pitchFamily="34" charset="0"/>
                        </a:rPr>
                        <a:t> АО </a:t>
                      </a: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«ЖезУ им.Байконурова», ЧУ «Болашак», ТиПО, методисты рай/горОО, директора школ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В течение года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УО, УМЦ РО, ВУЗы,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руководители рай/гор, 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ТиПО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4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Century Gothic" pitchFamily="34" charset="0"/>
                        </a:rPr>
                        <a:t>8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Консультации для отстающих обучающихся 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УО, УМЦ РО, НАО «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КарУ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им.Е.Букетова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»,</a:t>
                      </a:r>
                      <a:r>
                        <a:rPr lang="kk-KZ" sz="1000" dirty="0">
                          <a:effectLst/>
                          <a:latin typeface="Century Gothic" pitchFamily="34" charset="0"/>
                        </a:rPr>
                        <a:t> АО 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«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ЖезУ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им.Байконурова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», ЧУ «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Болашак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», 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ТиПО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, методисты рай/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горОО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, директора </a:t>
                      </a:r>
                      <a:r>
                        <a:rPr lang="ru-RU" sz="1000" dirty="0" smtClean="0">
                          <a:effectLst/>
                          <a:latin typeface="Century Gothic" pitchFamily="34" charset="0"/>
                        </a:rPr>
                        <a:t>школ</a:t>
                      </a:r>
                      <a:endParaRPr lang="en-US" sz="1000" dirty="0" smtClean="0">
                        <a:effectLst/>
                        <a:latin typeface="Century Gothic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В течение года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УО, УМЦ РО, ВУЗы,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руководители рай/гор, 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ТиПО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Century Gothic" pitchFamily="34" charset="0"/>
                        </a:rPr>
                        <a:t>9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Продленный учебный день для обучающихся начального звена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УО, УМЦ РО, методисты рай/горОО, директора школ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В течение года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УО, УМЦ РО,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руководители </a:t>
                      </a:r>
                      <a:r>
                        <a:rPr lang="ru-RU" sz="1000" dirty="0" smtClean="0">
                          <a:effectLst/>
                          <a:latin typeface="Century Gothic" pitchFamily="34" charset="0"/>
                        </a:rPr>
                        <a:t>рай/гор</a:t>
                      </a:r>
                      <a:endParaRPr lang="en-US" sz="1000" dirty="0" smtClean="0">
                        <a:effectLst/>
                        <a:latin typeface="Century Gothic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Century Gothic" pitchFamily="34" charset="0"/>
                        </a:rPr>
                        <a:t>10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Корректирование краткосрочных планов по основным предметам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УО, УМЦ РО, методисты рай/горОО, директора школ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В течение года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УО, УМЦ РО,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руководители </a:t>
                      </a:r>
                      <a:r>
                        <a:rPr lang="ru-RU" sz="1000" dirty="0" smtClean="0">
                          <a:effectLst/>
                          <a:latin typeface="Century Gothic" pitchFamily="34" charset="0"/>
                        </a:rPr>
                        <a:t>рай/гор</a:t>
                      </a:r>
                      <a:endParaRPr lang="en-US" sz="1000" dirty="0" smtClean="0">
                        <a:effectLst/>
                        <a:latin typeface="Century Gothic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34092" marR="3409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499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oogle Shape;52;p10"/>
          <p:cNvCxnSpPr/>
          <p:nvPr/>
        </p:nvCxnSpPr>
        <p:spPr>
          <a:xfrm>
            <a:off x="251520" y="0"/>
            <a:ext cx="0" cy="5143500"/>
          </a:xfrm>
          <a:prstGeom prst="straightConnector1">
            <a:avLst/>
          </a:prstGeom>
          <a:noFill/>
          <a:ln w="28575" cap="flat" cmpd="sng">
            <a:solidFill>
              <a:srgbClr val="02578C"/>
            </a:solidFill>
            <a:prstDash val="solid"/>
            <a:round/>
            <a:headEnd type="none" w="sm" len="sm"/>
            <a:tailEnd type="none" w="sm" len="sm"/>
          </a:ln>
        </p:spPr>
      </p:cxn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326966"/>
              </p:ext>
            </p:extLst>
          </p:nvPr>
        </p:nvGraphicFramePr>
        <p:xfrm>
          <a:off x="395536" y="51470"/>
          <a:ext cx="8424935" cy="43012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05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0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8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1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191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9588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ОРГАНИЗАЦИОННО-ПРАКТИЧЕСКОЕ ОБЕСПЕЧЕНИЕ</a:t>
                      </a:r>
                      <a:r>
                        <a:rPr lang="ru-RU" sz="1200" spc="1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endParaRPr lang="en-US" sz="1200" spc="10" dirty="0" smtClean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03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000">
                          <a:effectLst/>
                          <a:latin typeface="Century Gothic" pitchFamily="34" charset="0"/>
                        </a:rPr>
                        <a:t>9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  <a:latin typeface="Century Gothic" pitchFamily="34" charset="0"/>
                        </a:rPr>
                        <a:t>Р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аспространение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 цифрового контента ведущих педагогов, преподавателей и студентов ВУЗов (видео- и аудиоматериалы, тексты и т. д.)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УО, УМЦ РО, ВУЗы, методисты рай/горОО, директора школ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Январь-май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2021 г.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УО, УМЦ РО,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руководители рай/гор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2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1</a:t>
                      </a:r>
                      <a:r>
                        <a:rPr lang="kk-KZ" sz="1000">
                          <a:effectLst/>
                          <a:latin typeface="Century Gothic" pitchFamily="34" charset="0"/>
                        </a:rPr>
                        <a:t>0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Утверждение плана работы вузов и педагогических колледжей с подшефными школами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руководители рай/гор, директора школ, ВУЗы, 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Февраль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2021 г.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УО, УМЦ РО,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руководители рай/гор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2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11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Проведение онлайн - репетиции с учащимися начальных классов с привлечением студентов педагогических колледжей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УО, УМЦ РО, организации ТиПО, 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В течение года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УО, УМЦ РО,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руководители рай/гор, организаций ТиПО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02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1</a:t>
                      </a:r>
                      <a:r>
                        <a:rPr lang="kk-KZ" sz="1000">
                          <a:effectLst/>
                          <a:latin typeface="Century Gothic" pitchFamily="34" charset="0"/>
                        </a:rPr>
                        <a:t>2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Проведение м</a:t>
                      </a:r>
                      <a:r>
                        <a:rPr lang="x-none" sz="1000">
                          <a:effectLst/>
                          <a:latin typeface="Century Gothic" pitchFamily="34" charset="0"/>
                        </a:rPr>
                        <a:t>астер-класс</a:t>
                      </a: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ов,</a:t>
                      </a:r>
                      <a:r>
                        <a:rPr lang="x-none" sz="1000">
                          <a:effectLst/>
                          <a:latin typeface="Century Gothic" pitchFamily="34" charset="0"/>
                        </a:rPr>
                        <a:t> консультаций для учителей </a:t>
                      </a: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УМНПК по естественно-научным дисциплинам</a:t>
                      </a:r>
                      <a:endParaRPr lang="ru-RU" sz="1000">
                        <a:effectLst/>
                        <a:latin typeface="Century Gothic" pitchFamily="34" charset="0"/>
                        <a:ea typeface="Calibri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УО, НАО «КарУ им.Е.Букетова»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В течение года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УО, УМЦ РО, НАО «КарУ им.Е.Букетова»,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руководители рай/гор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0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1</a:t>
                      </a:r>
                      <a:r>
                        <a:rPr lang="kk-KZ" sz="1000">
                          <a:effectLst/>
                          <a:latin typeface="Century Gothic" pitchFamily="34" charset="0"/>
                        </a:rPr>
                        <a:t>3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  <a:latin typeface="Century Gothic" pitchFamily="34" charset="0"/>
                        </a:rPr>
                        <a:t>Организация на платформе </a:t>
                      </a: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КарУ онлайн - </a:t>
                      </a:r>
                      <a:r>
                        <a:rPr lang="x-none" sz="1000">
                          <a:effectLst/>
                          <a:latin typeface="Century Gothic" pitchFamily="34" charset="0"/>
                        </a:rPr>
                        <a:t>репетитор</a:t>
                      </a: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ство по школьным предметам: физика, химия, биология, математика, информатика, история </a:t>
                      </a:r>
                      <a:r>
                        <a:rPr lang="x-none" sz="1000">
                          <a:effectLst/>
                          <a:latin typeface="Century Gothic" pitchFamily="34" charset="0"/>
                        </a:rPr>
                        <a:t>(1</a:t>
                      </a: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0</a:t>
                      </a:r>
                      <a:r>
                        <a:rPr lang="x-none" sz="1000">
                          <a:effectLst/>
                          <a:latin typeface="Century Gothic" pitchFamily="34" charset="0"/>
                        </a:rPr>
                        <a:t>-11 классы)</a:t>
                      </a:r>
                      <a:endParaRPr lang="ru-RU" sz="1000">
                        <a:effectLst/>
                        <a:latin typeface="Century Gothic" pitchFamily="34" charset="0"/>
                        <a:ea typeface="Calibri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УО, НАО «КарУ им.Е.Букетова»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В течение года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УО, УМЦ РО, НАО «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КарУ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Century Gothic" pitchFamily="34" charset="0"/>
                        </a:rPr>
                        <a:t>им.Е.Букетова</a:t>
                      </a: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»,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руководители рай/гор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41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oogle Shape;52;p10"/>
          <p:cNvCxnSpPr/>
          <p:nvPr/>
        </p:nvCxnSpPr>
        <p:spPr>
          <a:xfrm>
            <a:off x="251520" y="0"/>
            <a:ext cx="0" cy="5143500"/>
          </a:xfrm>
          <a:prstGeom prst="straightConnector1">
            <a:avLst/>
          </a:prstGeom>
          <a:noFill/>
          <a:ln w="28575" cap="flat" cmpd="sng">
            <a:solidFill>
              <a:srgbClr val="02578C"/>
            </a:solidFill>
            <a:prstDash val="solid"/>
            <a:round/>
            <a:headEnd type="none" w="sm" len="sm"/>
            <a:tailEnd type="none" w="sm" len="sm"/>
          </a:ln>
        </p:spPr>
      </p:cxn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301782"/>
              </p:ext>
            </p:extLst>
          </p:nvPr>
        </p:nvGraphicFramePr>
        <p:xfrm>
          <a:off x="539552" y="987574"/>
          <a:ext cx="8229600" cy="208357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982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71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0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70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58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14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Проведение онлайн- тест контроля для обучающихся в дистанционном формате по основным предметам</a:t>
                      </a:r>
                      <a:endParaRPr lang="ru-RU" sz="1000" dirty="0">
                        <a:effectLst/>
                        <a:latin typeface="Century Gothic" pitchFamily="34" charset="0"/>
                        <a:ea typeface="Calibri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УО, УМЦ РО, методисты рай/горОО, директора школ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В течение года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УО, УМЦ РО,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руководители рай/гор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1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15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Привлечение студентов выпускных курсов педагогических специальностей колледжей и ВУЗов для работы с группами слабоуспевающих обучающихся </a:t>
                      </a:r>
                      <a:endParaRPr lang="ru-RU" sz="1000">
                        <a:effectLst/>
                        <a:latin typeface="Century Gothic" pitchFamily="34" charset="0"/>
                        <a:ea typeface="Calibri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УО, УМЦ РО, методисты рай/горОО, директора школ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В течение года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УО, УМЦ РО,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руководители рай/гор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1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16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Онлайн-консультации  по основным предметам в рамках проекта «Город-Село» педагогами специализированных школ </a:t>
                      </a:r>
                      <a:endParaRPr lang="ru-RU" sz="1000">
                        <a:effectLst/>
                        <a:latin typeface="Century Gothic" pitchFamily="34" charset="0"/>
                        <a:ea typeface="Calibri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УО, УМЦ РО, методисты рай/горОО, директора школ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Century Gothic" pitchFamily="34" charset="0"/>
                        </a:rPr>
                        <a:t>В течение года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УО, УМЦ РО,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Century Gothic" pitchFamily="34" charset="0"/>
                        </a:rPr>
                        <a:t>руководители рай/гор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41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oogle Shape;52;p10"/>
          <p:cNvCxnSpPr/>
          <p:nvPr/>
        </p:nvCxnSpPr>
        <p:spPr>
          <a:xfrm>
            <a:off x="251520" y="0"/>
            <a:ext cx="0" cy="5143500"/>
          </a:xfrm>
          <a:prstGeom prst="straightConnector1">
            <a:avLst/>
          </a:prstGeom>
          <a:noFill/>
          <a:ln w="28575" cap="flat" cmpd="sng">
            <a:solidFill>
              <a:srgbClr val="02578C"/>
            </a:solidFill>
            <a:prstDash val="solid"/>
            <a:round/>
            <a:headEnd type="none" w="sm" len="sm"/>
            <a:tailEnd type="none" w="sm" len="sm"/>
          </a:ln>
        </p:spPr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837709"/>
              </p:ext>
            </p:extLst>
          </p:nvPr>
        </p:nvGraphicFramePr>
        <p:xfrm>
          <a:off x="395536" y="112742"/>
          <a:ext cx="8496945" cy="49072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07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7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1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30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72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7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entury Gothic" pitchFamily="34" charset="0"/>
                        </a:rPr>
                        <a:t> 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СВЯЗЬ С ВЫСШИМИ УЧЕБНЫМИ ЗАВЕДЕНИЯМИ И ОРГАНИЗАЦИЯМИ ТЕХНИЧЕСКОГО И ПРОФЕССИОНАЛЬНОГО ОБРАЗОВАНИЯ </a:t>
                      </a:r>
                      <a:endParaRPr lang="en-US" sz="1200" dirty="0" smtClean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Century Gothic" pitchFamily="34" charset="0"/>
                        </a:rPr>
                        <a:t>14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Century Gothic" pitchFamily="34" charset="0"/>
                        </a:rPr>
                        <a:t>Заключение меморандума о сотрудничестве с ВУЗами и ТиПО с целью решения проблемы нехватки педагогических кадров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itchFamily="34" charset="0"/>
                        </a:rPr>
                        <a:t>Директора  школ 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Century Gothic" pitchFamily="34" charset="0"/>
                        </a:rPr>
                        <a:t>2020-2021 учебный год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itchFamily="34" charset="0"/>
                        </a:rPr>
                        <a:t>УО, УМЦ РО, </a:t>
                      </a:r>
                      <a:endParaRPr lang="ru-RU" sz="1000" dirty="0">
                        <a:effectLst/>
                        <a:latin typeface="Century Gothic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itchFamily="34" charset="0"/>
                        </a:rPr>
                        <a:t>руководители рай/гор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Century Gothic" pitchFamily="34" charset="0"/>
                        </a:rPr>
                        <a:t>15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Century Gothic" pitchFamily="34" charset="0"/>
                        </a:rPr>
                        <a:t>Организация педагогической практики студентов старших курсов ВУЗ-ов и ТиПО </a:t>
                      </a:r>
                      <a:r>
                        <a:rPr lang="ru-RU" sz="1200" dirty="0">
                          <a:effectLst/>
                          <a:latin typeface="Century Gothic" pitchFamily="34" charset="0"/>
                        </a:rPr>
                        <a:t>в </a:t>
                      </a:r>
                      <a:r>
                        <a:rPr lang="kk-KZ" sz="1200" dirty="0">
                          <a:effectLst/>
                          <a:latin typeface="Century Gothic" pitchFamily="34" charset="0"/>
                        </a:rPr>
                        <a:t>организациях </a:t>
                      </a:r>
                      <a:r>
                        <a:rPr lang="ru-RU" sz="1200" dirty="0" err="1">
                          <a:effectLst/>
                          <a:latin typeface="Century Gothic" pitchFamily="34" charset="0"/>
                        </a:rPr>
                        <a:t>образова</a:t>
                      </a:r>
                      <a:r>
                        <a:rPr lang="kk-KZ" sz="1200" dirty="0">
                          <a:effectLst/>
                          <a:latin typeface="Century Gothic" pitchFamily="34" charset="0"/>
                        </a:rPr>
                        <a:t>ния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itchFamily="34" charset="0"/>
                        </a:rPr>
                        <a:t>руководители рай/</a:t>
                      </a:r>
                      <a:r>
                        <a:rPr lang="ru-RU" sz="1200" dirty="0" err="1">
                          <a:effectLst/>
                          <a:latin typeface="Century Gothic" pitchFamily="34" charset="0"/>
                        </a:rPr>
                        <a:t>горОО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Century Gothic" pitchFamily="34" charset="0"/>
                        </a:rPr>
                        <a:t>2020-2021 учебный год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itchFamily="34" charset="0"/>
                        </a:rPr>
                        <a:t>УО, УМЦ РО, </a:t>
                      </a:r>
                      <a:endParaRPr lang="ru-RU" sz="1000" dirty="0">
                        <a:effectLst/>
                        <a:latin typeface="Century Gothic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itchFamily="34" charset="0"/>
                        </a:rPr>
                        <a:t>руководители рай/гор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Century Gothic" pitchFamily="34" charset="0"/>
                        </a:rPr>
                        <a:t>16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Century Gothic" pitchFamily="34" charset="0"/>
                        </a:rPr>
                        <a:t>Организация и проведение Форума «Билет в будущее» с целью оказания помощи учащимся к обоснованному выбору професии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entury Gothic" pitchFamily="34" charset="0"/>
                        </a:rPr>
                        <a:t>Методисты рай/горОО, директора школ, педагоги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Century Gothic" pitchFamily="34" charset="0"/>
                        </a:rPr>
                        <a:t>Апрель 2020-2021 учебного года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entury Gothic" pitchFamily="34" charset="0"/>
                        </a:rPr>
                        <a:t>УО, УМЦ РО, </a:t>
                      </a:r>
                      <a:endParaRPr lang="ru-RU" sz="1000">
                        <a:effectLst/>
                        <a:latin typeface="Century Gothic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entury Gothic" pitchFamily="34" charset="0"/>
                        </a:rPr>
                        <a:t>руководители рай/гор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Century Gothic" pitchFamily="34" charset="0"/>
                        </a:rPr>
                        <a:t>17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Century Gothic" pitchFamily="34" charset="0"/>
                        </a:rPr>
                        <a:t>Организация и проведение Ярмарки вакансий и учебных рабочих мест 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entury Gothic" pitchFamily="34" charset="0"/>
                        </a:rPr>
                        <a:t>Методисты рай/горОО, директора школ, педагоги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Century Gothic" pitchFamily="34" charset="0"/>
                        </a:rPr>
                        <a:t>Апрель 2020-2021 учебного года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entury Gothic" pitchFamily="34" charset="0"/>
                        </a:rPr>
                        <a:t>УО, УМЦ РО, </a:t>
                      </a:r>
                      <a:endParaRPr lang="ru-RU" sz="1000">
                        <a:effectLst/>
                        <a:latin typeface="Century Gothic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entury Gothic" pitchFamily="34" charset="0"/>
                        </a:rPr>
                        <a:t>руководители рай/гор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037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ИНФОРМАЦИОННО-РАЗЪЯСНИТЕЛЬНАЯ РАБОТА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entury Gothic" pitchFamily="34" charset="0"/>
                        </a:rPr>
                        <a:t>18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Century Gothic" pitchFamily="34" charset="0"/>
                        </a:rPr>
                        <a:t>Освещение информации о проведенной работе через соцальные сети  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itchFamily="34" charset="0"/>
                        </a:rPr>
                        <a:t>Методисты рай/</a:t>
                      </a:r>
                      <a:r>
                        <a:rPr lang="ru-RU" sz="1200" dirty="0" err="1">
                          <a:effectLst/>
                          <a:latin typeface="Century Gothic" pitchFamily="34" charset="0"/>
                        </a:rPr>
                        <a:t>горОО</a:t>
                      </a:r>
                      <a:r>
                        <a:rPr lang="ru-RU" sz="1200" dirty="0">
                          <a:effectLst/>
                          <a:latin typeface="Century Gothic" pitchFamily="34" charset="0"/>
                        </a:rPr>
                        <a:t>, администрация школ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Century Gothic" pitchFamily="34" charset="0"/>
                        </a:rPr>
                        <a:t>постоянно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itchFamily="34" charset="0"/>
                        </a:rPr>
                        <a:t>УО, УМЦ РО, </a:t>
                      </a:r>
                      <a:endParaRPr lang="ru-RU" sz="1000" dirty="0">
                        <a:effectLst/>
                        <a:latin typeface="Century Gothic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itchFamily="34" charset="0"/>
                        </a:rPr>
                        <a:t>руководители рай/гор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0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entury Gothic" pitchFamily="34" charset="0"/>
                        </a:rPr>
                        <a:t>19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Century Gothic" pitchFamily="34" charset="0"/>
                        </a:rPr>
                        <a:t>Проведение онлайн-собраний с родителями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entury Gothic" pitchFamily="34" charset="0"/>
                        </a:rPr>
                        <a:t>Методисты рай/горОО, администрация школ</a:t>
                      </a:r>
                      <a:endParaRPr lang="ru-RU" sz="10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Century Gothic" pitchFamily="34" charset="0"/>
                        </a:rPr>
                        <a:t>постоянно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itchFamily="34" charset="0"/>
                        </a:rPr>
                        <a:t>УО, УМЦ РО, </a:t>
                      </a:r>
                      <a:endParaRPr lang="ru-RU" sz="1000" dirty="0">
                        <a:effectLst/>
                        <a:latin typeface="Century Gothic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entury Gothic" pitchFamily="34" charset="0"/>
                        </a:rPr>
                        <a:t>руководители рай/гор</a:t>
                      </a:r>
                      <a:endParaRPr lang="ru-RU" sz="10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56905" marR="5690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54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961</Words>
  <Application>Microsoft Office PowerPoint</Application>
  <PresentationFormat>Экран (16:9)</PresentationFormat>
  <Paragraphs>166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Айганым</dc:creator>
  <cp:lastModifiedBy>UMC</cp:lastModifiedBy>
  <cp:revision>3</cp:revision>
  <dcterms:created xsi:type="dcterms:W3CDTF">2021-02-16T12:23:24Z</dcterms:created>
  <dcterms:modified xsi:type="dcterms:W3CDTF">2021-02-16T12:43:39Z</dcterms:modified>
</cp:coreProperties>
</file>