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84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0B2-E973-48ED-8D2E-E47854AF829B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04B6-773E-4A44-A197-B831EC9F6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2889"/>
            <a:ext cx="5486400" cy="4115238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2865" y="1556792"/>
            <a:ext cx="8539615" cy="792087"/>
          </a:xfrm>
        </p:spPr>
        <p:txBody>
          <a:bodyPr lIns="90000" tIns="46800" rIns="90000" bIns="46800" anchor="t">
            <a:noAutofit/>
          </a:bodyPr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 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мақсаты</a:t>
            </a:r>
            <a:r>
              <a:rPr lang="ru-RU" alt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заманауи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мектептерде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функционалдық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сауаттылықты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қалыптастыру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дамыту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кезінде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педагогтерге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ақпараттық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әдістемелік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көмек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көрсету</a:t>
            </a:r>
            <a:r>
              <a:rPr lang="ru-RU" altLang="ru-RU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509148" y="1412776"/>
            <a:ext cx="8281987" cy="73025"/>
          </a:xfrm>
          <a:prstGeom prst="rect">
            <a:avLst/>
          </a:pr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9" descr="C:\Users\Ainura\Downloads\logo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5843"/>
            <a:ext cx="1223912" cy="994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31640" y="2420888"/>
            <a:ext cx="7323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Өтінім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мәтінін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конференцияның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редакция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алқасының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2021 </a:t>
            </a:r>
            <a:r>
              <a:rPr lang="ru-RU" sz="15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жылдың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 </a:t>
            </a:r>
            <a:r>
              <a:rPr lang="ru-RU" sz="15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наурызына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500" i="1" u="sng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npk.2021@umckrg.gov.kz</a:t>
            </a:r>
            <a:r>
              <a:rPr lang="en-US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электрондық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поштасына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жіберу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керек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67620" b="37390"/>
          <a:stretch/>
        </p:blipFill>
        <p:spPr bwMode="auto">
          <a:xfrm>
            <a:off x="283124" y="5678270"/>
            <a:ext cx="8734034" cy="5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494" y="178153"/>
            <a:ext cx="65489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Қарағанды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облысы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педагогтерінің</a:t>
            </a:r>
            <a:endParaRPr lang="ru-RU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Функционалдық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сапасын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жақсартудың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аса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маңызды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шарты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атты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ғылыми-тәжірибелік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конференция</a:t>
            </a:r>
          </a:p>
        </p:txBody>
      </p:sp>
      <p:pic>
        <p:nvPicPr>
          <p:cNvPr id="5" name="Picture 2" descr="https://ds03.infourok.ru/uploads/ex/1373/000222ca-1533a354/hello_html_3381ac5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46" y="3393825"/>
            <a:ext cx="1677250" cy="139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907704" y="3198455"/>
            <a:ext cx="67474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ҒТК-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ның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бірінші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кезеңі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сырттай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формада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өткізіледі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Бірінші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кезең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қорытындысы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бойынша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өңдеуден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кейін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мақалалардың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электрондық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жинағы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шығарылады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оқу-әдістемелік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орталықтың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сайтында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орналастырылатын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болады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Мақалалардың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өңделуі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2021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жылдың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10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наурызына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дейін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жүргізіледі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Сараптама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нәтижелерін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әрбір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қатысушы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наурызынан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кешіктірмей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пікір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түрінде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алады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ҒТК-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ның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екінші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кезеңінде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пленарлық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жиналыс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бағыттар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бойынша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секция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мәжілісін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өткізу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жоспарланып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отыр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олардың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жұмысы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әр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түрлі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алаңдарда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ұйымдастырылады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3124" y="5818220"/>
            <a:ext cx="7495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Балқаш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Сатпаев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Қарағанды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Теміртау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Жезқазған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қалалары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Бұқар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Жырау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№2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БИЛ-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ден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барлығы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келіп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түсті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t="9002" r="11015" b="9277"/>
          <a:stretch/>
        </p:blipFill>
        <p:spPr bwMode="auto">
          <a:xfrm>
            <a:off x="7778421" y="5879924"/>
            <a:ext cx="1238737" cy="861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80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079399" cy="442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2844"/>
            <a:ext cx="5472286" cy="40322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3" y="188913"/>
            <a:ext cx="72333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Қарағанды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облысы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педагогтерінің</a:t>
            </a:r>
            <a:endParaRPr lang="ru-RU" sz="1600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«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Функционалдық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сауаттылық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–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білім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беру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сапасын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жақсартудың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аса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маңызды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шарты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»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атты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ғылыми-тәжірибелік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конференция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4" y="1339751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2338"/>
            <a:ext cx="1102413" cy="89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8251" y="1484784"/>
            <a:ext cx="85319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Конференцияның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мәселелер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алаңы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Үздіксіз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педагогикалық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жағдайында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мұғалімді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пәндік-әдістемелік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дайындаудың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теориясы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практикасы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мекемесіндегі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үдерісінде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оқушылар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педагогтердің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функционалдық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сауаттылығын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дамыту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үдерісіне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ұйымдастырушылық-басқарушылық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ғылыми-әдістемелік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психологиялық-педагогикалық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қолдау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көрсету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Заманауи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сабақ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функционалдық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сауаттылықты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дамытуға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бағытталған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тапсырмаларды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қолдану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Функционалдық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сауаттылықты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қалыптастырудың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негізгі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бағыттары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сапасын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басқару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мәселелері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Қашықтықтан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оқыту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қашықтықтан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оқытудың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формалары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әдістері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Заманауи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мұғалім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тұлғасы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кәсіби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іс-әрекеті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Бастауыш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сынып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оқушыларынын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үдерісі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нәтижелерін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арттыру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Жаһандану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жағдайында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оқушылардың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интеллектуалдық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патриоттық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рухани-адамгершілік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физикалық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дамуын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қамтамасыз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r>
              <a:rPr lang="ru-RU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Ерекше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қажеттілігі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бар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адамдарға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инклюзивті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берудегі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басты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мәселелер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83" y="5949280"/>
            <a:ext cx="873601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276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56207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дамуының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инновациялық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траекториясы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теориядан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практикаға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ғылыми-практикалық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конференциясы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2020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жыл</a:t>
            </a:r>
            <a:endParaRPr lang="ru-RU" sz="1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175718"/>
            <a:ext cx="4392488" cy="18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149984"/>
            <a:ext cx="367240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ҒПК-</a:t>
            </a:r>
            <a:r>
              <a:rPr lang="ru-RU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ға</a:t>
            </a:r>
            <a:r>
              <a:rPr lang="ru-RU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қатыспа</a:t>
            </a:r>
            <a:r>
              <a:rPr lang="kk-KZ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ған білім беру ұйымдары</a:t>
            </a:r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285750" indent="-285750">
              <a:buBlip>
                <a:blip r:embed="rId3"/>
              </a:buBlip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Приозерск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қаласы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Қаражал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қаласы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Абай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Ақтоғай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Осакаров</a:t>
            </a:r>
            <a:r>
              <a:rPr lang="ru-RU" sz="1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лытау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endParaRPr lang="ru-RU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3"/>
              </a:buBlip>
            </a:pP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Нұра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ауданы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1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ғана</a:t>
            </a: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</a:t>
            </a:r>
            <a:endParaRPr lang="ru-RU" sz="1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33261"/>
              </p:ext>
            </p:extLst>
          </p:nvPr>
        </p:nvGraphicFramePr>
        <p:xfrm>
          <a:off x="443453" y="3258649"/>
          <a:ext cx="8278814" cy="3252216"/>
        </p:xfrm>
        <a:graphic>
          <a:graphicData uri="http://schemas.openxmlformats.org/drawingml/2006/table">
            <a:tbl>
              <a:tblPr firstRow="1" firstCol="1" bandRow="1"/>
              <a:tblGrid>
                <a:gridCol w="1595916"/>
                <a:gridCol w="3684760"/>
                <a:gridCol w="576064"/>
                <a:gridCol w="864096"/>
                <a:gridCol w="792088"/>
                <a:gridCol w="765890"/>
              </a:tblGrid>
              <a:tr h="238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Аймақтар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95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Қатысқан білім беру ұйымдары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Барлығы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Қабылданды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Қабылданбады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Түзетуге</a:t>
                      </a:r>
                      <a:r>
                        <a:rPr lang="ru-RU" sz="950" b="1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қайтарылды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Балқаш</a:t>
                      </a:r>
                      <a:endParaRPr lang="ru-RU" sz="95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ілім бөлімі,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С.Сейфуллин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атындағы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№7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мектеп-гимназиясы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№17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 №15 мектеп-лицейлері, Жалпы үлгідегі ЖББИ,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Абай атындағы №2 лицей, «Нұрбөбек» шағын орталығы, № 4 ЖББОМ, «Таңшуақ» шағын орталығы, №16 лингвистикалық бағыттағы ЖББОМ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  <a:endParaRPr lang="ru-RU" sz="95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ru-RU" sz="95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Жезқазған</a:t>
                      </a:r>
                      <a:endParaRPr lang="ru-RU" sz="95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№11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 №1, </a:t>
                      </a: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№11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№16, №54,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№62 ЖОББМ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Қ.И.Сәтбаев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атындағы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№ 7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мектеп-лицейі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№9 ТМИ (РО)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№8 гимназиясы, №9 ТРО  мектеп интернаты, 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kk-K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133, </a:t>
                      </a:r>
                      <a:r>
                        <a:rPr lang="kk-KZ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22 НОМ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lang="ru-RU" sz="95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95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Карағанды</a:t>
                      </a:r>
                      <a:endParaRPr lang="ru-RU" sz="95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№12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№23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№ 59,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№16, № 35, №12 № 25, №23, № 61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№ 81, </a:t>
                      </a:r>
                      <a:r>
                        <a:rPr lang="kk-K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№15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ЖББОМ,   №53 ЖББОМЛ, №101 мектеп-лицейлері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 Мектеп – балабақша кешені,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№1, № 9, № 41, № 93 , №92, 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 97,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М.Жұмабаев атындағы №39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гимназиялар,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№100 кешкі мектеп, 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25,</a:t>
                      </a:r>
                      <a:r>
                        <a:rPr lang="kk-K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№44 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68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54" y="1051719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55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874391"/>
              </p:ext>
            </p:extLst>
          </p:nvPr>
        </p:nvGraphicFramePr>
        <p:xfrm>
          <a:off x="457200" y="1556792"/>
          <a:ext cx="8435280" cy="4002405"/>
        </p:xfrm>
        <a:graphic>
          <a:graphicData uri="http://schemas.openxmlformats.org/drawingml/2006/table">
            <a:tbl>
              <a:tblPr firstRow="1" firstCol="1" bandRow="1"/>
              <a:tblGrid>
                <a:gridCol w="1595916"/>
                <a:gridCol w="3684760"/>
                <a:gridCol w="576064"/>
                <a:gridCol w="864096"/>
                <a:gridCol w="792088"/>
                <a:gridCol w="922356"/>
              </a:tblGrid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Қаражал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Приозерск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Саран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 13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ОМ, №1 мектеп-лицейі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Сатпаев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Темиртау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 16 ЖББОМ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Шахтинск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 3 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ОМ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 1 мектеп гимназия,</a:t>
                      </a:r>
                      <a:r>
                        <a:rPr lang="kk-K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№8 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Абай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Ақтоғай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Бұқар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Жырау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Елтай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НОМ,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Ю.Гагарин атындағы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НОМ, Токаревка</a:t>
                      </a:r>
                      <a:r>
                        <a:rPr lang="kk-KZ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ЖББОМ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Жаңаарқа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Айнабулак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ЖББОМ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Қарқаралы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А.Ермеков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ат. 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№2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ЖББОМ, №19 ЖББОМ базасындағы тірек мектебі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Нұра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A.Aсылбеков aтындaғы ЖОББМ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Осакаров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Ұлытау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Шет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Ж.Ақылбаев атындағы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эксперименталдық мектеп-гимназиясының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базасындағы тірек мектебі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kk-K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Әлихан НОМ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Облысты</a:t>
                      </a:r>
                      <a:r>
                        <a:rPr lang="kk-KZ" sz="1000" b="0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 ББҰ</a:t>
                      </a:r>
                      <a:endParaRPr lang="ru-RU" sz="1000" b="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Жамбыл ММИ, Н.Нұрмақов атындағы ММИ, №4 ММИ, «Зияткер» ММИ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ru-RU" sz="1000" b="1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ru-RU" sz="10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225939"/>
              </p:ext>
            </p:extLst>
          </p:nvPr>
        </p:nvGraphicFramePr>
        <p:xfrm>
          <a:off x="467544" y="1057301"/>
          <a:ext cx="8424936" cy="499491"/>
        </p:xfrm>
        <a:graphic>
          <a:graphicData uri="http://schemas.openxmlformats.org/drawingml/2006/table">
            <a:tbl>
              <a:tblPr firstRow="1" firstCol="1" bandRow="1"/>
              <a:tblGrid>
                <a:gridCol w="1595916"/>
                <a:gridCol w="3684760"/>
                <a:gridCol w="576064"/>
                <a:gridCol w="864096"/>
                <a:gridCol w="792088"/>
                <a:gridCol w="912012"/>
              </a:tblGrid>
              <a:tr h="238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Аймақтар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950" b="1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Білім беру ұйымы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Барлығы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Қабылданды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Қабылданбады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Түзетуге</a:t>
                      </a:r>
                      <a:r>
                        <a:rPr lang="ru-RU" sz="950" b="1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950" b="1" dirty="0" err="1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қайтарылды</a:t>
                      </a:r>
                      <a:endParaRPr lang="ru-RU" sz="95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60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Егер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мақалаларды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пәндік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салалар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тұрғысынан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қарастыратын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болсақ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онда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мақалалардың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көпшілігін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бастауыш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сынып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мұғалімдері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жіберді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сондай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ақ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қабылданбаған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мақалалар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ең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көп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санына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ие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әлсіз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интернеттен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алынған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002531"/>
              </p:ext>
            </p:extLst>
          </p:nvPr>
        </p:nvGraphicFramePr>
        <p:xfrm>
          <a:off x="781452" y="2060848"/>
          <a:ext cx="7462955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3523267"/>
                <a:gridCol w="1018691"/>
                <a:gridCol w="1264814"/>
                <a:gridCol w="1656183"/>
              </a:tblGrid>
              <a:tr h="144016">
                <a:tc>
                  <a:txBody>
                    <a:bodyPr/>
                    <a:lstStyle/>
                    <a:p>
                      <a:pPr indent="311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Пән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Барлығы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Қабылданды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Қабылданғанның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Ағылшын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тілі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47,4%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биология, химия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100,0%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Қосымша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білім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беру,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әлеуметтік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педагогтер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50,0%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психолог,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өзін-өзі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тану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50,0%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60,0%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тарих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75,0%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математика, информатика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60,0%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инклюзивті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білім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беру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25,0%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қазақ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мен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әдебиеті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45,8%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мен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әдебиеті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45,5%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бастауыш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сыныптар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49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44,9%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90,9%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технология,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шынықтыру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сызу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69,2%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311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менеджмент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72,7%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61593"/>
            <a:ext cx="6151563" cy="113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дамуының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инновациялық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траекториясы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теориядан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практикаға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ғылыми-практикалық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конференциясы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2020 </a:t>
            </a:r>
            <a:r>
              <a:rPr lang="ru-RU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жыл</a:t>
            </a:r>
            <a:endParaRPr lang="ru-RU" sz="1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54" y="979711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61595"/>
            <a:ext cx="11271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113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818</Words>
  <Application>Microsoft Office PowerPoint</Application>
  <PresentationFormat>Экран (4:3)</PresentationFormat>
  <Paragraphs>226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Конференция мақсаты: заманауи мектептерде функционалдық сауаттылықты қалыптастыру және дамыту кезінде педагогтерге ақпараттық және әдістемелік көмек көрсету.</vt:lpstr>
      <vt:lpstr>Презентация PowerPoint</vt:lpstr>
      <vt:lpstr>«Педагог дамуының инновациялық траекториясы: теориядан практикаға» ғылыми-практикалық конференциясы. 2020 жыл</vt:lpstr>
      <vt:lpstr>Презентация PowerPoint</vt:lpstr>
      <vt:lpstr>«Педагог дамуының инновациялық траекториясы: теориядан практикаға» ғылыми-практикалық конференциясы. 2020 жыл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областного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dc:title>
  <dc:creator>Ainura</dc:creator>
  <cp:lastModifiedBy>Ainura</cp:lastModifiedBy>
  <cp:revision>19</cp:revision>
  <dcterms:created xsi:type="dcterms:W3CDTF">2021-02-09T11:43:11Z</dcterms:created>
  <dcterms:modified xsi:type="dcterms:W3CDTF">2021-02-17T02:48:04Z</dcterms:modified>
</cp:coreProperties>
</file>