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8" r:id="rId3"/>
    <p:sldId id="260" r:id="rId4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5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470B2-E973-48ED-8D2E-E47854AF829B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204B6-773E-4A44-A197-B831EC9F6C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EC65B3-3838-4176-B91E-5657AB2C499C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ex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kumimoji="0" lang="ru-RU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EC65B3-3838-4176-B91E-5657AB2C499C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2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ex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kumimoji="0" lang="ru-RU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467544" y="1124744"/>
            <a:ext cx="8281987" cy="73025"/>
          </a:xfrm>
          <a:prstGeom prst="rect">
            <a:avLst/>
          </a:pr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100" name="Picture 9" descr="C:\Users\Ainura\Downloads\logo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682" y="260350"/>
            <a:ext cx="974734" cy="79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913"/>
            <a:ext cx="1657710" cy="89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467544" y="1268760"/>
            <a:ext cx="8496943" cy="1143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684456" y="1411637"/>
            <a:ext cx="70657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</a:t>
            </a:r>
            <a:r>
              <a:rPr lang="kk-KZ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Білімал</a:t>
            </a:r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Аналитика» </a:t>
            </a:r>
            <a:r>
              <a:rPr lang="ru-RU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это инструмент, позволяющий проводить разносторонний анализ данных, </a:t>
            </a:r>
            <a:r>
              <a:rPr lang="kk-KZ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полученные из смежных образовательных автоматизированных систем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6684" y="2636912"/>
            <a:ext cx="8269973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Система содержит сведения:</a:t>
            </a:r>
            <a:endParaRPr lang="ru-RU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</a:t>
            </a: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состоянии школы, кабинетов и техническом оснащении </a:t>
            </a:r>
            <a:r>
              <a:rPr lang="kk-KZ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(Т</a:t>
            </a:r>
            <a:r>
              <a:rPr lang="ru-RU" sz="15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ип</a:t>
            </a: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здания, ремонты, проектная мощность, языки преподавания, количество смен и др.</a:t>
            </a:r>
            <a:r>
              <a:rPr lang="kk-KZ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);</a:t>
            </a:r>
            <a:endParaRPr lang="ru-RU" sz="1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преподавательском составе (У</a:t>
            </a: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ровня образования и аттестации учителей, достижения и награды, общий трудовой и педагогический стаж, совместительство и др.</a:t>
            </a:r>
            <a:r>
              <a:rPr lang="kk-KZ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);</a:t>
            </a:r>
            <a:endParaRPr lang="ru-RU" sz="1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качестве работы с электронным журналом (Количество выставленных оценок и домашних заданий, количество оценок, выставленных позже установленного срока);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 родителях и учащихся (Количество родителей и учащихся, </a:t>
            </a:r>
            <a:r>
              <a:rPr lang="ru-RU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вовлеченность в учебный процесс,</a:t>
            </a:r>
            <a:r>
              <a:rPr lang="kk-KZ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национальный состав, возраст, социальные проблемы и др.);</a:t>
            </a:r>
            <a:endParaRPr lang="ru-RU" sz="15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kk-KZ" sz="15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kk-KZ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Пользователи в любой момент времени могут получить 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актуальную информацию о таких ключевых показателях, как качество знаний, успеваемость и посещаемость. Применение</a:t>
            </a:r>
            <a:r>
              <a:rPr lang="kk-KZ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дашбордов позволяет визуализировать данные в графический вид, а также 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сравнить тот или иной показатель во времени.</a:t>
            </a:r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544303"/>
            <a:ext cx="8499412" cy="40530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85" y="1460780"/>
            <a:ext cx="1011956" cy="758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45138" y="500142"/>
            <a:ext cx="4896544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АСУ «</a:t>
            </a:r>
            <a:r>
              <a:rPr lang="ru-RU" sz="2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Білімал</a:t>
            </a:r>
            <a:r>
              <a:rPr lang="ru-RU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Аналитика» </a:t>
            </a:r>
          </a:p>
        </p:txBody>
      </p:sp>
    </p:spTree>
    <p:extLst>
      <p:ext uri="{BB962C8B-B14F-4D97-AF65-F5344CB8AC3E}">
        <p14:creationId xmlns:p14="http://schemas.microsoft.com/office/powerpoint/2010/main" val="2998802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9" y="1318441"/>
            <a:ext cx="2091593" cy="130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17765" y="1318441"/>
            <a:ext cx="7021302" cy="638780"/>
          </a:xfrm>
        </p:spPr>
        <p:txBody>
          <a:bodyPr lIns="90000" tIns="46800" rIns="90000" bIns="46800" anchor="t"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kk-KZ" sz="1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3, 4 марта 2021 года на </a:t>
            </a:r>
            <a:r>
              <a:rPr lang="kk-KZ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конференции  </a:t>
            </a:r>
            <a:r>
              <a:rPr lang="en-US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ZOOM</a:t>
            </a:r>
            <a:r>
              <a:rPr lang="ru-RU" sz="1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 </a:t>
            </a:r>
            <a:r>
              <a:rPr lang="ru-RU" sz="1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трансляцией на </a:t>
            </a:r>
            <a:r>
              <a:rPr lang="ru-RU" sz="18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YouTube</a:t>
            </a:r>
            <a:r>
              <a:rPr lang="ru-RU" sz="1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канал УМЦ.</a:t>
            </a:r>
            <a:endParaRPr lang="ru-RU" altLang="ru-RU" sz="1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500034" y="1052736"/>
            <a:ext cx="8281987" cy="73025"/>
          </a:xfrm>
          <a:prstGeom prst="rect">
            <a:avLst/>
          </a:pr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67620" b="37390"/>
          <a:stretch/>
        </p:blipFill>
        <p:spPr bwMode="auto">
          <a:xfrm rot="16200000">
            <a:off x="-1387903" y="4410095"/>
            <a:ext cx="3168353" cy="5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15" y="188640"/>
            <a:ext cx="595701" cy="694985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403648" y="476672"/>
            <a:ext cx="749543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Онлайн-обучение </a:t>
            </a:r>
            <a:r>
              <a:rPr lang="ru-RU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 АСУ «</a:t>
            </a:r>
            <a:r>
              <a:rPr lang="ru-RU" sz="20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Білімал</a:t>
            </a:r>
            <a:r>
              <a:rPr lang="ru-RU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Аналитика»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268760"/>
            <a:ext cx="926659" cy="574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130665" y="2195572"/>
            <a:ext cx="49279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График проведения онлайн – обучения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284677"/>
              </p:ext>
            </p:extLst>
          </p:nvPr>
        </p:nvGraphicFramePr>
        <p:xfrm>
          <a:off x="538486" y="2708920"/>
          <a:ext cx="8281986" cy="3341624"/>
        </p:xfrm>
        <a:graphic>
          <a:graphicData uri="http://schemas.openxmlformats.org/drawingml/2006/table">
            <a:tbl>
              <a:tblPr firstRow="1" firstCol="1" bandRow="1"/>
              <a:tblGrid>
                <a:gridCol w="1819324"/>
                <a:gridCol w="1134070"/>
                <a:gridCol w="864096"/>
                <a:gridCol w="1277222"/>
                <a:gridCol w="1593637"/>
                <a:gridCol w="1593637"/>
              </a:tblGrid>
              <a:tr h="29527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Тема обучения</a:t>
                      </a:r>
                      <a:endParaRPr lang="ru-RU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Дата</a:t>
                      </a:r>
                      <a:endParaRPr lang="ru-RU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Время</a:t>
                      </a:r>
                      <a:endParaRPr lang="ru-RU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Язык обучения</a:t>
                      </a:r>
                      <a:endParaRPr lang="ru-RU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Кол-во ответственных </a:t>
                      </a:r>
                      <a:endParaRPr lang="ru-RU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(чел)</a:t>
                      </a:r>
                      <a:endParaRPr lang="ru-RU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5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с организаций образования</a:t>
                      </a:r>
                      <a:endParaRPr lang="ru-RU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от отделов образования</a:t>
                      </a:r>
                      <a:endParaRPr lang="ru-RU" sz="1200" b="1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002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АСУ «Б</a:t>
                      </a:r>
                      <a:r>
                        <a:rPr lang="en-US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ru-RU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л</a:t>
                      </a:r>
                      <a:r>
                        <a:rPr lang="en-US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ru-RU" sz="12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мал. Электронды мектеп» модуль «Отчеты»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03.03.2021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10.00 – 11.30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Русский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заместитель директора по УВР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методист 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03.03.2021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14.30 – 16.00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Казахский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заместитель директора по УВР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методист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АСУ «Б</a:t>
                      </a:r>
                      <a:r>
                        <a:rPr lang="en-US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ru-RU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л</a:t>
                      </a:r>
                      <a:r>
                        <a:rPr lang="en-US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</a:t>
                      </a:r>
                      <a:r>
                        <a:rPr lang="ru-RU" sz="12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мал. Аналитика»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9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04.03.2021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10.00 -11.30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Русский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методист,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заведующий методического кабинета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04.03.2021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14.30 – 16.00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Казахский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endParaRPr lang="ru-RU" sz="12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методист,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 заведующий методического кабинета</a:t>
                      </a:r>
                      <a:endParaRPr lang="ru-RU" sz="12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256" y="1887597"/>
            <a:ext cx="12192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802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38" y="764704"/>
            <a:ext cx="828516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08165" y="256013"/>
            <a:ext cx="32640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План развития</a:t>
            </a:r>
            <a:endParaRPr lang="ru-RU" sz="2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723" y="6165304"/>
            <a:ext cx="1066861" cy="667091"/>
          </a:xfrm>
          <a:prstGeom prst="rect">
            <a:avLst/>
          </a:prstGeom>
          <a:noFill/>
          <a:ln>
            <a:noFill/>
          </a:ln>
          <a:effectLst>
            <a:glow>
              <a:schemeClr val="accent1">
                <a:alpha val="0"/>
              </a:schemeClr>
            </a:glow>
            <a:outerShdw dist="35921" dir="2700000" algn="ctr" rotWithShape="0">
              <a:schemeClr val="bg2"/>
            </a:outerShdw>
            <a:reflection blurRad="1270000" stA="0" endPos="65000" dist="1270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3529" y="872814"/>
            <a:ext cx="848918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Успеваемость 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Релализовать подсчет успеваемости в разрезе класса по всем предметам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Сравнение качества знания по учителям в параллели на предмет завышения/занижения успеваемости.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Количество отличников/ хорошистов/ троечников/ двоечников в </a:t>
            </a:r>
            <a:r>
              <a:rPr lang="kk-KZ" sz="16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классе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Качество знаний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Реализовать подсчет качества знаний для каждого класса по всем предметам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</a:t>
            </a:r>
            <a:r>
              <a:rPr lang="en-US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делать возможность сравнения качества знания по годам/четвертям, 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</a:t>
            </a: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</a:t>
            </a:r>
            <a:r>
              <a:rPr lang="ru-RU" sz="16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ывести</a:t>
            </a:r>
            <a:r>
              <a:rPr lang="ru-RU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в разрезе языка обучения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Посещаемость 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Отображать посещаемость за каждый день в разрезе ученик / класс/ параллель  (сейчас посещаемость показывается за один день без сохранения)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Отображение посещаемости по предметам в разрезе класса/параллели (выявление предмета, который чаще всего прогуливают)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Прогноз по учителям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kk-KZ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которым необходимо пройти аттестацию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Совместители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Выявление совместителей, которые значатся в нескольких организациях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Реализовать 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«Социальный паспорт»</a:t>
            </a:r>
            <a:endParaRPr lang="ru-RU" sz="11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900" y="188640"/>
            <a:ext cx="6778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00303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382</Words>
  <Application>Microsoft Office PowerPoint</Application>
  <PresentationFormat>Экран (4:3)</PresentationFormat>
  <Paragraphs>61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3, 4 марта 2021 года на конференции  ZOOM с трансляцией на YouTube – канал УМЦ.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рамках областного проектов «Шаги в цифровой мир» и «Дистанционный ВООM» с 7 по 25 декабря 2020 года Учебно-методическим центром совместно с акдемией «Шаг» были проведены проблемные курсы: - Искусственный интеллект Computer Vision - «Основы Bigdata на языке Python»,  - «Основы программирования на языке Python»</dc:title>
  <dc:creator>Ainura</dc:creator>
  <cp:lastModifiedBy>Ainura</cp:lastModifiedBy>
  <cp:revision>20</cp:revision>
  <cp:lastPrinted>2021-02-23T04:48:04Z</cp:lastPrinted>
  <dcterms:created xsi:type="dcterms:W3CDTF">2021-02-09T11:43:11Z</dcterms:created>
  <dcterms:modified xsi:type="dcterms:W3CDTF">2021-02-23T11:09:24Z</dcterms:modified>
</cp:coreProperties>
</file>