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C3D6"/>
    <a:srgbClr val="3BA0BB"/>
    <a:srgbClr val="5283BE"/>
    <a:srgbClr val="417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14" y="-4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1A171-69D6-4212-92BD-FC4BA0DC8A63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4DD3E-9EB2-40D8-A541-A854D9A478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849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4436" y="44721"/>
            <a:ext cx="7772400" cy="1014861"/>
          </a:xfrm>
        </p:spPr>
        <p:txBody>
          <a:bodyPr>
            <a:noAutofit/>
          </a:bodyPr>
          <a:lstStyle/>
          <a:p>
            <a:r>
              <a:rPr lang="kk-KZ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alt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бластной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 </a:t>
            </a:r>
            <a:r>
              <a:rPr lang="en-US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«Педагогическая идея»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учителей математики, физики, химии и биологии</a:t>
            </a:r>
            <a:endParaRPr lang="ru-RU" sz="2000" dirty="0"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6923" y="1491630"/>
            <a:ext cx="2823390" cy="86409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1400" b="1" dirty="0">
                <a:solidFill>
                  <a:srgbClr val="FF0000"/>
                </a:solidFill>
                <a:cs typeface="Arial" panose="020B0604020202020204" pitchFamily="34" charset="0"/>
              </a:rPr>
              <a:t>Цель </a:t>
            </a:r>
            <a:r>
              <a:rPr lang="kk-KZ" sz="1400" b="1" dirty="0">
                <a:solidFill>
                  <a:srgbClr val="FF0000"/>
                </a:solidFill>
                <a:cs typeface="Arial" panose="020B0604020202020204" pitchFamily="34" charset="0"/>
              </a:rPr>
              <a:t>о</a:t>
            </a:r>
            <a:r>
              <a:rPr lang="ru-RU" altLang="ru-RU" sz="1400" b="1" dirty="0" err="1">
                <a:solidFill>
                  <a:srgbClr val="FF0000"/>
                </a:solidFill>
                <a:cs typeface="Arial" panose="020B0604020202020204" pitchFamily="34" charset="0"/>
              </a:rPr>
              <a:t>бластного</a:t>
            </a:r>
            <a:r>
              <a:rPr lang="ru-RU" altLang="ru-RU" sz="1400" b="1" dirty="0">
                <a:solidFill>
                  <a:srgbClr val="FF0000"/>
                </a:solidFill>
                <a:cs typeface="Arial" panose="020B0604020202020204" pitchFamily="34" charset="0"/>
              </a:rPr>
              <a:t> конкурса </a:t>
            </a:r>
            <a:r>
              <a:rPr lang="en-US" altLang="ru-RU" sz="1400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en-US" altLang="ru-RU" sz="14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ru-RU" altLang="ru-RU" sz="1400" b="1" dirty="0">
                <a:solidFill>
                  <a:srgbClr val="FF0000"/>
                </a:solidFill>
                <a:cs typeface="Arial" panose="020B0604020202020204" pitchFamily="34" charset="0"/>
              </a:rPr>
              <a:t>«Педагогическая идея</a:t>
            </a:r>
            <a:r>
              <a:rPr lang="ru-RU" altLang="ru-RU" sz="1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» </a:t>
            </a:r>
            <a:endParaRPr lang="ru-RU" sz="14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1400" b="1" dirty="0">
                <a:solidFill>
                  <a:srgbClr val="002060"/>
                </a:solidFill>
              </a:rPr>
              <a:t>стимулирование творческой самореализации и профессионального роста педагогов, </a:t>
            </a:r>
            <a:r>
              <a:rPr lang="ru-RU" sz="1400" b="1" dirty="0" smtClean="0">
                <a:solidFill>
                  <a:srgbClr val="002060"/>
                </a:solidFill>
              </a:rPr>
              <a:t>совершенствование </a:t>
            </a:r>
            <a:r>
              <a:rPr lang="ru-RU" sz="1400" b="1" dirty="0">
                <a:solidFill>
                  <a:srgbClr val="002060"/>
                </a:solidFill>
              </a:rPr>
              <a:t>методической и инновационной педагогической деятельности, изучение и распространение </a:t>
            </a:r>
            <a:r>
              <a:rPr lang="ru-RU" sz="1400" b="1" dirty="0" smtClean="0">
                <a:solidFill>
                  <a:srgbClr val="002060"/>
                </a:solidFill>
              </a:rPr>
              <a:t>передового </a:t>
            </a:r>
            <a:r>
              <a:rPr lang="ru-RU" sz="1400" b="1" dirty="0">
                <a:solidFill>
                  <a:srgbClr val="002060"/>
                </a:solidFill>
              </a:rPr>
              <a:t>опыта учителей математики, физики, химии и биологии.</a:t>
            </a:r>
            <a:endParaRPr lang="en-US" sz="1400"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400" b="1" spc="-1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Номинации </a:t>
            </a:r>
            <a:r>
              <a:rPr lang="ru-RU" sz="1400" b="1" spc="-1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конкурса</a:t>
            </a:r>
            <a:endParaRPr lang="ru-RU" sz="1400" b="1" spc="-1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400" spc="-1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- методические пособия, рекомендации;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400" spc="-1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- авторские </a:t>
            </a:r>
            <a:r>
              <a:rPr lang="ru-RU" sz="1400" spc="-1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программы с УМК.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sz="1400" b="1" spc="-1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ru-RU" sz="1400" b="1" spc="-1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="" xmlns:a16="http://schemas.microsoft.com/office/drawing/2014/main" id="{FAD935B3-5523-4E23-8F7B-9874287A5215}"/>
              </a:ext>
            </a:extLst>
          </p:cNvPr>
          <p:cNvCxnSpPr/>
          <p:nvPr/>
        </p:nvCxnSpPr>
        <p:spPr>
          <a:xfrm rot="5400000">
            <a:off x="1500999" y="3408826"/>
            <a:ext cx="33575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4846E6A0-84AC-4A24-BC4A-F1775F6CBA47}"/>
              </a:ext>
            </a:extLst>
          </p:cNvPr>
          <p:cNvSpPr/>
          <p:nvPr/>
        </p:nvSpPr>
        <p:spPr>
          <a:xfrm>
            <a:off x="3178989" y="1206525"/>
            <a:ext cx="2656351" cy="3936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kk-KZ" sz="14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Презентация методической </a:t>
            </a:r>
            <a:r>
              <a:rPr lang="kk-KZ" sz="14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продукции</a:t>
            </a:r>
            <a:endParaRPr lang="kk-KZ" sz="14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проведения: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12 марта 2021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14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Время: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.00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  <a:endParaRPr lang="ru-RU" sz="14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sz="14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Участники: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учителя,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занявшие І,ІІ места (независимо от предмета) на городском/районном уровнях.</a:t>
            </a:r>
            <a:endParaRPr lang="ru-RU" sz="14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kk-KZ" sz="14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Форма проведения: 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дистанционная (платформа</a:t>
            </a:r>
            <a:r>
              <a:rPr lang="kk-KZ" sz="14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kk-KZ" sz="1400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).   </a:t>
            </a:r>
            <a:r>
              <a:rPr lang="ru-RU" sz="1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Заявки и конкурсные материалы принимаются </a:t>
            </a:r>
            <a:r>
              <a:rPr lang="ru-RU" sz="14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           </a:t>
            </a:r>
            <a:r>
              <a:rPr lang="ru-RU" sz="1400" b="1" dirty="0" smtClean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до 26 февраля 2021 года </a:t>
            </a:r>
            <a:endParaRPr lang="kk-KZ" sz="1400" dirty="0">
              <a:solidFill>
                <a:schemeClr val="accent1">
                  <a:lumMod val="50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A919CCB5-6406-4A7D-8CEB-8A3C4C4A8744}"/>
              </a:ext>
            </a:extLst>
          </p:cNvPr>
          <p:cNvCxnSpPr/>
          <p:nvPr/>
        </p:nvCxnSpPr>
        <p:spPr>
          <a:xfrm rot="5400000">
            <a:off x="4392492" y="3385156"/>
            <a:ext cx="33575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D5CE3F93-01FF-45DB-957A-B7D3B486DCA3}"/>
              </a:ext>
            </a:extLst>
          </p:cNvPr>
          <p:cNvSpPr txBox="1"/>
          <p:nvPr/>
        </p:nvSpPr>
        <p:spPr>
          <a:xfrm>
            <a:off x="6223283" y="1185982"/>
            <a:ext cx="2653175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</a:rPr>
              <a:t>Представление м</a:t>
            </a:r>
            <a:r>
              <a:rPr lang="ru-RU" sz="1400" b="1" dirty="0" smtClean="0">
                <a:solidFill>
                  <a:srgbClr val="FF0000"/>
                </a:solidFill>
              </a:rPr>
              <a:t>етодического материала </a:t>
            </a:r>
            <a:endParaRPr lang="ru-RU" sz="1400" b="1" dirty="0">
              <a:solidFill>
                <a:srgbClr val="FF0000"/>
              </a:solidFill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</a:rPr>
              <a:t>1. Регламент защиты методического материала  – 7 </a:t>
            </a:r>
            <a:r>
              <a:rPr lang="ru-RU" sz="1400" dirty="0" smtClean="0">
                <a:solidFill>
                  <a:srgbClr val="002060"/>
                </a:solidFill>
              </a:rPr>
              <a:t>минут </a:t>
            </a:r>
            <a:r>
              <a:rPr lang="ru-RU" sz="1400" dirty="0">
                <a:solidFill>
                  <a:srgbClr val="002060"/>
                </a:solidFill>
              </a:rPr>
              <a:t>(через ZOOM</a:t>
            </a:r>
            <a:r>
              <a:rPr lang="ru-RU" sz="1400" dirty="0" smtClean="0">
                <a:solidFill>
                  <a:srgbClr val="002060"/>
                </a:solidFill>
              </a:rPr>
              <a:t>).</a:t>
            </a:r>
            <a:endParaRPr lang="ru-RU" sz="1400" dirty="0">
              <a:solidFill>
                <a:srgbClr val="002060"/>
              </a:solidFill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</a:rPr>
              <a:t>2. Оформление методического материала на электронных носителях: объем проектов не ограничен.</a:t>
            </a:r>
          </a:p>
          <a:p>
            <a:pPr algn="just"/>
            <a:r>
              <a:rPr lang="ru-RU" sz="1200" b="1" dirty="0" smtClean="0">
                <a:solidFill>
                  <a:srgbClr val="FF0000"/>
                </a:solidFill>
              </a:rPr>
              <a:t>Поступившие заявки </a:t>
            </a:r>
            <a:r>
              <a:rPr lang="ru-RU" sz="1200" b="1" dirty="0">
                <a:solidFill>
                  <a:srgbClr val="FF0000"/>
                </a:solidFill>
              </a:rPr>
              <a:t>и конкурсные материалы  </a:t>
            </a:r>
            <a:r>
              <a:rPr lang="ru-RU" sz="1200" b="1" dirty="0" smtClean="0">
                <a:solidFill>
                  <a:srgbClr val="FF0000"/>
                </a:solidFill>
              </a:rPr>
              <a:t>:</a:t>
            </a:r>
            <a:endParaRPr lang="ru-RU" sz="1200" b="1" dirty="0">
              <a:solidFill>
                <a:srgbClr val="FF0000"/>
              </a:solidFill>
            </a:endParaRPr>
          </a:p>
          <a:p>
            <a:r>
              <a:rPr lang="ru-RU" sz="1200" dirty="0" smtClean="0">
                <a:solidFill>
                  <a:srgbClr val="002060"/>
                </a:solidFill>
              </a:rPr>
              <a:t>-  </a:t>
            </a:r>
            <a:r>
              <a:rPr lang="ru-RU" sz="1200" b="1" dirty="0" err="1" smtClean="0">
                <a:solidFill>
                  <a:srgbClr val="002060"/>
                </a:solidFill>
              </a:rPr>
              <a:t>Каркаралинский</a:t>
            </a:r>
            <a:r>
              <a:rPr lang="ru-RU" sz="1200" b="1" dirty="0" smtClean="0">
                <a:solidFill>
                  <a:srgbClr val="002060"/>
                </a:solidFill>
              </a:rPr>
              <a:t> район  </a:t>
            </a:r>
            <a:r>
              <a:rPr lang="kk-KZ" sz="1200" dirty="0" smtClean="0">
                <a:solidFill>
                  <a:srgbClr val="002060"/>
                </a:solidFill>
              </a:rPr>
              <a:t>(СОШ №2, СОШ №19)</a:t>
            </a:r>
            <a:r>
              <a:rPr lang="ru-RU" sz="1200" dirty="0" smtClean="0">
                <a:solidFill>
                  <a:srgbClr val="002060"/>
                </a:solidFill>
              </a:rPr>
              <a:t>;</a:t>
            </a:r>
            <a:endParaRPr lang="ru-RU" sz="1200" dirty="0">
              <a:solidFill>
                <a:srgbClr val="002060"/>
              </a:solidFill>
            </a:endParaRPr>
          </a:p>
          <a:p>
            <a:pPr marL="171450" indent="-171450" algn="just">
              <a:buFontTx/>
              <a:buChar char="-"/>
            </a:pPr>
            <a:r>
              <a:rPr lang="ru-RU" sz="1200" b="1" dirty="0" err="1" smtClean="0">
                <a:solidFill>
                  <a:srgbClr val="002060"/>
                </a:solidFill>
              </a:rPr>
              <a:t>Шетский</a:t>
            </a:r>
            <a:r>
              <a:rPr lang="ru-RU" sz="1200" b="1" dirty="0" smtClean="0">
                <a:solidFill>
                  <a:srgbClr val="002060"/>
                </a:solidFill>
              </a:rPr>
              <a:t> </a:t>
            </a:r>
            <a:r>
              <a:rPr lang="ru-RU" sz="1200" b="1" dirty="0">
                <a:solidFill>
                  <a:srgbClr val="002060"/>
                </a:solidFill>
              </a:rPr>
              <a:t>район </a:t>
            </a:r>
            <a:r>
              <a:rPr lang="ru-RU" sz="1200" dirty="0" smtClean="0">
                <a:solidFill>
                  <a:srgbClr val="002060"/>
                </a:solidFill>
              </a:rPr>
              <a:t>(СОШ им. </a:t>
            </a:r>
            <a:r>
              <a:rPr lang="ru-RU" sz="1200" dirty="0" err="1" smtClean="0">
                <a:solidFill>
                  <a:srgbClr val="002060"/>
                </a:solidFill>
              </a:rPr>
              <a:t>Батталова</a:t>
            </a:r>
            <a:r>
              <a:rPr lang="ru-RU" sz="1200" dirty="0" smtClean="0">
                <a:solidFill>
                  <a:srgbClr val="002060"/>
                </a:solidFill>
              </a:rPr>
              <a:t>, СОШ им. </a:t>
            </a:r>
            <a:r>
              <a:rPr lang="ru-RU" sz="1200" dirty="0" err="1" smtClean="0">
                <a:solidFill>
                  <a:srgbClr val="002060"/>
                </a:solidFill>
              </a:rPr>
              <a:t>М.Маметова</a:t>
            </a:r>
            <a:r>
              <a:rPr lang="ru-RU" sz="1200" dirty="0" smtClean="0">
                <a:solidFill>
                  <a:srgbClr val="002060"/>
                </a:solidFill>
              </a:rPr>
              <a:t>, СОШ им. </a:t>
            </a:r>
            <a:r>
              <a:rPr lang="ru-RU" sz="1200" dirty="0" err="1" smtClean="0">
                <a:solidFill>
                  <a:srgbClr val="002060"/>
                </a:solidFill>
              </a:rPr>
              <a:t>Сакена</a:t>
            </a:r>
            <a:r>
              <a:rPr lang="ru-RU" sz="1200" dirty="0" smtClean="0">
                <a:solidFill>
                  <a:srgbClr val="002060"/>
                </a:solidFill>
              </a:rPr>
              <a:t> ).</a:t>
            </a:r>
          </a:p>
          <a:p>
            <a:pPr marL="171450" indent="-171450" algn="just">
              <a:buFontTx/>
              <a:buChar char="-"/>
            </a:pPr>
            <a:r>
              <a:rPr lang="ru-RU" sz="1200" b="1" dirty="0" err="1" smtClean="0">
                <a:solidFill>
                  <a:srgbClr val="002060"/>
                </a:solidFill>
              </a:rPr>
              <a:t>Абайский</a:t>
            </a:r>
            <a:r>
              <a:rPr lang="ru-RU" sz="1200" b="1" dirty="0" smtClean="0">
                <a:solidFill>
                  <a:srgbClr val="002060"/>
                </a:solidFill>
              </a:rPr>
              <a:t> район </a:t>
            </a:r>
            <a:r>
              <a:rPr lang="kk-KZ" sz="1200" dirty="0" smtClean="0">
                <a:solidFill>
                  <a:srgbClr val="002060"/>
                </a:solidFill>
              </a:rPr>
              <a:t>(ШЛ №14, ШГ №5)</a:t>
            </a:r>
            <a:endParaRPr lang="ru-RU" sz="1200" dirty="0" smtClean="0">
              <a:solidFill>
                <a:srgbClr val="002060"/>
              </a:solidFill>
            </a:endParaRP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</a:rPr>
              <a:t>- СШИ им</a:t>
            </a:r>
            <a:r>
              <a:rPr lang="kk-KZ" sz="1200" b="1" dirty="0" smtClean="0">
                <a:solidFill>
                  <a:srgbClr val="002060"/>
                </a:solidFill>
              </a:rPr>
              <a:t>.Н.Нурмакова</a:t>
            </a:r>
            <a:endParaRPr lang="ru-RU" sz="1200" b="1" dirty="0">
              <a:solidFill>
                <a:srgbClr val="002060"/>
              </a:solidFill>
            </a:endParaRPr>
          </a:p>
          <a:p>
            <a:pPr algn="just"/>
            <a:r>
              <a:rPr lang="ru-RU" sz="1200" b="1" dirty="0">
                <a:solidFill>
                  <a:srgbClr val="002060"/>
                </a:solidFill>
              </a:rPr>
              <a:t> </a:t>
            </a:r>
            <a:endParaRPr lang="ru-RU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7640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2707</TotalTime>
  <Words>140</Words>
  <Application>Microsoft Office PowerPoint</Application>
  <PresentationFormat>Экран (16:9)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Областной конкурс  «Педагогическая идея»  для учителей математики, физики, химии и биологии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Качества образования</dc:title>
  <dc:creator>user</dc:creator>
  <cp:lastModifiedBy>Ainura</cp:lastModifiedBy>
  <cp:revision>107</cp:revision>
  <cp:lastPrinted>2021-02-23T09:56:40Z</cp:lastPrinted>
  <dcterms:created xsi:type="dcterms:W3CDTF">2020-12-03T05:51:16Z</dcterms:created>
  <dcterms:modified xsi:type="dcterms:W3CDTF">2021-02-24T03:23:24Z</dcterms:modified>
</cp:coreProperties>
</file>