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5" r:id="rId2"/>
    <p:sldId id="272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78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464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94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93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786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14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32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53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38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86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89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17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F78E2-9802-4820-8FA6-CE5EBAA18565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645F7-B1A0-4263-A98E-B627E575B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9416" y="764704"/>
            <a:ext cx="10657184" cy="5400600"/>
          </a:xfrm>
        </p:spPr>
        <p:txBody>
          <a:bodyPr>
            <a:normAutofit/>
          </a:bodyPr>
          <a:lstStyle/>
          <a:p>
            <a:pPr algn="ctr"/>
            <a:endParaRPr lang="ru-RU" sz="3000" b="1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ctr"/>
            <a:endParaRPr lang="ru-RU" sz="3000" b="1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ctr"/>
            <a:endParaRPr lang="ru-RU" sz="3000" b="1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ctr"/>
            <a:endParaRPr lang="ru-RU" sz="3000" b="1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ОБЛЫСТЫҚ БАЙҚАУ 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«ҮЗДІК ДЕНЕ ШЫНЫҚТЫРУ МҰҒАЛІМ</a:t>
            </a:r>
            <a:r>
              <a:rPr lang="kk-KZ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І -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2021»</a:t>
            </a:r>
            <a:endParaRPr lang="ru-RU" sz="2800" b="1" dirty="0" smtClean="0">
              <a:solidFill>
                <a:schemeClr val="tx1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 </a:t>
            </a:r>
          </a:p>
          <a:p>
            <a:pPr marL="342900" indent="-342900" algn="just">
              <a:buFontTx/>
              <a:buChar char="-"/>
            </a:pPr>
            <a:endParaRPr lang="ru-RU" b="1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r>
              <a:rPr lang="ru-RU" dirty="0">
                <a:latin typeface="Century Gothic" panose="020B0502020202020204" pitchFamily="34" charset="0"/>
              </a:rPr>
              <a:t> </a:t>
            </a:r>
          </a:p>
          <a:p>
            <a:pPr algn="ctr"/>
            <a:endParaRPr lang="ru-RU" b="1" dirty="0" smtClean="0">
              <a:solidFill>
                <a:srgbClr val="00206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</p:txBody>
      </p:sp>
      <p:pic>
        <p:nvPicPr>
          <p:cNvPr id="1026" name="Picture 2" descr="Картинки по запросу &quot;управление образования карагандинской области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4" y="281868"/>
            <a:ext cx="1944215" cy="100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priemnaya\Desktop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247222"/>
            <a:ext cx="2448272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98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51384" y="116632"/>
            <a:ext cx="10726216" cy="1368152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«ҮЗДІК ДЕНЕ ШЫНЫҚТЫРУ МҰҒАЛІМІ -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2021» БАЙҚАУЫН ӨТКІЗУ МЕРЗІМДЕРІ</a:t>
            </a:r>
            <a:b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1384" y="1170462"/>
            <a:ext cx="11233248" cy="4778817"/>
          </a:xfrm>
        </p:spPr>
        <p:txBody>
          <a:bodyPr>
            <a:normAutofit fontScale="32500" lnSpcReduction="20000"/>
          </a:bodyPr>
          <a:lstStyle/>
          <a:p>
            <a:pPr algn="ctr"/>
            <a:endParaRPr lang="ru-RU" sz="3000" b="1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l"/>
            <a:r>
              <a:rPr lang="ru-RU" sz="4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БАЙҚАУ ЖЫЛ САЙЫН ҮШ КЕЗЕҢДЕ ӨТКІЗІЛЕДІ:</a:t>
            </a:r>
          </a:p>
          <a:p>
            <a:pPr algn="l"/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4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  </a:t>
            </a:r>
            <a:r>
              <a:rPr lang="ru-RU" sz="49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кезең</a:t>
            </a:r>
            <a:r>
              <a:rPr lang="ru-RU" sz="4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аудандық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қалалалық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сайын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ақпанда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өткізіліп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онда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екінші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кезеңге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қатысуға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ұсынылған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байқаудың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жеңімпаздары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айқындалады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4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ru-RU" sz="49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кезең</a:t>
            </a:r>
            <a:r>
              <a:rPr lang="ru-RU" sz="4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облыстық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сайын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наурызда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өткізіледі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Байқауға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қатысушыларды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білім беруді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басқару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органының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бұйрығымен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бекітіледі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4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III </a:t>
            </a:r>
            <a:r>
              <a:rPr lang="ru-RU" sz="49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кезең</a:t>
            </a:r>
            <a:r>
              <a:rPr lang="ru-RU" sz="4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республикалық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сәуір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айының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16-19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күндері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өткізіледі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онда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байқаудың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жеңімпаздары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айқындалады</a:t>
            </a:r>
            <a:r>
              <a:rPr lang="ru-RU" sz="4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ru-RU" sz="4900" b="1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l"/>
            <a:r>
              <a:rPr lang="ru-RU" sz="49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Облысты</a:t>
            </a:r>
            <a:r>
              <a:rPr lang="kk-KZ" sz="4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 байқау  төрт кезеңде өткізіледі:</a:t>
            </a:r>
            <a:endParaRPr lang="ru-RU" sz="4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4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ru-RU" sz="4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КЕЗЕҢ </a:t>
            </a:r>
          </a:p>
          <a:p>
            <a:pPr algn="l"/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«Біліктілік 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тестілеуі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».</a:t>
            </a:r>
          </a:p>
          <a:p>
            <a:pPr algn="l"/>
            <a:r>
              <a:rPr lang="en-US" sz="4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ru-RU" sz="4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КЕЗЕҢ </a:t>
            </a:r>
          </a:p>
          <a:p>
            <a:pPr algn="l"/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Жаңашыл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педагог». </a:t>
            </a:r>
          </a:p>
          <a:p>
            <a:pPr algn="l"/>
            <a:r>
              <a:rPr lang="en-US" sz="4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III </a:t>
            </a:r>
            <a:r>
              <a:rPr lang="ru-RU" sz="4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КЕЗЕҢ </a:t>
            </a:r>
          </a:p>
          <a:p>
            <a:pPr algn="l"/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Ашық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сабақ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». </a:t>
            </a:r>
          </a:p>
          <a:p>
            <a:pPr algn="l"/>
            <a:r>
              <a:rPr lang="en-US" sz="4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IV </a:t>
            </a:r>
            <a:r>
              <a:rPr lang="ru-RU" sz="4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КЕЗЕҢ </a:t>
            </a:r>
          </a:p>
          <a:p>
            <a:pPr algn="l"/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Ұлттық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мектеп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лигасы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», «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Денсаулық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күні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», «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Президенттік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тесті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мектептегі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спорттық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іс-шараның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өткізу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форматымен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таныстыру</a:t>
            </a:r>
            <a:r>
              <a:rPr lang="ru-RU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(10-15 минут). </a:t>
            </a:r>
            <a:endParaRPr lang="ru-RU" sz="7400" b="1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</p:txBody>
      </p: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11104" y="1124744"/>
            <a:ext cx="12211051" cy="45719"/>
            <a:chOff x="1" y="6301076"/>
            <a:chExt cx="9143999" cy="556948"/>
          </a:xfrm>
        </p:grpSpPr>
        <p:sp>
          <p:nvSpPr>
            <p:cNvPr id="7" name="Прямоугольник 27"/>
            <p:cNvSpPr/>
            <p:nvPr/>
          </p:nvSpPr>
          <p:spPr>
            <a:xfrm>
              <a:off x="5452878" y="6301076"/>
              <a:ext cx="1822380" cy="556948"/>
            </a:xfrm>
            <a:prstGeom prst="rect">
              <a:avLst/>
            </a:prstGeom>
            <a:solidFill>
              <a:srgbClr val="BED6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baseline="-25000" dirty="0">
                <a:solidFill>
                  <a:srgbClr val="9B44FF"/>
                </a:solidFill>
              </a:endParaRPr>
            </a:p>
          </p:txBody>
        </p:sp>
        <p:sp>
          <p:nvSpPr>
            <p:cNvPr id="8" name="Прямоугольник 28"/>
            <p:cNvSpPr/>
            <p:nvPr/>
          </p:nvSpPr>
          <p:spPr>
            <a:xfrm>
              <a:off x="3638818" y="6301076"/>
              <a:ext cx="1821192" cy="556948"/>
            </a:xfrm>
            <a:prstGeom prst="rect">
              <a:avLst/>
            </a:prstGeom>
            <a:solidFill>
              <a:srgbClr val="FFD1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baseline="-25000" dirty="0">
                <a:solidFill>
                  <a:srgbClr val="9B44FF"/>
                </a:solidFill>
              </a:endParaRPr>
            </a:p>
          </p:txBody>
        </p:sp>
        <p:sp>
          <p:nvSpPr>
            <p:cNvPr id="9" name="Прямоугольник 31"/>
            <p:cNvSpPr/>
            <p:nvPr/>
          </p:nvSpPr>
          <p:spPr>
            <a:xfrm>
              <a:off x="1820004" y="6301076"/>
              <a:ext cx="1822380" cy="556948"/>
            </a:xfrm>
            <a:prstGeom prst="rect">
              <a:avLst/>
            </a:prstGeom>
            <a:solidFill>
              <a:srgbClr val="F692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baseline="-25000" dirty="0">
                <a:solidFill>
                  <a:srgbClr val="9B44FF"/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" y="6301076"/>
              <a:ext cx="1822381" cy="556948"/>
            </a:xfrm>
            <a:prstGeom prst="rect">
              <a:avLst/>
            </a:prstGeom>
            <a:solidFill>
              <a:srgbClr val="BC75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baseline="-25000" dirty="0">
                <a:solidFill>
                  <a:srgbClr val="9B44FF"/>
                </a:solidFill>
              </a:endParaRPr>
            </a:p>
          </p:txBody>
        </p:sp>
        <p:grpSp>
          <p:nvGrpSpPr>
            <p:cNvPr id="11" name="Группа 65"/>
            <p:cNvGrpSpPr>
              <a:grpSpLocks/>
            </p:cNvGrpSpPr>
            <p:nvPr/>
          </p:nvGrpSpPr>
          <p:grpSpPr bwMode="auto">
            <a:xfrm>
              <a:off x="7215188" y="6301076"/>
              <a:ext cx="1928812" cy="556948"/>
              <a:chOff x="7215188" y="6301076"/>
              <a:chExt cx="1928812" cy="556948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7214631" y="6301076"/>
                <a:ext cx="1823569" cy="556948"/>
              </a:xfrm>
              <a:prstGeom prst="rect">
                <a:avLst/>
              </a:prstGeom>
              <a:solidFill>
                <a:srgbClr val="44C5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200" baseline="-25000" dirty="0">
                  <a:solidFill>
                    <a:srgbClr val="9B44FF"/>
                  </a:solidFill>
                </a:endParaRP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7320431" y="6301076"/>
                <a:ext cx="1823569" cy="556948"/>
              </a:xfrm>
              <a:prstGeom prst="rect">
                <a:avLst/>
              </a:prstGeom>
              <a:solidFill>
                <a:srgbClr val="44C5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200" baseline="-25000" dirty="0">
                  <a:solidFill>
                    <a:srgbClr val="9B44FF"/>
                  </a:solidFill>
                </a:endParaRPr>
              </a:p>
            </p:txBody>
          </p:sp>
        </p:grpSp>
      </p:grpSp>
      <p:grpSp>
        <p:nvGrpSpPr>
          <p:cNvPr id="14" name="Группа 5"/>
          <p:cNvGrpSpPr>
            <a:grpSpLocks/>
          </p:cNvGrpSpPr>
          <p:nvPr/>
        </p:nvGrpSpPr>
        <p:grpSpPr bwMode="auto">
          <a:xfrm>
            <a:off x="13185" y="6165304"/>
            <a:ext cx="12211051" cy="45719"/>
            <a:chOff x="1" y="6301076"/>
            <a:chExt cx="9143999" cy="556948"/>
          </a:xfrm>
        </p:grpSpPr>
        <p:sp>
          <p:nvSpPr>
            <p:cNvPr id="15" name="Прямоугольник 27"/>
            <p:cNvSpPr/>
            <p:nvPr/>
          </p:nvSpPr>
          <p:spPr>
            <a:xfrm>
              <a:off x="5452878" y="6301076"/>
              <a:ext cx="1822380" cy="556948"/>
            </a:xfrm>
            <a:prstGeom prst="rect">
              <a:avLst/>
            </a:prstGeom>
            <a:solidFill>
              <a:srgbClr val="BED6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baseline="-25000" dirty="0">
                <a:solidFill>
                  <a:srgbClr val="9B44FF"/>
                </a:solidFill>
              </a:endParaRPr>
            </a:p>
          </p:txBody>
        </p:sp>
        <p:sp>
          <p:nvSpPr>
            <p:cNvPr id="16" name="Прямоугольник 28"/>
            <p:cNvSpPr/>
            <p:nvPr/>
          </p:nvSpPr>
          <p:spPr>
            <a:xfrm>
              <a:off x="3638818" y="6301076"/>
              <a:ext cx="1821192" cy="556948"/>
            </a:xfrm>
            <a:prstGeom prst="rect">
              <a:avLst/>
            </a:prstGeom>
            <a:solidFill>
              <a:srgbClr val="FFD1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baseline="-25000" dirty="0">
                <a:solidFill>
                  <a:srgbClr val="9B44FF"/>
                </a:solidFill>
              </a:endParaRPr>
            </a:p>
          </p:txBody>
        </p:sp>
        <p:sp>
          <p:nvSpPr>
            <p:cNvPr id="17" name="Прямоугольник 31"/>
            <p:cNvSpPr/>
            <p:nvPr/>
          </p:nvSpPr>
          <p:spPr>
            <a:xfrm>
              <a:off x="1820004" y="6301076"/>
              <a:ext cx="1822380" cy="556948"/>
            </a:xfrm>
            <a:prstGeom prst="rect">
              <a:avLst/>
            </a:prstGeom>
            <a:solidFill>
              <a:srgbClr val="F692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baseline="-25000" dirty="0">
                <a:solidFill>
                  <a:srgbClr val="9B44FF"/>
                </a:solidFill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" y="6301076"/>
              <a:ext cx="1822381" cy="556948"/>
            </a:xfrm>
            <a:prstGeom prst="rect">
              <a:avLst/>
            </a:prstGeom>
            <a:solidFill>
              <a:srgbClr val="BC75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baseline="-25000" dirty="0">
                <a:solidFill>
                  <a:srgbClr val="9B44FF"/>
                </a:solidFill>
              </a:endParaRPr>
            </a:p>
          </p:txBody>
        </p:sp>
        <p:grpSp>
          <p:nvGrpSpPr>
            <p:cNvPr id="19" name="Группа 65"/>
            <p:cNvGrpSpPr>
              <a:grpSpLocks/>
            </p:cNvGrpSpPr>
            <p:nvPr/>
          </p:nvGrpSpPr>
          <p:grpSpPr bwMode="auto">
            <a:xfrm>
              <a:off x="7215188" y="6301076"/>
              <a:ext cx="1928812" cy="556948"/>
              <a:chOff x="7215188" y="6301076"/>
              <a:chExt cx="1928812" cy="556948"/>
            </a:xfrm>
          </p:grpSpPr>
          <p:sp>
            <p:nvSpPr>
              <p:cNvPr id="20" name="Прямоугольник 19"/>
              <p:cNvSpPr/>
              <p:nvPr/>
            </p:nvSpPr>
            <p:spPr>
              <a:xfrm>
                <a:off x="7214631" y="6301076"/>
                <a:ext cx="1823569" cy="556948"/>
              </a:xfrm>
              <a:prstGeom prst="rect">
                <a:avLst/>
              </a:prstGeom>
              <a:solidFill>
                <a:srgbClr val="44C5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200" baseline="-25000" dirty="0">
                  <a:solidFill>
                    <a:srgbClr val="9B44FF"/>
                  </a:solidFill>
                </a:endParaRPr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7320431" y="6301076"/>
                <a:ext cx="1823569" cy="556948"/>
              </a:xfrm>
              <a:prstGeom prst="rect">
                <a:avLst/>
              </a:prstGeom>
              <a:solidFill>
                <a:srgbClr val="44C5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200" baseline="-25000" dirty="0">
                  <a:solidFill>
                    <a:srgbClr val="9B44FF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9900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</TotalTime>
  <Words>29</Words>
  <Application>Microsoft Office PowerPoint</Application>
  <PresentationFormat>Произвольный</PresentationFormat>
  <Paragraphs>25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«ҮЗДІК ДЕНЕ ШЫНЫҚТЫРУ МҰҒАЛІМІ - 2021» БАЙҚАУЫН ӨТКІЗУ МЕРЗІМДЕРІ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Ainura</cp:lastModifiedBy>
  <cp:revision>71</cp:revision>
  <cp:lastPrinted>2021-02-23T10:34:59Z</cp:lastPrinted>
  <dcterms:created xsi:type="dcterms:W3CDTF">2021-01-11T09:07:35Z</dcterms:created>
  <dcterms:modified xsi:type="dcterms:W3CDTF">2021-02-24T03:24:34Z</dcterms:modified>
</cp:coreProperties>
</file>