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63" r:id="rId3"/>
    <p:sldId id="264" r:id="rId4"/>
    <p:sldId id="262" r:id="rId5"/>
    <p:sldId id="265" r:id="rId6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4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48" autoAdjust="0"/>
    <p:restoredTop sz="94660"/>
  </p:normalViewPr>
  <p:slideViewPr>
    <p:cSldViewPr>
      <p:cViewPr>
        <p:scale>
          <a:sx n="70" d="100"/>
          <a:sy n="70" d="100"/>
        </p:scale>
        <p:origin x="-1452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470B2-E973-48ED-8D2E-E47854AF829B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204B6-773E-4A44-A197-B831EC9F6C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397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0EC65B3-3838-4176-B91E-5657AB2C499C}" type="slidenum">
              <a:rPr lang="ru-RU" altLang="ru-RU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1</a:t>
            </a:fld>
            <a:endParaRPr lang="ru-RU" alt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17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301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extLst/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kumimoji="0" lang="ru-RU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0EC65B3-3838-4176-B91E-5657AB2C499C}" type="slidenum">
              <a:rPr lang="ru-RU" altLang="ru-RU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3</a:t>
            </a:fld>
            <a:endParaRPr lang="ru-RU" alt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17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301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extLst/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kumimoji="0" lang="ru-RU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0EC65B3-3838-4176-B91E-5657AB2C499C}" type="slidenum">
              <a:rPr lang="ru-RU" altLang="ru-RU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4</a:t>
            </a:fld>
            <a:endParaRPr lang="ru-RU" alt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17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301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extLst/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kumimoji="0" lang="ru-RU" dirty="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0EC65B3-3838-4176-B91E-5657AB2C499C}" type="slidenum">
              <a:rPr lang="ru-RU" altLang="ru-RU" smtClean="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5</a:t>
            </a:fld>
            <a:endParaRPr lang="ru-RU" altLang="ru-RU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17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4301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extLst/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kumimoji="0" lang="ru-RU" dirty="0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10.03.2021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0"/>
          <p:cNvSpPr>
            <a:spLocks noChangeArrowheads="1"/>
          </p:cNvSpPr>
          <p:nvPr/>
        </p:nvSpPr>
        <p:spPr bwMode="auto">
          <a:xfrm>
            <a:off x="467544" y="1124744"/>
            <a:ext cx="8281987" cy="73025"/>
          </a:xfrm>
          <a:prstGeom prst="rect">
            <a:avLst/>
          </a:prstGeom>
          <a:solidFill>
            <a:srgbClr val="00B8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4100" name="Picture 9" descr="C:\Users\Ainura\Downloads\logo (1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753" y="249727"/>
            <a:ext cx="974734" cy="792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28" y="183480"/>
            <a:ext cx="1657710" cy="892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>
            <a:off x="467544" y="1268760"/>
            <a:ext cx="8496943" cy="11430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835696" y="1268760"/>
            <a:ext cx="691447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k-KZ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Система «Білімал. Электронная аттестация педагогических работников» </a:t>
            </a:r>
            <a:r>
              <a:rPr lang="kk-KZ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предназначена для автоматизации процесса прохождения аттестации педагогических работников учебных заведений, подтверждения или присвоения новой квалификационной категории</a:t>
            </a:r>
            <a:endParaRPr lang="ru-RU" sz="1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6684" y="2636912"/>
            <a:ext cx="8269973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600" b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Система </a:t>
            </a:r>
            <a:r>
              <a:rPr lang="kk-KZ" sz="16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позволяет следующее:</a:t>
            </a:r>
            <a:endParaRPr lang="ru-RU" sz="16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lvl="0" indent="-285750" algn="just">
              <a:buFont typeface="Wingdings" pitchFamily="2" charset="2"/>
              <a:buChar char="ü"/>
            </a:pPr>
            <a:r>
              <a:rPr lang="kk-KZ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формирование заявления в электронном виде; </a:t>
            </a:r>
            <a:endParaRPr lang="ru-RU" sz="1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lvl="0" indent="-285750" algn="just">
              <a:buFont typeface="Wingdings" pitchFamily="2" charset="2"/>
              <a:buChar char="ü"/>
            </a:pPr>
            <a:r>
              <a:rPr lang="kk-KZ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сбор и прикрепление документов, необходимых для прохождения педагогической аттестации с Портфолио;</a:t>
            </a:r>
            <a:endParaRPr lang="ru-RU" sz="1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lvl="0" indent="-285750" algn="just">
              <a:buFont typeface="Wingdings" pitchFamily="2" charset="2"/>
              <a:buChar char="ü"/>
            </a:pPr>
            <a:r>
              <a:rPr lang="kk-KZ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передачу документов, необходимых для прохождения аттестации между организацией образования и аттестационной комиссией;</a:t>
            </a:r>
            <a:endParaRPr lang="ru-RU" sz="1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lvl="0" indent="-285750" algn="just">
              <a:buFont typeface="Wingdings" pitchFamily="2" charset="2"/>
              <a:buChar char="ü"/>
            </a:pPr>
            <a:r>
              <a:rPr lang="kk-KZ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просмотр аттестационной комиссией предоставленных документов;</a:t>
            </a:r>
            <a:endParaRPr lang="ru-RU" sz="1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lvl="0" indent="-285750" algn="just">
              <a:buFont typeface="Wingdings" pitchFamily="2" charset="2"/>
              <a:buChar char="ü"/>
            </a:pPr>
            <a:r>
              <a:rPr lang="kk-KZ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вынесение решения о соответствии деятельности педагогических работников заявленной квалификационной категории;</a:t>
            </a:r>
            <a:endParaRPr lang="ru-RU" sz="1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lvl="0" indent="-285750" algn="just">
              <a:buFont typeface="Wingdings" pitchFamily="2" charset="2"/>
              <a:buChar char="ü"/>
            </a:pPr>
            <a:r>
              <a:rPr lang="kk-KZ" sz="16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хранение данных о прохождении аттестации.</a:t>
            </a:r>
            <a:endParaRPr lang="ru-RU" sz="1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2544303"/>
            <a:ext cx="8499412" cy="40530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835696" y="395953"/>
            <a:ext cx="6048672" cy="584775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АСУ «</a:t>
            </a:r>
            <a:r>
              <a:rPr lang="ru-RU" sz="16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Білімал</a:t>
            </a:r>
            <a:r>
              <a:rPr lang="ru-RU" sz="1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Электронная аттестация педагогических работников» </a:t>
            </a:r>
            <a:endParaRPr lang="ru-RU" sz="1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1332014"/>
            <a:ext cx="872849" cy="87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88028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Прямоугольник 28"/>
          <p:cNvSpPr/>
          <p:nvPr/>
        </p:nvSpPr>
        <p:spPr>
          <a:xfrm>
            <a:off x="3101652" y="3488602"/>
            <a:ext cx="1636349" cy="2151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Модуль «Экспертный совет»</a:t>
            </a: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Рассмотрение пакета документов экспертным советом (ЭС);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5177267" y="3500286"/>
            <a:ext cx="1719010" cy="2151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Модуль «Аттестацион</a:t>
            </a:r>
            <a:r>
              <a:rPr lang="en-US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ная комиссия»</a:t>
            </a: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Рассмотрение заключений ЭС Аттестационной комиссией</a:t>
            </a:r>
            <a:r>
              <a:rPr lang="ru-RU" sz="1400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.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6896276" y="3538933"/>
            <a:ext cx="1913137" cy="25937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«Заключение 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экспертного совета» и 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«Решение аттестацион</a:t>
            </a:r>
            <a:r>
              <a:rPr lang="en-US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ru-RU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ной комиссии».</a:t>
            </a: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Принятые решения, высылаемые педагогу </a:t>
            </a:r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latin typeface="Verdana" pitchFamily="34" charset="0"/>
                <a:ea typeface="Verdana" pitchFamily="34" charset="0"/>
                <a:cs typeface="Verdana" pitchFamily="34" charset="0"/>
              </a:rPr>
              <a:t>и заместителю директора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5155" y="1484784"/>
            <a:ext cx="8060821" cy="870417"/>
          </a:xfrm>
        </p:spPr>
        <p:txBody>
          <a:bodyPr anchor="t">
            <a:normAutofit/>
          </a:bodyPr>
          <a:lstStyle/>
          <a:p>
            <a:pPr algn="l"/>
            <a:r>
              <a:rPr lang="ru-RU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МОДУЛИ СИСТЕМЫ «БIЛIМАЛ. ЭЛЕКТРОННАЯ АТТЕСТАЦИЯ ПЕДАГОГИЧЕСКИХ РАБОТНИКОВ»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944721" y="3488602"/>
            <a:ext cx="1625455" cy="2151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Модуль «Электронная комиссия»</a:t>
            </a: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Сбор документов и предоставление заявление от учителя;</a:t>
            </a:r>
          </a:p>
        </p:txBody>
      </p:sp>
      <p:pic>
        <p:nvPicPr>
          <p:cNvPr id="35" name="Рисунок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367" y="1798551"/>
            <a:ext cx="1140955" cy="1521273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3441" y="1798551"/>
            <a:ext cx="1140955" cy="1521273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0513" y="1798551"/>
            <a:ext cx="1140955" cy="152127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381" y="1798551"/>
            <a:ext cx="1140955" cy="1521273"/>
          </a:xfrm>
          <a:prstGeom prst="rect">
            <a:avLst/>
          </a:prstGeom>
        </p:spPr>
      </p:pic>
      <p:sp>
        <p:nvSpPr>
          <p:cNvPr id="41" name="Прямоугольник 40"/>
          <p:cNvSpPr/>
          <p:nvPr/>
        </p:nvSpPr>
        <p:spPr>
          <a:xfrm>
            <a:off x="654284" y="3414546"/>
            <a:ext cx="290438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800" b="1" dirty="0">
                <a:solidFill>
                  <a:srgbClr val="00D55F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1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2846388" y="3418953"/>
            <a:ext cx="290438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800" b="1" dirty="0">
                <a:solidFill>
                  <a:srgbClr val="00D55F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2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4871332" y="3426623"/>
            <a:ext cx="290438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800" b="1" dirty="0">
                <a:solidFill>
                  <a:srgbClr val="00D55F"/>
                </a:solidFill>
                <a:ea typeface="Times New Roman" panose="02020603050405020304" pitchFamily="18" charset="0"/>
                <a:cs typeface="Segoe UI" panose="020B0502040204020203" pitchFamily="34" charset="0"/>
              </a:rPr>
              <a:t>3</a:t>
            </a:r>
          </a:p>
        </p:txBody>
      </p:sp>
      <p:grpSp>
        <p:nvGrpSpPr>
          <p:cNvPr id="31" name="Группа 30"/>
          <p:cNvGrpSpPr/>
          <p:nvPr/>
        </p:nvGrpSpPr>
        <p:grpSpPr>
          <a:xfrm>
            <a:off x="173064" y="204326"/>
            <a:ext cx="8805004" cy="850120"/>
            <a:chOff x="230751" y="204326"/>
            <a:chExt cx="11740005" cy="850120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1113342" y="204326"/>
              <a:ext cx="10857414" cy="850120"/>
            </a:xfrm>
            <a:prstGeom prst="rect">
              <a:avLst/>
            </a:prstGeom>
            <a:solidFill>
              <a:srgbClr val="00D7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4" name="Рисунок 3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751" y="204326"/>
              <a:ext cx="850120" cy="850120"/>
            </a:xfrm>
            <a:prstGeom prst="rect">
              <a:avLst/>
            </a:prstGeom>
          </p:spPr>
        </p:pic>
        <p:sp>
          <p:nvSpPr>
            <p:cNvPr id="39" name="Прямоугольник 38"/>
            <p:cNvSpPr/>
            <p:nvPr/>
          </p:nvSpPr>
          <p:spPr>
            <a:xfrm>
              <a:off x="1308655" y="358483"/>
              <a:ext cx="1006793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1600" b="1" dirty="0">
                  <a:solidFill>
                    <a:schemeClr val="bg1"/>
                  </a:solidFill>
                </a:rPr>
                <a:t>  </a:t>
              </a:r>
              <a:r>
                <a:rPr lang="ru-RU" sz="1200" b="1" dirty="0">
                  <a:solidFill>
                    <a:schemeClr val="bg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АВТОМАТИЗИРОВАННАЯ СИСТЕМА</a:t>
              </a:r>
              <a:endParaRPr lang="en-US" sz="12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  <a:p>
              <a:r>
                <a:rPr lang="ru-RU" sz="1200" b="1" dirty="0">
                  <a:solidFill>
                    <a:schemeClr val="bg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«Б</a:t>
              </a:r>
              <a:r>
                <a:rPr lang="en-US" sz="1200" b="1" dirty="0">
                  <a:solidFill>
                    <a:schemeClr val="bg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I</a:t>
              </a:r>
              <a:r>
                <a:rPr lang="ru-RU" sz="1200" b="1" dirty="0">
                  <a:solidFill>
                    <a:schemeClr val="bg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Л</a:t>
              </a:r>
              <a:r>
                <a:rPr lang="en-US" sz="1200" b="1" dirty="0">
                  <a:solidFill>
                    <a:schemeClr val="bg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I</a:t>
              </a:r>
              <a:r>
                <a:rPr lang="ru-RU" sz="1200" b="1" dirty="0">
                  <a:solidFill>
                    <a:schemeClr val="bg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МАЛ. </a:t>
              </a:r>
              <a:r>
                <a:rPr lang="ru-RU" sz="1200" b="1" dirty="0" smtClean="0">
                  <a:solidFill>
                    <a:schemeClr val="bg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rPr>
                <a:t>ЭЛЕКТРОННАЯ АТТЕСТАЦИЯ ПЕДАГОГИЧЕСКИХ РАБОТНИКОВ»</a:t>
              </a:r>
              <a:endParaRPr lang="ru-RU" sz="120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04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0"/>
          <p:cNvSpPr>
            <a:spLocks noChangeArrowheads="1"/>
          </p:cNvSpPr>
          <p:nvPr/>
        </p:nvSpPr>
        <p:spPr bwMode="auto">
          <a:xfrm>
            <a:off x="467544" y="980728"/>
            <a:ext cx="8281987" cy="73025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301225" y="498158"/>
            <a:ext cx="7416824" cy="338554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1600" b="1" cap="all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22 </a:t>
            </a:r>
            <a:r>
              <a:rPr lang="ru-RU" sz="1600" b="1" cap="all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организации, вошедшие в пилотный проект: </a:t>
            </a:r>
            <a:endParaRPr lang="ru-RU" sz="1600" b="1" cap="all" dirty="0">
              <a:ln w="0"/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0198" y="5634881"/>
            <a:ext cx="1223119" cy="1223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7800"/>
            <a:ext cx="792088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125261"/>
              </p:ext>
            </p:extLst>
          </p:nvPr>
        </p:nvGraphicFramePr>
        <p:xfrm>
          <a:off x="1043608" y="1124744"/>
          <a:ext cx="7338119" cy="5692824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386063"/>
                <a:gridCol w="5230561"/>
                <a:gridCol w="1721495"/>
              </a:tblGrid>
              <a:tr h="2929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№</a:t>
                      </a:r>
                      <a:endParaRPr lang="ru-RU" sz="8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Организация</a:t>
                      </a:r>
                      <a:endParaRPr lang="ru-RU" sz="8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Регион</a:t>
                      </a:r>
                      <a:endParaRPr lang="ru-RU" sz="8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1150" marR="51150" marT="0" marB="0" anchor="ctr"/>
                </a:tc>
              </a:tr>
              <a:tr h="3815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</a:t>
                      </a:r>
                      <a:endParaRPr lang="ru-RU" sz="8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marL="21590" indent="207010"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1930" algn="l"/>
                          <a:tab pos="540385" algn="l"/>
                        </a:tabLst>
                      </a:pP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Коммунальное государственное учреждение "Общеобразовательная школа №8 </a:t>
                      </a:r>
                      <a:r>
                        <a:rPr lang="ru-RU" sz="1100" dirty="0" err="1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акимата</a:t>
                      </a: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города Шахтинска"</a:t>
                      </a: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г.Шахтинск</a:t>
                      </a:r>
                    </a:p>
                  </a:txBody>
                  <a:tcPr marL="51150" marR="51150" marT="0" marB="0" anchor="ctr"/>
                </a:tc>
              </a:tr>
              <a:tr h="1828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</a:t>
                      </a:r>
                      <a:endParaRPr lang="ru-RU" sz="8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marL="21590" indent="207010" algn="l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1930" algn="l"/>
                          <a:tab pos="540385" algn="l"/>
                        </a:tabLst>
                      </a:pP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КГКП Ясли-сад «</a:t>
                      </a:r>
                      <a:r>
                        <a:rPr lang="ru-RU" sz="1100" dirty="0" err="1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Еркетай</a:t>
                      </a: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».</a:t>
                      </a: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г.Шахтинск</a:t>
                      </a:r>
                    </a:p>
                  </a:txBody>
                  <a:tcPr marL="51150" marR="51150" marT="0" marB="0" anchor="ctr"/>
                </a:tc>
              </a:tr>
              <a:tr h="3815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</a:t>
                      </a:r>
                      <a:endParaRPr lang="ru-RU" sz="8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marL="21590" indent="20701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Коммунальное государственное учреждение "Школа-лицей №14" отдела образования </a:t>
                      </a:r>
                      <a:r>
                        <a:rPr lang="ru-RU" sz="1100" dirty="0" err="1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Абайского</a:t>
                      </a: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района</a:t>
                      </a: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г.Абай</a:t>
                      </a:r>
                    </a:p>
                  </a:txBody>
                  <a:tcPr marL="51150" marR="51150" marT="0" marB="0" anchor="ctr"/>
                </a:tc>
              </a:tr>
              <a:tr h="3815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</a:t>
                      </a:r>
                      <a:endParaRPr lang="ru-RU" sz="8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marL="21590" indent="20701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КГУ «Специальный детский сад «</a:t>
                      </a:r>
                      <a:r>
                        <a:rPr lang="kk-KZ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Бөбек</a:t>
                      </a: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» для детей с ограниченными возможностями в развитии»</a:t>
                      </a: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г.Абай</a:t>
                      </a:r>
                    </a:p>
                  </a:txBody>
                  <a:tcPr marL="51150" marR="51150" marT="0" marB="0" anchor="ctr"/>
                </a:tc>
              </a:tr>
              <a:tr h="1828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</a:t>
                      </a:r>
                      <a:endParaRPr lang="ru-RU" sz="8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marL="21590" indent="20701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КГУ "Средняя общеобразовательная школа №83 имени Г. Мустафина"</a:t>
                      </a: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г.Караганда</a:t>
                      </a:r>
                    </a:p>
                  </a:txBody>
                  <a:tcPr marL="51150" marR="51150" marT="0" marB="0" anchor="ctr"/>
                </a:tc>
              </a:tr>
              <a:tr h="1828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</a:t>
                      </a:r>
                      <a:endParaRPr lang="ru-RU" sz="8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marL="21590" indent="20701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КГКП № 102 Ясли-сад «</a:t>
                      </a:r>
                      <a:r>
                        <a:rPr lang="ru-RU" sz="1100" dirty="0" err="1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Айсулу</a:t>
                      </a: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».</a:t>
                      </a: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г.Караганда</a:t>
                      </a:r>
                    </a:p>
                  </a:txBody>
                  <a:tcPr marL="51150" marR="51150" marT="0" marB="0" anchor="ctr"/>
                </a:tc>
              </a:tr>
              <a:tr h="1828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7</a:t>
                      </a:r>
                      <a:endParaRPr lang="ru-RU" sz="8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marL="21590" indent="20701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КГКП Детская музыкальная школа №1</a:t>
                      </a: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г.Караганда</a:t>
                      </a:r>
                    </a:p>
                  </a:txBody>
                  <a:tcPr marL="51150" marR="51150" marT="0" marB="0" anchor="ctr"/>
                </a:tc>
              </a:tr>
              <a:tr h="5802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8</a:t>
                      </a:r>
                      <a:endParaRPr lang="ru-RU" sz="8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marL="21590" indent="20701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Коммунальное государственное учреждение "Общеобразовательная школа №13 </a:t>
                      </a:r>
                      <a:r>
                        <a:rPr lang="ru-RU" sz="1100" dirty="0" err="1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акимата</a:t>
                      </a: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города Сарани, государственного учреждения "Отдел образования города Сарани"</a:t>
                      </a: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г.Сарань</a:t>
                      </a:r>
                      <a:endParaRPr lang="ru-RU" sz="11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1150" marR="51150" marT="0" marB="0" anchor="ctr"/>
                </a:tc>
              </a:tr>
              <a:tr h="1828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</a:t>
                      </a:r>
                      <a:endParaRPr lang="ru-RU" sz="8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marL="21590" indent="20701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КГКП Ясли-сад «</a:t>
                      </a:r>
                      <a:r>
                        <a:rPr lang="kk-KZ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Б</a:t>
                      </a: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ал</a:t>
                      </a:r>
                      <a:r>
                        <a:rPr lang="kk-KZ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ғын</a:t>
                      </a: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».</a:t>
                      </a: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г.Сарань</a:t>
                      </a:r>
                    </a:p>
                  </a:txBody>
                  <a:tcPr marL="51150" marR="51150" marT="0" marB="0" anchor="ctr"/>
                </a:tc>
              </a:tr>
              <a:tr h="1828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</a:t>
                      </a:r>
                      <a:endParaRPr lang="ru-RU" sz="80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marL="21590" indent="20701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КГКП</a:t>
                      </a:r>
                      <a:r>
                        <a:rPr lang="kk-KZ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Детская школа  искусств</a:t>
                      </a:r>
                      <a:endParaRPr lang="ru-RU" sz="11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г.Сарань</a:t>
                      </a:r>
                    </a:p>
                  </a:txBody>
                  <a:tcPr marL="51150" marR="51150" marT="0" marB="0" anchor="ctr"/>
                </a:tc>
              </a:tr>
              <a:tr h="1828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r>
                        <a:rPr lang="en-US" sz="9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11</a:t>
                      </a:r>
                      <a:endParaRPr lang="ru-RU" sz="8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marL="21590" indent="20701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КГКП "</a:t>
                      </a:r>
                      <a:r>
                        <a:rPr lang="ru-RU" sz="1100" dirty="0" err="1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Карагандиснкий</a:t>
                      </a: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высший политехнический колледж"</a:t>
                      </a: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г.Караганда</a:t>
                      </a:r>
                    </a:p>
                  </a:txBody>
                  <a:tcPr marL="51150" marR="51150" marT="0" marB="0" anchor="ctr"/>
                </a:tc>
              </a:tr>
              <a:tr h="1828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r>
                        <a:rPr lang="en-US" sz="9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12</a:t>
                      </a:r>
                      <a:endParaRPr lang="ru-RU" sz="8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marL="21590" indent="20701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КГКП "</a:t>
                      </a:r>
                      <a:r>
                        <a:rPr lang="ru-RU" sz="1100" dirty="0" err="1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Темиртауский</a:t>
                      </a: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высший политехнический колледж"</a:t>
                      </a: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г.Темиртау</a:t>
                      </a:r>
                    </a:p>
                  </a:txBody>
                  <a:tcPr marL="51150" marR="51150" marT="0" marB="0" anchor="ctr"/>
                </a:tc>
              </a:tr>
              <a:tr h="1828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r>
                        <a:rPr lang="en-US" sz="9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13</a:t>
                      </a:r>
                      <a:endParaRPr lang="ru-RU" sz="8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marL="21590" indent="20701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КГКП "</a:t>
                      </a:r>
                      <a:r>
                        <a:rPr lang="ru-RU" sz="1100" dirty="0" err="1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Жезказганский</a:t>
                      </a: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политехнический колледж"</a:t>
                      </a: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г.Жезказган</a:t>
                      </a:r>
                    </a:p>
                  </a:txBody>
                  <a:tcPr marL="51150" marR="51150" marT="0" marB="0" anchor="ctr"/>
                </a:tc>
              </a:tr>
              <a:tr h="1828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r>
                        <a:rPr lang="en-US" sz="9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14</a:t>
                      </a:r>
                      <a:endParaRPr lang="ru-RU" sz="8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marL="21590" indent="20701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КГКП "Саранский гуманитарно- технический колледж"</a:t>
                      </a: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г.Сарань</a:t>
                      </a:r>
                    </a:p>
                  </a:txBody>
                  <a:tcPr marL="51150" marR="51150" marT="0" marB="0" anchor="ctr"/>
                </a:tc>
              </a:tr>
              <a:tr h="1828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r>
                        <a:rPr lang="en-US" sz="9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15</a:t>
                      </a:r>
                      <a:endParaRPr lang="ru-RU" sz="8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marL="21590" indent="20701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КГКП "</a:t>
                      </a:r>
                      <a:r>
                        <a:rPr lang="ru-RU" sz="1100" dirty="0" err="1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Балхашский</a:t>
                      </a: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гуманитарно- технический колледж"</a:t>
                      </a: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г.Балхаш</a:t>
                      </a:r>
                    </a:p>
                  </a:txBody>
                  <a:tcPr marL="51150" marR="51150" marT="0" marB="0" anchor="ctr"/>
                </a:tc>
              </a:tr>
              <a:tr h="1828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r>
                        <a:rPr lang="en-US" sz="9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16</a:t>
                      </a:r>
                      <a:endParaRPr lang="ru-RU" sz="8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marL="21590" indent="20701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КГКП "</a:t>
                      </a:r>
                      <a:r>
                        <a:rPr lang="ru-RU" sz="1100" dirty="0" err="1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Абайский</a:t>
                      </a: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многопрофильный колледж"</a:t>
                      </a: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Абайский район</a:t>
                      </a:r>
                    </a:p>
                  </a:txBody>
                  <a:tcPr marL="51150" marR="51150" marT="0" marB="0" anchor="ctr"/>
                </a:tc>
              </a:tr>
              <a:tr h="1828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r>
                        <a:rPr lang="en-US" sz="9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17</a:t>
                      </a:r>
                      <a:endParaRPr lang="ru-RU" sz="8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marL="21590" indent="20701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КГУ "Карагандинский профессионально- технический  колледж"</a:t>
                      </a: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г.Караганда</a:t>
                      </a:r>
                    </a:p>
                  </a:txBody>
                  <a:tcPr marL="51150" marR="51150" marT="0" marB="0" anchor="ctr"/>
                </a:tc>
              </a:tr>
              <a:tr h="1828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r>
                        <a:rPr lang="en-US" sz="9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18</a:t>
                      </a:r>
                      <a:endParaRPr lang="ru-RU" sz="8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marL="21590" indent="20701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КГУ "</a:t>
                      </a:r>
                      <a:r>
                        <a:rPr lang="ru-RU" sz="1100" dirty="0" err="1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Темиртауский</a:t>
                      </a: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профессионально- технический колледж"</a:t>
                      </a: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г.Темиртау</a:t>
                      </a:r>
                    </a:p>
                  </a:txBody>
                  <a:tcPr marL="51150" marR="51150" marT="0" marB="0" anchor="ctr"/>
                </a:tc>
              </a:tr>
              <a:tr h="1828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r>
                        <a:rPr lang="en-US" sz="9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19</a:t>
                      </a:r>
                      <a:endParaRPr lang="ru-RU" sz="8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marL="21590" indent="20701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КГУ "Карагандинский транспортно- технологический колледж"</a:t>
                      </a: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г.Караганда</a:t>
                      </a:r>
                    </a:p>
                  </a:txBody>
                  <a:tcPr marL="51150" marR="51150" marT="0" marB="0" anchor="ctr"/>
                </a:tc>
              </a:tr>
              <a:tr h="1828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r>
                        <a:rPr lang="en-US" sz="9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</a:t>
                      </a:r>
                      <a:endParaRPr lang="ru-RU" sz="8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marL="21590" indent="20701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КГУ "Карагандинский технико-строительный колледж" </a:t>
                      </a: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г.Караганда</a:t>
                      </a:r>
                    </a:p>
                  </a:txBody>
                  <a:tcPr marL="51150" marR="51150" marT="0" marB="0" anchor="ctr"/>
                </a:tc>
              </a:tr>
              <a:tr h="1828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r>
                        <a:rPr lang="en-US" sz="9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21</a:t>
                      </a:r>
                      <a:endParaRPr lang="ru-RU" sz="8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marL="21590" indent="20701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ЧУ "Карагандинский коммерческий колледж" </a:t>
                      </a: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г.Караганда</a:t>
                      </a:r>
                    </a:p>
                  </a:txBody>
                  <a:tcPr marL="51150" marR="51150" marT="0" marB="0" anchor="ctr"/>
                </a:tc>
              </a:tr>
              <a:tr h="1828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 </a:t>
                      </a:r>
                      <a:r>
                        <a:rPr lang="en-US" sz="900" dirty="0" smtClean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22</a:t>
                      </a:r>
                      <a:endParaRPr lang="ru-RU" sz="8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marL="21590" indent="20701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1930" algn="l"/>
                        </a:tabLst>
                      </a:pPr>
                      <a:r>
                        <a:rPr lang="ru-RU" sz="11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ЧУ "Карагандинский коммерческий колледж</a:t>
                      </a:r>
                    </a:p>
                  </a:txBody>
                  <a:tcPr marL="51150" marR="5115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г.Караганда</a:t>
                      </a:r>
                      <a:endParaRPr lang="ru-RU" sz="11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51150" marR="511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51056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0"/>
          <p:cNvSpPr>
            <a:spLocks noChangeArrowheads="1"/>
          </p:cNvSpPr>
          <p:nvPr/>
        </p:nvSpPr>
        <p:spPr bwMode="auto">
          <a:xfrm>
            <a:off x="467544" y="1124744"/>
            <a:ext cx="8281987" cy="73025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272842"/>
            <a:ext cx="8208912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cap="all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АСУ «</a:t>
            </a:r>
            <a:r>
              <a:rPr lang="ru-RU" sz="2000" b="1" cap="all" dirty="0" err="1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Білімал</a:t>
            </a:r>
            <a:r>
              <a:rPr lang="ru-RU" sz="2000" b="1" cap="all" dirty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2000" b="1" cap="all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“</a:t>
            </a:r>
            <a:r>
              <a:rPr lang="ru-RU" sz="2000" b="1" cap="all" dirty="0" smtClean="0">
                <a:ln w="0"/>
                <a:solidFill>
                  <a:srgbClr val="00B050"/>
                </a:solidFill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Электронная аттестация педагогических работников» </a:t>
            </a:r>
            <a:endParaRPr lang="ru-RU" sz="2000" b="1" cap="all" dirty="0">
              <a:ln w="0"/>
              <a:solidFill>
                <a:srgbClr val="00B050"/>
              </a:solidFill>
              <a:effectLst>
                <a:reflection blurRad="12700" stA="50000" endPos="50000" dist="5000" dir="5400000" sy="-100000" rotWithShape="0"/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6322" y="4077072"/>
            <a:ext cx="827321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30744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Планируется проведение </a:t>
            </a:r>
            <a:r>
              <a:rPr lang="ru-RU" sz="1400" b="1" dirty="0">
                <a:solidFill>
                  <a:srgbClr val="30744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 онлайн формате </a:t>
            </a:r>
            <a:r>
              <a:rPr lang="kk-KZ" sz="1400" b="1" dirty="0" smtClean="0">
                <a:solidFill>
                  <a:srgbClr val="30744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обучающих </a:t>
            </a:r>
            <a:r>
              <a:rPr lang="ru-RU" sz="1400" b="1" dirty="0" smtClean="0">
                <a:solidFill>
                  <a:srgbClr val="30744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семинаров </a:t>
            </a:r>
            <a:r>
              <a:rPr lang="ru-RU" sz="1400" b="1" dirty="0">
                <a:solidFill>
                  <a:srgbClr val="30744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для ответственных за электронную систему, председателей и секретарей аттестационных комиссий и экспертных советов всех уровней (организаций образования, отделов образования, управления </a:t>
            </a:r>
            <a:r>
              <a:rPr lang="ru-RU" sz="1400" b="1" dirty="0" smtClean="0">
                <a:solidFill>
                  <a:srgbClr val="30744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образования) по АСУ «</a:t>
            </a:r>
            <a:r>
              <a:rPr lang="ru-RU" sz="1400" b="1" dirty="0" err="1" smtClean="0">
                <a:solidFill>
                  <a:srgbClr val="30744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Бiлiмал</a:t>
            </a:r>
            <a:r>
              <a:rPr lang="ru-RU" sz="1400" b="1" dirty="0" smtClean="0">
                <a:solidFill>
                  <a:srgbClr val="30744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Электронная аттестация педагогических работников»</a:t>
            </a:r>
            <a:endParaRPr lang="ru-RU" sz="1400" b="1" dirty="0">
              <a:solidFill>
                <a:srgbClr val="30744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67536" y="3356992"/>
            <a:ext cx="8868960" cy="274498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1691680" y="1412776"/>
            <a:ext cx="7344816" cy="175432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691680" y="1556792"/>
            <a:ext cx="73448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С марта 2021 года  планируется внедрение электронной педагогической аттестации  в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школах </a:t>
            </a:r>
            <a:r>
              <a:rPr lang="ru-RU" sz="14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г.Караганды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endParaRPr lang="ru-RU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специализированных 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школах-интернатах, </a:t>
            </a:r>
            <a:endParaRPr lang="ru-RU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государственных 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колледжах Карагандинской области </a:t>
            </a:r>
            <a:endParaRPr lang="ru-RU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организациях</a:t>
            </a:r>
            <a:r>
              <a:rPr lang="ru-RU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, которые приняли участие в пилотном проекте в 2019 </a:t>
            </a:r>
            <a:r>
              <a:rPr lang="ru-RU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году</a:t>
            </a:r>
            <a:endParaRPr lang="ru-RU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7936" y="1268760"/>
            <a:ext cx="2178819" cy="2178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989" y="5877272"/>
            <a:ext cx="926659" cy="69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380" y="5877272"/>
            <a:ext cx="1693108" cy="855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9191"/>
            <a:ext cx="871537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16945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8823" y="372872"/>
            <a:ext cx="7120463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2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График обучения</a:t>
            </a:r>
          </a:p>
          <a:p>
            <a:pPr algn="ctr"/>
            <a:r>
              <a:rPr lang="ru-RU" sz="1200" b="1" cap="all" dirty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2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по АСУ «</a:t>
            </a:r>
            <a:r>
              <a:rPr lang="ru-RU" sz="1200" b="1" cap="all" dirty="0" err="1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Білімал</a:t>
            </a:r>
            <a:r>
              <a:rPr lang="ru-RU" sz="1200" b="1" cap="all" dirty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ru-RU" sz="12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Электронная аттестация педагогических работников» </a:t>
            </a:r>
            <a:endParaRPr lang="ru-RU" sz="1200" b="1" cap="all" dirty="0">
              <a:ln w="0"/>
              <a:effectLst>
                <a:reflection blurRad="12700" stA="50000" endPos="50000" dist="5000" dir="5400000" sy="-100000" rotWithShape="0"/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9512" y="1268760"/>
            <a:ext cx="8856984" cy="558924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2790" y="85252"/>
            <a:ext cx="1138618" cy="575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333244"/>
              </p:ext>
            </p:extLst>
          </p:nvPr>
        </p:nvGraphicFramePr>
        <p:xfrm>
          <a:off x="179511" y="1349507"/>
          <a:ext cx="8712968" cy="523859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17068"/>
                <a:gridCol w="727149"/>
                <a:gridCol w="2664296"/>
                <a:gridCol w="3168352"/>
                <a:gridCol w="936103"/>
              </a:tblGrid>
              <a:tr h="1901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b="1" u="none" strike="noStrike" dirty="0">
                          <a:effectLst/>
                        </a:rPr>
                        <a:t>Этапы</a:t>
                      </a:r>
                      <a:endParaRPr lang="ru-RU" sz="1150" b="1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b="1" u="none" strike="noStrike" dirty="0">
                          <a:effectLst/>
                        </a:rPr>
                        <a:t>Дата</a:t>
                      </a:r>
                      <a:endParaRPr lang="ru-RU" sz="1150" b="1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b="1" u="none" strike="noStrike" dirty="0">
                          <a:effectLst/>
                        </a:rPr>
                        <a:t>Организации</a:t>
                      </a:r>
                      <a:endParaRPr lang="ru-RU" sz="1150" b="1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b="1" u="none" strike="noStrike" dirty="0">
                          <a:effectLst/>
                        </a:rPr>
                        <a:t>Слушатели</a:t>
                      </a:r>
                      <a:endParaRPr lang="ru-RU" sz="1150" b="1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b="1" u="none" strike="noStrike" dirty="0">
                          <a:effectLst/>
                        </a:rPr>
                        <a:t>Язык </a:t>
                      </a:r>
                      <a:r>
                        <a:rPr lang="ru-RU" sz="1150" b="1" u="none" strike="noStrike" dirty="0" err="1">
                          <a:effectLst/>
                        </a:rPr>
                        <a:t>обуения</a:t>
                      </a:r>
                      <a:endParaRPr lang="ru-RU" sz="1150" b="1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ctr"/>
                </a:tc>
              </a:tr>
              <a:tr h="5082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50" u="none" strike="noStrike" dirty="0">
                          <a:effectLst/>
                        </a:rPr>
                        <a:t>I </a:t>
                      </a:r>
                      <a:r>
                        <a:rPr lang="ru-RU" sz="1150" u="none" strike="noStrike" dirty="0">
                          <a:effectLst/>
                        </a:rPr>
                        <a:t>этап Заполнение портфолио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50" u="none" strike="noStrike" dirty="0" smtClean="0">
                          <a:effectLst/>
                        </a:rPr>
                        <a:t>16</a:t>
                      </a:r>
                      <a:r>
                        <a:rPr lang="ru-RU" sz="1150" u="none" strike="noStrike" dirty="0" smtClean="0">
                          <a:effectLst/>
                        </a:rPr>
                        <a:t>.03.2021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u="none" strike="noStrike" dirty="0" smtClean="0">
                          <a:effectLst/>
                        </a:rPr>
                        <a:t>14</a:t>
                      </a:r>
                      <a:r>
                        <a:rPr lang="en-US" sz="1150" u="none" strike="noStrike" dirty="0" smtClean="0">
                          <a:effectLst/>
                        </a:rPr>
                        <a:t>6</a:t>
                      </a:r>
                      <a:r>
                        <a:rPr lang="ru-RU" sz="1150" u="none" strike="noStrike" dirty="0" smtClean="0">
                          <a:effectLst/>
                        </a:rPr>
                        <a:t> </a:t>
                      </a:r>
                      <a:r>
                        <a:rPr lang="ru-RU" sz="1150" u="none" strike="noStrike" dirty="0">
                          <a:effectLst/>
                        </a:rPr>
                        <a:t>организаций образования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50" u="none" strike="noStrike">
                          <a:effectLst/>
                        </a:rPr>
                        <a:t>ответственный по информатизации - 1 чел., зам,директора по УВР или ответственный за педагогическую аттестацию - 1 чел.</a:t>
                      </a:r>
                      <a:endParaRPr lang="ru-RU" sz="1150" b="0" i="0" u="none" strike="noStrike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50" u="none" strike="noStrike">
                          <a:effectLst/>
                        </a:rPr>
                        <a:t>русский</a:t>
                      </a:r>
                      <a:endParaRPr lang="ru-RU" sz="1150" b="0" i="0" u="none" strike="noStrike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b"/>
                </a:tc>
              </a:tr>
              <a:tr h="5082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50" u="none" strike="noStrike" dirty="0" smtClean="0">
                          <a:effectLst/>
                        </a:rPr>
                        <a:t>16</a:t>
                      </a:r>
                      <a:r>
                        <a:rPr lang="ru-RU" sz="1150" u="none" strike="noStrike" dirty="0" smtClean="0">
                          <a:effectLst/>
                        </a:rPr>
                        <a:t>.03.2021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u="none" strike="noStrike" dirty="0" smtClean="0">
                          <a:effectLst/>
                        </a:rPr>
                        <a:t>14</a:t>
                      </a:r>
                      <a:r>
                        <a:rPr lang="en-US" sz="1150" u="none" strike="noStrike" dirty="0" smtClean="0">
                          <a:effectLst/>
                        </a:rPr>
                        <a:t>6</a:t>
                      </a:r>
                      <a:r>
                        <a:rPr lang="ru-RU" sz="1150" u="none" strike="noStrike" dirty="0" smtClean="0">
                          <a:effectLst/>
                        </a:rPr>
                        <a:t> </a:t>
                      </a:r>
                      <a:r>
                        <a:rPr lang="ru-RU" sz="1150" u="none" strike="noStrike" dirty="0">
                          <a:effectLst/>
                        </a:rPr>
                        <a:t>организаций образования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50" u="none" strike="noStrike">
                          <a:effectLst/>
                        </a:rPr>
                        <a:t>ответственный по информатизации - 1 чел., зам,директора по УВР или ответственный за педагогическую аттестацию - 1 чел.</a:t>
                      </a:r>
                      <a:endParaRPr lang="ru-RU" sz="1150" b="0" i="0" u="none" strike="noStrike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50" u="none" strike="noStrike">
                          <a:effectLst/>
                        </a:rPr>
                        <a:t>казахский</a:t>
                      </a:r>
                      <a:endParaRPr lang="ru-RU" sz="1150" b="0" i="0" u="none" strike="noStrike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b"/>
                </a:tc>
              </a:tr>
              <a:tr h="40924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50" u="none" strike="noStrike" dirty="0">
                          <a:effectLst/>
                        </a:rPr>
                        <a:t>II </a:t>
                      </a:r>
                      <a:r>
                        <a:rPr lang="ru-RU" sz="1150" u="none" strike="noStrike" dirty="0">
                          <a:effectLst/>
                        </a:rPr>
                        <a:t>этап Государственная услуга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50" u="none" strike="noStrike" dirty="0" smtClean="0">
                          <a:effectLst/>
                        </a:rPr>
                        <a:t>1</a:t>
                      </a:r>
                      <a:r>
                        <a:rPr lang="en-US" sz="1150" u="none" strike="noStrike" dirty="0" smtClean="0">
                          <a:effectLst/>
                        </a:rPr>
                        <a:t>8</a:t>
                      </a:r>
                      <a:r>
                        <a:rPr lang="ru-RU" sz="1150" u="none" strike="noStrike" dirty="0" smtClean="0">
                          <a:effectLst/>
                        </a:rPr>
                        <a:t>.03.2021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u="none" strike="noStrike" dirty="0" smtClean="0">
                          <a:effectLst/>
                        </a:rPr>
                        <a:t>14</a:t>
                      </a:r>
                      <a:r>
                        <a:rPr lang="en-US" sz="1150" u="none" strike="noStrike" dirty="0" smtClean="0">
                          <a:effectLst/>
                        </a:rPr>
                        <a:t>6</a:t>
                      </a:r>
                      <a:r>
                        <a:rPr lang="ru-RU" sz="1150" u="none" strike="noStrike" dirty="0" smtClean="0">
                          <a:effectLst/>
                        </a:rPr>
                        <a:t> </a:t>
                      </a:r>
                      <a:r>
                        <a:rPr lang="ru-RU" sz="1150" u="none" strike="noStrike" dirty="0">
                          <a:effectLst/>
                        </a:rPr>
                        <a:t>организаций образования, отделы образования и управление </a:t>
                      </a:r>
                      <a:r>
                        <a:rPr lang="ru-RU" sz="1150" u="none" strike="noStrike" dirty="0" smtClean="0">
                          <a:effectLst/>
                        </a:rPr>
                        <a:t>образования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50" u="none" strike="noStrike">
                          <a:effectLst/>
                        </a:rPr>
                        <a:t>секретарь аттестационной комиссии - 1 чел.</a:t>
                      </a:r>
                      <a:endParaRPr lang="ru-RU" sz="1150" b="0" i="0" u="none" strike="noStrike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50" u="none" strike="noStrike">
                          <a:effectLst/>
                        </a:rPr>
                        <a:t>русский </a:t>
                      </a:r>
                      <a:endParaRPr lang="ru-RU" sz="1150" b="0" i="0" u="none" strike="noStrike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b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50" u="none" strike="noStrike" dirty="0" smtClean="0">
                          <a:effectLst/>
                        </a:rPr>
                        <a:t>1</a:t>
                      </a:r>
                      <a:r>
                        <a:rPr lang="en-US" sz="1150" u="none" strike="noStrike" dirty="0" smtClean="0">
                          <a:effectLst/>
                        </a:rPr>
                        <a:t>8</a:t>
                      </a:r>
                      <a:r>
                        <a:rPr lang="ru-RU" sz="1150" u="none" strike="noStrike" dirty="0" smtClean="0">
                          <a:effectLst/>
                        </a:rPr>
                        <a:t>.03.2021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u="none" strike="noStrike" dirty="0" smtClean="0">
                          <a:effectLst/>
                        </a:rPr>
                        <a:t>14</a:t>
                      </a:r>
                      <a:r>
                        <a:rPr lang="en-US" sz="1150" u="none" strike="noStrike" dirty="0" smtClean="0">
                          <a:effectLst/>
                        </a:rPr>
                        <a:t>6</a:t>
                      </a:r>
                      <a:r>
                        <a:rPr lang="ru-RU" sz="1150" u="none" strike="noStrike" dirty="0" smtClean="0">
                          <a:effectLst/>
                        </a:rPr>
                        <a:t> </a:t>
                      </a:r>
                      <a:r>
                        <a:rPr lang="ru-RU" sz="1150" u="none" strike="noStrike" dirty="0">
                          <a:effectLst/>
                        </a:rPr>
                        <a:t>организаций образования, отделы образования и управление </a:t>
                      </a:r>
                      <a:r>
                        <a:rPr lang="ru-RU" sz="1150" u="none" strike="noStrike" dirty="0" smtClean="0">
                          <a:effectLst/>
                        </a:rPr>
                        <a:t>образования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50" u="none" strike="noStrike" dirty="0">
                          <a:effectLst/>
                        </a:rPr>
                        <a:t>секретарь аттестационной комиссии - 1 чел.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50" u="none" strike="noStrike">
                          <a:effectLst/>
                        </a:rPr>
                        <a:t>казахский</a:t>
                      </a:r>
                      <a:endParaRPr lang="ru-RU" sz="1150" b="0" i="0" u="none" strike="noStrike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b"/>
                </a:tc>
              </a:tr>
              <a:tr h="4968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50" u="none" strike="noStrike" dirty="0">
                          <a:effectLst/>
                        </a:rPr>
                        <a:t>III </a:t>
                      </a:r>
                      <a:r>
                        <a:rPr lang="ru-RU" sz="1150" u="none" strike="noStrike" dirty="0">
                          <a:effectLst/>
                        </a:rPr>
                        <a:t>этап Экспертный совет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50" u="none" strike="noStrike" dirty="0" smtClean="0">
                          <a:effectLst/>
                        </a:rPr>
                        <a:t>06.04</a:t>
                      </a:r>
                      <a:r>
                        <a:rPr lang="ru-RU" sz="1150" u="none" strike="noStrike" dirty="0" smtClean="0">
                          <a:effectLst/>
                        </a:rPr>
                        <a:t>.2021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u="none" strike="noStrike" dirty="0" smtClean="0">
                          <a:effectLst/>
                        </a:rPr>
                        <a:t>14</a:t>
                      </a:r>
                      <a:r>
                        <a:rPr lang="en-US" sz="1150" u="none" strike="noStrike" dirty="0" smtClean="0">
                          <a:effectLst/>
                        </a:rPr>
                        <a:t>6</a:t>
                      </a:r>
                      <a:r>
                        <a:rPr lang="ru-RU" sz="1150" u="none" strike="noStrike" dirty="0" smtClean="0">
                          <a:effectLst/>
                        </a:rPr>
                        <a:t> </a:t>
                      </a:r>
                      <a:r>
                        <a:rPr lang="ru-RU" sz="1150" u="none" strike="noStrike" dirty="0">
                          <a:effectLst/>
                        </a:rPr>
                        <a:t>организаций образования, отделы образования, УМЦ РО КО  и управление </a:t>
                      </a:r>
                      <a:r>
                        <a:rPr lang="ru-RU" sz="1150" u="none" strike="noStrike" dirty="0" smtClean="0">
                          <a:effectLst/>
                        </a:rPr>
                        <a:t>образования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50" u="none" strike="noStrike" dirty="0">
                          <a:effectLst/>
                        </a:rPr>
                        <a:t>секретарь экспертного совета - 1 чел.,  член экспертного совета - 1 чел., председатель экспертного совета - 1 чел.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50" u="none" strike="noStrike">
                          <a:effectLst/>
                        </a:rPr>
                        <a:t>русский </a:t>
                      </a:r>
                      <a:endParaRPr lang="ru-RU" sz="1150" b="0" i="0" u="none" strike="noStrike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b"/>
                </a:tc>
              </a:tr>
              <a:tr h="4910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50" u="none" strike="noStrike" dirty="0" smtClean="0">
                          <a:effectLst/>
                        </a:rPr>
                        <a:t>08.</a:t>
                      </a:r>
                      <a:r>
                        <a:rPr lang="ru-RU" sz="1150" u="none" strike="noStrike" dirty="0" smtClean="0">
                          <a:effectLst/>
                        </a:rPr>
                        <a:t>0</a:t>
                      </a:r>
                      <a:r>
                        <a:rPr lang="en-US" sz="1150" u="none" strike="noStrike" dirty="0" smtClean="0">
                          <a:effectLst/>
                        </a:rPr>
                        <a:t>4</a:t>
                      </a:r>
                      <a:r>
                        <a:rPr lang="ru-RU" sz="1150" u="none" strike="noStrike" dirty="0" smtClean="0">
                          <a:effectLst/>
                        </a:rPr>
                        <a:t>.2021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u="none" strike="noStrike" dirty="0" smtClean="0">
                          <a:effectLst/>
                        </a:rPr>
                        <a:t>14</a:t>
                      </a:r>
                      <a:r>
                        <a:rPr lang="en-US" sz="1150" u="none" strike="noStrike" dirty="0" smtClean="0">
                          <a:effectLst/>
                        </a:rPr>
                        <a:t>6</a:t>
                      </a:r>
                      <a:r>
                        <a:rPr lang="ru-RU" sz="1150" u="none" strike="noStrike" dirty="0" smtClean="0">
                          <a:effectLst/>
                        </a:rPr>
                        <a:t> </a:t>
                      </a:r>
                      <a:r>
                        <a:rPr lang="ru-RU" sz="1150" u="none" strike="noStrike" dirty="0">
                          <a:effectLst/>
                        </a:rPr>
                        <a:t>организаций образования, отделы образования, УМЦ РО КО  и управление </a:t>
                      </a:r>
                      <a:r>
                        <a:rPr lang="ru-RU" sz="1150" u="none" strike="noStrike" dirty="0" smtClean="0">
                          <a:effectLst/>
                        </a:rPr>
                        <a:t>образования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50" u="none" strike="noStrike" dirty="0">
                          <a:effectLst/>
                        </a:rPr>
                        <a:t>секретарь экспертного совета - 1 чел.,  член экспертного совета - 1 чел., председатель экспертного совета - 1 чел.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50" u="none" strike="noStrike">
                          <a:effectLst/>
                        </a:rPr>
                        <a:t>казахский</a:t>
                      </a:r>
                      <a:endParaRPr lang="ru-RU" sz="1150" b="0" i="0" u="none" strike="noStrike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b"/>
                </a:tc>
              </a:tr>
              <a:tr h="26099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50" u="none" strike="noStrike" dirty="0">
                          <a:effectLst/>
                        </a:rPr>
                        <a:t>IV </a:t>
                      </a:r>
                      <a:r>
                        <a:rPr lang="ru-RU" sz="1150" u="none" strike="noStrike" dirty="0">
                          <a:effectLst/>
                        </a:rPr>
                        <a:t>этап </a:t>
                      </a:r>
                      <a:r>
                        <a:rPr lang="ru-RU" sz="1150" u="none" strike="noStrike" dirty="0" smtClean="0">
                          <a:effectLst/>
                        </a:rPr>
                        <a:t>Аттестационная </a:t>
                      </a:r>
                      <a:r>
                        <a:rPr lang="ru-RU" sz="1150" u="none" strike="noStrike" dirty="0">
                          <a:effectLst/>
                        </a:rPr>
                        <a:t>комиссия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50" u="none" strike="noStrike" dirty="0" smtClean="0">
                          <a:effectLst/>
                        </a:rPr>
                        <a:t>09</a:t>
                      </a:r>
                      <a:r>
                        <a:rPr lang="ru-RU" sz="1150" u="none" strike="noStrike" dirty="0" smtClean="0">
                          <a:effectLst/>
                        </a:rPr>
                        <a:t>.0</a:t>
                      </a:r>
                      <a:r>
                        <a:rPr lang="en-US" sz="1150" u="none" strike="noStrike" dirty="0" smtClean="0">
                          <a:effectLst/>
                        </a:rPr>
                        <a:t>4</a:t>
                      </a:r>
                      <a:r>
                        <a:rPr lang="ru-RU" sz="1150" u="none" strike="noStrike" dirty="0" smtClean="0">
                          <a:effectLst/>
                        </a:rPr>
                        <a:t>.2021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u="none" strike="noStrike" dirty="0" smtClean="0">
                          <a:effectLst/>
                        </a:rPr>
                        <a:t>14</a:t>
                      </a:r>
                      <a:r>
                        <a:rPr lang="en-US" sz="1150" u="none" strike="noStrike" dirty="0" smtClean="0">
                          <a:effectLst/>
                        </a:rPr>
                        <a:t>6</a:t>
                      </a:r>
                      <a:r>
                        <a:rPr lang="ru-RU" sz="1150" u="none" strike="noStrike" dirty="0" smtClean="0">
                          <a:effectLst/>
                        </a:rPr>
                        <a:t> </a:t>
                      </a:r>
                      <a:r>
                        <a:rPr lang="ru-RU" sz="1150" u="none" strike="noStrike" dirty="0">
                          <a:effectLst/>
                        </a:rPr>
                        <a:t>организаций образования, отделы образования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50" u="none" strike="noStrike" dirty="0">
                          <a:effectLst/>
                        </a:rPr>
                        <a:t>секретарь аттестационной комиссии - 1 чел., член аттестационной комиссии - 1 чел., председатель аттестационной комиссии - 1 чел.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50" u="none" strike="noStrike">
                          <a:effectLst/>
                        </a:rPr>
                        <a:t>русский</a:t>
                      </a:r>
                      <a:endParaRPr lang="ru-RU" sz="1150" b="0" i="0" u="none" strike="noStrike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b"/>
                </a:tc>
              </a:tr>
              <a:tr h="3287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50" u="none" strike="noStrike" dirty="0" smtClean="0">
                          <a:effectLst/>
                        </a:rPr>
                        <a:t>09</a:t>
                      </a:r>
                      <a:r>
                        <a:rPr lang="ru-RU" sz="1150" u="none" strike="noStrike" smtClean="0">
                          <a:effectLst/>
                        </a:rPr>
                        <a:t>.</a:t>
                      </a:r>
                      <a:r>
                        <a:rPr lang="en-US" sz="1150" u="none" strike="noStrike" smtClean="0">
                          <a:effectLst/>
                        </a:rPr>
                        <a:t>04</a:t>
                      </a:r>
                      <a:r>
                        <a:rPr lang="ru-RU" sz="1150" u="none" strike="noStrike" dirty="0" smtClean="0">
                          <a:effectLst/>
                        </a:rPr>
                        <a:t>.2021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u="none" strike="noStrike" dirty="0" smtClean="0">
                          <a:effectLst/>
                        </a:rPr>
                        <a:t>14</a:t>
                      </a:r>
                      <a:r>
                        <a:rPr lang="en-US" sz="1150" u="none" strike="noStrike" dirty="0" smtClean="0">
                          <a:effectLst/>
                        </a:rPr>
                        <a:t>6</a:t>
                      </a:r>
                      <a:r>
                        <a:rPr lang="ru-RU" sz="1150" u="none" strike="noStrike" dirty="0" smtClean="0">
                          <a:effectLst/>
                        </a:rPr>
                        <a:t> </a:t>
                      </a:r>
                      <a:r>
                        <a:rPr lang="ru-RU" sz="1150" u="none" strike="noStrike" dirty="0">
                          <a:effectLst/>
                        </a:rPr>
                        <a:t>организаций образования, отделы образования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50" u="none" strike="noStrike" dirty="0">
                          <a:effectLst/>
                        </a:rPr>
                        <a:t>секретарь аттестационной комиссии - 1 чел., член аттестационной комиссии - 1 чел., председатель аттестационной комиссии - 1 чел.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50" u="none" strike="noStrike" dirty="0">
                          <a:effectLst/>
                        </a:rPr>
                        <a:t>казахский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b"/>
                </a:tc>
              </a:tr>
              <a:tr h="39652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50" u="none" strike="noStrike" dirty="0">
                          <a:effectLst/>
                        </a:rPr>
                        <a:t>V </a:t>
                      </a:r>
                      <a:r>
                        <a:rPr lang="ru-RU" sz="1150" u="none" strike="noStrike" dirty="0">
                          <a:effectLst/>
                        </a:rPr>
                        <a:t>этап Аттестационная комиссия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50" u="none" strike="noStrike" dirty="0" smtClean="0">
                          <a:effectLst/>
                        </a:rPr>
                        <a:t>13</a:t>
                      </a:r>
                      <a:r>
                        <a:rPr lang="ru-RU" sz="1150" u="none" strike="noStrike" dirty="0" smtClean="0">
                          <a:effectLst/>
                        </a:rPr>
                        <a:t>.0</a:t>
                      </a:r>
                      <a:r>
                        <a:rPr lang="en-US" sz="1150" u="none" strike="noStrike" dirty="0" smtClean="0">
                          <a:effectLst/>
                        </a:rPr>
                        <a:t>4</a:t>
                      </a:r>
                      <a:r>
                        <a:rPr lang="ru-RU" sz="1150" u="none" strike="noStrike" dirty="0" smtClean="0">
                          <a:effectLst/>
                        </a:rPr>
                        <a:t>.2021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u="none" strike="noStrike" dirty="0">
                          <a:effectLst/>
                        </a:rPr>
                        <a:t>управление образования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50" u="none" strike="noStrike" dirty="0">
                          <a:effectLst/>
                        </a:rPr>
                        <a:t>секретарь аттестационной комиссии - 1 чел., член аттестационной комиссии - 1 чел., председатель аттестационной комиссии - 1 чел.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50" u="none" strike="noStrike" dirty="0">
                          <a:effectLst/>
                        </a:rPr>
                        <a:t>русский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b"/>
                </a:tc>
              </a:tr>
              <a:tr h="5803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50" u="none" strike="noStrike" dirty="0" smtClean="0">
                          <a:effectLst/>
                        </a:rPr>
                        <a:t>13</a:t>
                      </a:r>
                      <a:r>
                        <a:rPr lang="ru-RU" sz="1150" u="none" strike="noStrike" dirty="0" smtClean="0">
                          <a:effectLst/>
                        </a:rPr>
                        <a:t>.0</a:t>
                      </a:r>
                      <a:r>
                        <a:rPr lang="en-US" sz="1150" u="none" strike="noStrike" dirty="0" smtClean="0">
                          <a:effectLst/>
                        </a:rPr>
                        <a:t>4</a:t>
                      </a:r>
                      <a:r>
                        <a:rPr lang="ru-RU" sz="1150" u="none" strike="noStrike" dirty="0" smtClean="0">
                          <a:effectLst/>
                        </a:rPr>
                        <a:t>.2021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50" u="none" strike="noStrike">
                          <a:effectLst/>
                        </a:rPr>
                        <a:t>управление образования</a:t>
                      </a:r>
                      <a:endParaRPr lang="ru-RU" sz="1150" b="0" i="0" u="none" strike="noStrike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50" u="none" strike="noStrike" dirty="0">
                          <a:effectLst/>
                        </a:rPr>
                        <a:t>секретарь аттестационной комиссии - 1 чел., член аттестационной комиссии - 1 чел., председатель аттестационной комиссии - 1 чел.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50" u="none" strike="noStrike" dirty="0">
                          <a:effectLst/>
                        </a:rPr>
                        <a:t>казахский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493" marR="3493" marT="3493" marB="0" anchor="b"/>
                </a:tc>
              </a:tr>
            </a:tbl>
          </a:graphicData>
        </a:graphic>
      </p:graphicFrame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929" y="548680"/>
            <a:ext cx="850340" cy="637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61555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828</Words>
  <Application>Microsoft Office PowerPoint</Application>
  <PresentationFormat>Экран (4:3)</PresentationFormat>
  <Paragraphs>159</Paragraphs>
  <Slides>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МОДУЛИ СИСТЕМЫ «БIЛIМАЛ. ЭЛЕКТРОННАЯ АТТЕСТАЦИЯ ПЕДАГОГИЧЕСКИХ РАБОТНИКОВ»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рамках областного проектов «Шаги в цифровой мир» и «Дистанционный ВООM» с 7 по 25 декабря 2020 года Учебно-методическим центром совместно с акдемией «Шаг» были проведены проблемные курсы: - Искусственный интеллект Computer Vision - «Основы Bigdata на языке Python»,  - «Основы программирования на языке Python»</dc:title>
  <dc:creator>Ainura</dc:creator>
  <cp:lastModifiedBy>Ainura</cp:lastModifiedBy>
  <cp:revision>39</cp:revision>
  <cp:lastPrinted>2021-03-10T02:52:21Z</cp:lastPrinted>
  <dcterms:created xsi:type="dcterms:W3CDTF">2021-02-09T11:43:11Z</dcterms:created>
  <dcterms:modified xsi:type="dcterms:W3CDTF">2021-03-10T03:02:49Z</dcterms:modified>
</cp:coreProperties>
</file>