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76" r:id="rId2"/>
    <p:sldId id="338" r:id="rId3"/>
    <p:sldId id="342" r:id="rId4"/>
    <p:sldId id="340" r:id="rId5"/>
    <p:sldId id="341" r:id="rId6"/>
    <p:sldId id="370" r:id="rId7"/>
    <p:sldId id="373" r:id="rId8"/>
    <p:sldId id="348" r:id="rId9"/>
    <p:sldId id="351" r:id="rId10"/>
    <p:sldId id="354" r:id="rId11"/>
    <p:sldId id="337" r:id="rId12"/>
    <p:sldId id="378" r:id="rId13"/>
    <p:sldId id="377" r:id="rId14"/>
    <p:sldId id="359" r:id="rId15"/>
    <p:sldId id="374" r:id="rId16"/>
    <p:sldId id="375" r:id="rId17"/>
    <p:sldId id="361" r:id="rId18"/>
    <p:sldId id="364" r:id="rId19"/>
    <p:sldId id="366" r:id="rId20"/>
    <p:sldId id="368" r:id="rId21"/>
    <p:sldId id="369" r:id="rId22"/>
    <p:sldId id="372" r:id="rId23"/>
    <p:sldId id="319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2626"/>
    <a:srgbClr val="71CBD0"/>
    <a:srgbClr val="246C97"/>
    <a:srgbClr val="0195BC"/>
    <a:srgbClr val="BFBFBF"/>
    <a:srgbClr val="DDF8FF"/>
    <a:srgbClr val="26B2CE"/>
    <a:srgbClr val="058AAD"/>
    <a:srgbClr val="FAD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453" autoAdjust="0"/>
    <p:restoredTop sz="98579" autoAdjust="0"/>
  </p:normalViewPr>
  <p:slideViewPr>
    <p:cSldViewPr snapToGrid="0">
      <p:cViewPr>
        <p:scale>
          <a:sx n="70" d="100"/>
          <a:sy n="70" d="100"/>
        </p:scale>
        <p:origin x="-870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2F3BE7-AA63-49E6-AF18-EA1FC3BC68FA}" type="datetimeFigureOut">
              <a:rPr lang="en-US" smtClean="0"/>
              <a:t>3/25/2021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5239EC-A889-4203-BA8B-74D08091A0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5183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5239EC-A889-4203-BA8B-74D08091A01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7797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5239EC-A889-4203-BA8B-74D08091A01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9045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5239EC-A889-4203-BA8B-74D08091A01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4307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5239EC-A889-4203-BA8B-74D08091A01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0119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5239EC-A889-4203-BA8B-74D08091A01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0119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5239EC-A889-4203-BA8B-74D08091A01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0119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5239EC-A889-4203-BA8B-74D08091A01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0119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2E46A04-94F6-49F1-B0FE-0E195E37E5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9125" y="2141537"/>
            <a:ext cx="10953750" cy="1114425"/>
          </a:xfrm>
        </p:spPr>
        <p:txBody>
          <a:bodyPr anchor="t">
            <a:normAutofit/>
          </a:bodyPr>
          <a:lstStyle>
            <a:lvl1pPr algn="ctr">
              <a:defRPr sz="4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C0522288-D5FC-40DB-8B6A-17A6C60B2D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9125" y="3602038"/>
            <a:ext cx="1095375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0D258A5-B657-4425-AEFF-6A6721106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CF25596-8321-40C7-A411-049838B9DE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C25ED42-6D57-4DF1-B2FA-249BADFF90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5CAA3-FD71-430B-8996-36DBD29652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3634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0956079-0606-45D1-88BD-C135C76FF7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3125C3AA-1629-4EAE-A4C7-0DD86D2A6E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1EFC09F-B434-4037-B6E9-8AF4A4202F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81B3656-294C-46FA-93C6-4CD5AFB41D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20BB6B1-3B1D-452C-9CAA-58EB3A20B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5CAA3-FD71-430B-8996-36DBD29652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271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0256ABB8-CD1B-4427-862C-54E3111ECD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D613FD96-C0C1-458D-B46B-489EF30D24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FDBFAED-2F1F-4E8C-BC35-2FC17F39C1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0F0661E-F457-4B63-8572-4BE146403D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858FD7C-8AD6-41E6-BAF1-092F897B9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5CAA3-FD71-430B-8996-36DBD29652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235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00E9CE6-D695-4A97-904F-0B1E0F5B2B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125" y="1266826"/>
            <a:ext cx="10953750" cy="4910138"/>
          </a:xfrm>
        </p:spPr>
        <p:txBody>
          <a:bodyPr lIns="0" tIns="0" rIns="0" bIns="0">
            <a:noAutofit/>
          </a:bodyPr>
          <a:lstStyle>
            <a:lvl1pPr>
              <a:defRPr sz="1600">
                <a:solidFill>
                  <a:srgbClr val="262626"/>
                </a:solidFill>
              </a:defRPr>
            </a:lvl1pPr>
            <a:lvl2pPr>
              <a:defRPr sz="1400">
                <a:solidFill>
                  <a:srgbClr val="262626"/>
                </a:solidFill>
              </a:defRPr>
            </a:lvl2pPr>
            <a:lvl3pPr>
              <a:defRPr sz="1200">
                <a:solidFill>
                  <a:srgbClr val="262626"/>
                </a:solidFill>
              </a:defRPr>
            </a:lvl3pPr>
            <a:lvl4pPr>
              <a:defRPr sz="1100">
                <a:solidFill>
                  <a:srgbClr val="262626"/>
                </a:solidFill>
              </a:defRPr>
            </a:lvl4pPr>
            <a:lvl5pPr>
              <a:defRPr sz="1100">
                <a:solidFill>
                  <a:srgbClr val="26262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B3C9FED-4D2D-4126-A07C-F1FA222A7F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19481" y="6457949"/>
            <a:ext cx="2244725" cy="161926"/>
          </a:xfrm>
        </p:spPr>
        <p:txBody>
          <a:bodyPr lIns="0" tIns="0" rIns="0" bIns="0"/>
          <a:lstStyle>
            <a:lvl1pPr algn="l">
              <a:defRPr sz="1000"/>
            </a:lvl1pPr>
          </a:lstStyle>
          <a:p>
            <a:r>
              <a:rPr lang="en-US"/>
              <a:t>Your Footer Here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2A72D21-5469-4781-A0AB-F64319D6C3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19126" y="6439694"/>
            <a:ext cx="354802" cy="198436"/>
          </a:xfrm>
        </p:spPr>
        <p:txBody>
          <a:bodyPr lIns="0" tIns="0" rIns="0" bIns="0"/>
          <a:lstStyle>
            <a:lvl1pPr algn="ctr">
              <a:defRPr b="1">
                <a:solidFill>
                  <a:srgbClr val="262626"/>
                </a:solidFill>
                <a:latin typeface="+mj-lt"/>
              </a:defRPr>
            </a:lvl1pPr>
          </a:lstStyle>
          <a:p>
            <a:fld id="{BC95CAA3-FD71-430B-8996-36DBD296529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="" xmlns:a16="http://schemas.microsoft.com/office/drawing/2014/main" id="{189F119F-6658-45A9-ADDC-57A5030776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9125" y="418306"/>
            <a:ext cx="10953750" cy="387798"/>
          </a:xfrm>
        </p:spPr>
        <p:txBody>
          <a:bodyPr lIns="0" tIns="0" rIns="0" bIns="0" anchor="t">
            <a:spAutoFit/>
          </a:bodyPr>
          <a:lstStyle>
            <a:lvl1pPr algn="l">
              <a:defRPr sz="2800" b="1">
                <a:solidFill>
                  <a:srgbClr val="262626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="" xmlns:a16="http://schemas.microsoft.com/office/drawing/2014/main" id="{1E7741CE-B5EB-4335-8494-4F6C03DB8FF6}"/>
              </a:ext>
            </a:extLst>
          </p:cNvPr>
          <p:cNvCxnSpPr>
            <a:cxnSpLocks/>
          </p:cNvCxnSpPr>
          <p:nvPr userDrawn="1"/>
        </p:nvCxnSpPr>
        <p:spPr>
          <a:xfrm>
            <a:off x="1078568" y="6423819"/>
            <a:ext cx="0" cy="230187"/>
          </a:xfrm>
          <a:prstGeom prst="line">
            <a:avLst/>
          </a:prstGeom>
          <a:ln w="12700">
            <a:solidFill>
              <a:srgbClr val="0195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D1885A4E-075E-4165-9C5B-C21CCD151070}"/>
              </a:ext>
            </a:extLst>
          </p:cNvPr>
          <p:cNvGrpSpPr/>
          <p:nvPr userDrawn="1"/>
        </p:nvGrpSpPr>
        <p:grpSpPr>
          <a:xfrm>
            <a:off x="609600" y="957263"/>
            <a:ext cx="433388" cy="61912"/>
            <a:chOff x="609600" y="957263"/>
            <a:chExt cx="433388" cy="61912"/>
          </a:xfrm>
        </p:grpSpPr>
        <p:sp>
          <p:nvSpPr>
            <p:cNvPr id="13" name="Rectangle 12">
              <a:extLst>
                <a:ext uri="{FF2B5EF4-FFF2-40B4-BE49-F238E27FC236}">
                  <a16:creationId xmlns="" xmlns:a16="http://schemas.microsoft.com/office/drawing/2014/main" id="{3EECBFE9-AFDD-48DE-BF69-265B3822484E}"/>
                </a:ext>
              </a:extLst>
            </p:cNvPr>
            <p:cNvSpPr/>
            <p:nvPr userDrawn="1"/>
          </p:nvSpPr>
          <p:spPr>
            <a:xfrm rot="5400000">
              <a:off x="831057" y="807244"/>
              <a:ext cx="61912" cy="361950"/>
            </a:xfrm>
            <a:prstGeom prst="rect">
              <a:avLst/>
            </a:prstGeom>
            <a:solidFill>
              <a:srgbClr val="0195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="" xmlns:a16="http://schemas.microsoft.com/office/drawing/2014/main" id="{6CBBF3A5-F376-4DDC-942D-B33729206984}"/>
                </a:ext>
              </a:extLst>
            </p:cNvPr>
            <p:cNvSpPr/>
            <p:nvPr userDrawn="1"/>
          </p:nvSpPr>
          <p:spPr>
            <a:xfrm rot="5400000">
              <a:off x="614363" y="952500"/>
              <a:ext cx="61912" cy="71437"/>
            </a:xfrm>
            <a:prstGeom prst="rect">
              <a:avLst/>
            </a:prstGeom>
            <a:solidFill>
              <a:srgbClr val="246C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680230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pos="384" userDrawn="1">
          <p15:clr>
            <a:srgbClr val="FBAE40"/>
          </p15:clr>
        </p15:guide>
        <p15:guide id="2" pos="7296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9CF2D5B-0115-4650-93FF-37BC8629BF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D186058E-B294-4B1B-8CA5-4A0B0161D6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62AF1B6-E1FE-42E2-A3D2-9CD874E22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30CF2A9-FCE5-43C4-A5D8-02B100EDDA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8F6E858-3C5C-4E97-AF53-9B3376778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5CAA3-FD71-430B-8996-36DBD29652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348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E458130-D912-4D1A-A919-9C1DA004DB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A7EB039-5EC5-46A8-ADE4-AC3414BF1C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DF73F6BB-733E-4CDE-A229-4BFF8AAA29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3ABC1957-24A0-49B1-86EC-2AB77F6197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AAAF4971-25A8-4606-ACDF-61EE995310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59217302-042D-4DDF-95D6-80783819C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5CAA3-FD71-430B-8996-36DBD29652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9673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4EDCBF3-436B-4D44-805F-0BCE2806A0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5A83801C-12F7-413F-95D2-91991D2998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54C22A50-6B4B-4C40-B52B-055EDD47AA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42AA3E9C-3298-42AF-AD9B-7AF3460F12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F33FE829-4B3D-4E58-BD5E-D2A4DEA875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55A6FC20-46AF-4287-A274-C751BC0B98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0CF44A41-C297-49AA-86C3-A6FD39132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8FDB3096-2533-4341-A99F-EEC65BD6F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5CAA3-FD71-430B-8996-36DBD29652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5452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8475D10-6467-4B24-856F-0942AC65DC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10E7AA80-7348-40E8-89F8-02E870D7A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C36FF8BE-F440-405B-9A13-57D64F1A0E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A29C3919-9918-4F94-8CA6-74F852A8D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5CAA3-FD71-430B-8996-36DBD29652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914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0B6E5CE8-9E6E-4D2C-B4DB-3FBB12CFF8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F9A0A48C-F844-489B-B427-76E82C6029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AB072817-B718-489C-8F78-62F608647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5CAA3-FD71-430B-8996-36DBD29652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003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02BCFBF-8C64-456E-80B3-52450E6699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4E8898C-7F84-46FD-A3F4-8F658DFC93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F626FE4B-2A59-4148-B869-E5E718E8AA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C952EA83-AB6B-4568-BF64-38FE099CAB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78F48CD7-9588-4A7E-9C29-4FC0612923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FD42E8A4-2211-47C6-B63E-686CACBD5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5CAA3-FD71-430B-8996-36DBD29652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466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D89665F-B3DC-46CA-B2DD-36F68B71EC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89C30C6E-9D89-4A9B-8207-453F943E1C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E087A220-B932-422A-883A-D17E9D2612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5A072D91-3974-4601-9325-E495C5FEB1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FB3B0E04-D55F-49ED-9C66-9D90682C29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461170A-C75E-451F-BE25-8639C1D48A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5CAA3-FD71-430B-8996-36DBD29652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3735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EF636972-915F-4C21-8838-9C961C559B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19546F80-0347-4EAE-B3DC-7D09DF4DE3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80E05C2-5E03-4B74-8AF4-E6A2103E94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EB53A99-3D2B-4959-8A0D-DD19CF7430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2A12E80-9809-4DA5-AC42-018E83CAAB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95CAA3-FD71-430B-8996-36DBD29652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407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006F3112-85A1-4B5E-AC81-D5A1D78E67C1}"/>
              </a:ext>
            </a:extLst>
          </p:cNvPr>
          <p:cNvSpPr/>
          <p:nvPr/>
        </p:nvSpPr>
        <p:spPr>
          <a:xfrm>
            <a:off x="609600" y="825500"/>
            <a:ext cx="711200" cy="355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itle 2">
            <a:extLst>
              <a:ext uri="{FF2B5EF4-FFF2-40B4-BE49-F238E27FC236}">
                <a16:creationId xmlns="" xmlns:a16="http://schemas.microsoft.com/office/drawing/2014/main" id="{014E5CC8-E89D-4F31-AEC0-7877D6DD8F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30764" y="321176"/>
            <a:ext cx="5690545" cy="6260175"/>
          </a:xfrm>
        </p:spPr>
        <p:txBody>
          <a:bodyPr/>
          <a:lstStyle/>
          <a:p>
            <a:pPr algn="ctr"/>
            <a:r>
              <a:rPr lang="ru-RU" sz="4800" dirty="0" smtClean="0">
                <a:solidFill>
                  <a:schemeClr val="tx2"/>
                </a:solidFill>
              </a:rPr>
              <a:t/>
            </a:r>
            <a:br>
              <a:rPr lang="ru-RU" sz="4800" dirty="0" smtClean="0">
                <a:solidFill>
                  <a:schemeClr val="tx2"/>
                </a:solidFill>
              </a:rPr>
            </a:br>
            <a:r>
              <a:rPr lang="ru-RU" sz="4800" dirty="0" smtClean="0">
                <a:solidFill>
                  <a:schemeClr val="tx2"/>
                </a:solidFill>
              </a:rPr>
              <a:t/>
            </a:r>
            <a:br>
              <a:rPr lang="ru-RU" sz="4800" dirty="0" smtClean="0">
                <a:solidFill>
                  <a:schemeClr val="tx2"/>
                </a:solidFill>
              </a:rPr>
            </a:br>
            <a:r>
              <a:rPr lang="ru-RU" sz="4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ИТОГИ АТТЕСТАЦИИ ПЕДАГОГОВ В 2020 ГОДУ</a:t>
            </a:r>
            <a:br>
              <a:rPr lang="ru-RU" sz="4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4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4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r>
              <a:rPr lang="ru-RU" sz="4800" dirty="0">
                <a:solidFill>
                  <a:schemeClr val="tx2"/>
                </a:solidFill>
              </a:rPr>
              <a:t/>
            </a:r>
            <a:br>
              <a:rPr lang="ru-RU" sz="4800" dirty="0">
                <a:solidFill>
                  <a:schemeClr val="tx2"/>
                </a:solidFill>
              </a:rPr>
            </a:br>
            <a:r>
              <a:rPr lang="ru-RU" sz="4800" dirty="0" smtClean="0">
                <a:solidFill>
                  <a:schemeClr val="tx2"/>
                </a:solidFill>
              </a:rPr>
              <a:t/>
            </a:r>
            <a:br>
              <a:rPr lang="ru-RU" sz="4800" dirty="0" smtClean="0">
                <a:solidFill>
                  <a:schemeClr val="tx2"/>
                </a:solidFill>
              </a:rPr>
            </a:br>
            <a:r>
              <a:rPr lang="ru-RU" sz="2000" dirty="0" smtClean="0">
                <a:solidFill>
                  <a:schemeClr val="tx2"/>
                </a:solidFill>
              </a:rPr>
              <a:t>2021 </a:t>
            </a:r>
            <a:r>
              <a:rPr lang="ru-RU" sz="2000" dirty="0" err="1" smtClean="0">
                <a:solidFill>
                  <a:schemeClr val="tx2"/>
                </a:solidFill>
              </a:rPr>
              <a:t>жыл</a:t>
            </a:r>
            <a:endParaRPr lang="ru-RU" sz="2000" dirty="0">
              <a:solidFill>
                <a:schemeClr val="tx2"/>
              </a:solidFill>
            </a:endParaRPr>
          </a:p>
        </p:txBody>
      </p:sp>
      <p:sp>
        <p:nvSpPr>
          <p:cNvPr id="24" name="Rectangle 8">
            <a:extLst>
              <a:ext uri="{FF2B5EF4-FFF2-40B4-BE49-F238E27FC236}">
                <a16:creationId xmlns="" xmlns:a16="http://schemas.microsoft.com/office/drawing/2014/main" id="{B0EB01AE-79FE-459B-9A45-FECB085E9794}"/>
              </a:ext>
            </a:extLst>
          </p:cNvPr>
          <p:cNvSpPr/>
          <p:nvPr/>
        </p:nvSpPr>
        <p:spPr>
          <a:xfrm>
            <a:off x="0" y="321176"/>
            <a:ext cx="4268550" cy="6037130"/>
          </a:xfrm>
          <a:prstGeom prst="rect">
            <a:avLst/>
          </a:prstGeom>
          <a:solidFill>
            <a:srgbClr val="0195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6">
            <a:extLst>
              <a:ext uri="{FF2B5EF4-FFF2-40B4-BE49-F238E27FC236}">
                <a16:creationId xmlns="" xmlns:a16="http://schemas.microsoft.com/office/drawing/2014/main" id="{B4D10B38-354B-446D-B8D5-3D70EEB83558}"/>
              </a:ext>
            </a:extLst>
          </p:cNvPr>
          <p:cNvSpPr/>
          <p:nvPr/>
        </p:nvSpPr>
        <p:spPr>
          <a:xfrm>
            <a:off x="0" y="825500"/>
            <a:ext cx="261257" cy="4795935"/>
          </a:xfrm>
          <a:prstGeom prst="rect">
            <a:avLst/>
          </a:prstGeom>
          <a:solidFill>
            <a:srgbClr val="246C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664B34FF-8226-43E4-8C0E-5794BDD631B3}"/>
              </a:ext>
            </a:extLst>
          </p:cNvPr>
          <p:cNvSpPr txBox="1"/>
          <p:nvPr/>
        </p:nvSpPr>
        <p:spPr>
          <a:xfrm>
            <a:off x="681540" y="4465964"/>
            <a:ext cx="3390033" cy="88639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Учебно-методический центр развития образования Карагандинской области</a:t>
            </a:r>
            <a:endParaRPr lang="en-US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439C33FA-7A1F-4DA8-ABD9-E2B8AFC2893F}"/>
              </a:ext>
            </a:extLst>
          </p:cNvPr>
          <p:cNvSpPr txBox="1"/>
          <p:nvPr/>
        </p:nvSpPr>
        <p:spPr>
          <a:xfrm>
            <a:off x="681539" y="793368"/>
            <a:ext cx="3390034" cy="88639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16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Қарағанды</a:t>
            </a:r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облысында</a:t>
            </a:r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білім</a:t>
            </a:r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беруді</a:t>
            </a:r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дамытудың</a:t>
            </a:r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оқу-әдістемелік</a:t>
            </a:r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орталығы</a:t>
            </a:r>
            <a:endParaRPr lang="en-US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Рисунок 13"/>
          <p:cNvPicPr/>
          <p:nvPr/>
        </p:nvPicPr>
        <p:blipFill rotWithShape="1">
          <a:blip r:embed="rId3"/>
          <a:srcRect l="4007" t="11973" r="85417" b="72919"/>
          <a:stretch/>
        </p:blipFill>
        <p:spPr bwMode="auto">
          <a:xfrm>
            <a:off x="1127051" y="2406368"/>
            <a:ext cx="1924493" cy="13754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5CAA3-FD71-430B-8996-36DBD2965298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2037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4715" y="313899"/>
            <a:ext cx="11655187" cy="106452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Аттестация заместителей руководителей организаций образования</a:t>
            </a:r>
            <a:endParaRPr lang="ru-RU" sz="36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5CAA3-FD71-430B-8996-36DBD2965298}" type="slidenum">
              <a:rPr lang="en-US" smtClean="0"/>
              <a:t>10</a:t>
            </a:fld>
            <a:endParaRPr lang="en-US"/>
          </a:p>
        </p:txBody>
      </p:sp>
      <p:sp>
        <p:nvSpPr>
          <p:cNvPr id="5" name="Прямоугольник 4"/>
          <p:cNvSpPr/>
          <p:nvPr/>
        </p:nvSpPr>
        <p:spPr>
          <a:xfrm>
            <a:off x="232012" y="1337481"/>
            <a:ext cx="11627891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kk-KZ" sz="28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Всего в аттестации заместителей на областном уровне участвовало 484 человека из 14-ти </a:t>
            </a:r>
            <a:r>
              <a:rPr lang="kk-KZ" sz="28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районов/городов и </a:t>
            </a:r>
            <a:r>
              <a:rPr lang="kk-KZ" sz="28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областных </a:t>
            </a:r>
            <a:r>
              <a:rPr lang="kk-KZ" sz="28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организаций:</a:t>
            </a:r>
          </a:p>
          <a:p>
            <a:pPr marL="457200" indent="-457200" algn="just">
              <a:buFont typeface="Wingdings" pitchFamily="2" charset="2"/>
              <a:buChar char="q"/>
            </a:pPr>
            <a:r>
              <a:rPr lang="kk-KZ" sz="28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на </a:t>
            </a:r>
            <a:r>
              <a:rPr lang="kk-KZ" sz="28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присвоение первой категории – 108 человек, </a:t>
            </a:r>
            <a:endParaRPr lang="kk-KZ" sz="28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Font typeface="Wingdings" pitchFamily="2" charset="2"/>
              <a:buChar char="q"/>
            </a:pPr>
            <a:r>
              <a:rPr lang="kk-KZ" sz="28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на </a:t>
            </a:r>
            <a:r>
              <a:rPr lang="kk-KZ" sz="28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присвоение второй категории – 337 </a:t>
            </a:r>
            <a:r>
              <a:rPr lang="kk-KZ" sz="28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человек, </a:t>
            </a:r>
          </a:p>
          <a:p>
            <a:pPr marL="457200" indent="-457200" algn="just">
              <a:buFont typeface="Wingdings" pitchFamily="2" charset="2"/>
              <a:buChar char="q"/>
            </a:pPr>
            <a:r>
              <a:rPr lang="kk-KZ" sz="28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на </a:t>
            </a:r>
            <a:r>
              <a:rPr lang="kk-KZ" sz="28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присвоение третьей категории (областные организации) – 39 человек. </a:t>
            </a:r>
            <a:endParaRPr lang="kk-KZ" sz="28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Font typeface="Wingdings" pitchFamily="2" charset="2"/>
              <a:buChar char="q"/>
            </a:pPr>
            <a:r>
              <a:rPr lang="kk-KZ" sz="28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из </a:t>
            </a:r>
            <a:r>
              <a:rPr lang="kk-KZ" sz="28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городов/районов – 353 человека, </a:t>
            </a:r>
            <a:endParaRPr lang="kk-KZ" sz="28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Font typeface="Wingdings" pitchFamily="2" charset="2"/>
              <a:buChar char="q"/>
            </a:pPr>
            <a:r>
              <a:rPr lang="kk-KZ" sz="28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из </a:t>
            </a:r>
            <a:r>
              <a:rPr lang="kk-KZ" sz="28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областных организаций – 131 человек. 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kk-KZ" sz="2800" b="1" i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Не участвовали в аттестации заместители руководителей организаций образования из </a:t>
            </a:r>
            <a:r>
              <a:rPr lang="kk-KZ" sz="2800" b="1" i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гг. Балхаш</a:t>
            </a:r>
            <a:r>
              <a:rPr lang="kk-KZ" sz="2800" b="1" i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, Каражал, </a:t>
            </a:r>
            <a:r>
              <a:rPr lang="kk-KZ" sz="2800" b="1" i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Актогайского и Улытауского районов. </a:t>
            </a:r>
            <a:endParaRPr lang="ru-RU" sz="2800" b="1" i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8737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ятиугольник 8"/>
          <p:cNvSpPr/>
          <p:nvPr/>
        </p:nvSpPr>
        <p:spPr>
          <a:xfrm>
            <a:off x="199120" y="254597"/>
            <a:ext cx="11992880" cy="400110"/>
          </a:xfrm>
          <a:prstGeom prst="homePlate">
            <a:avLst>
              <a:gd name="adj" fmla="val 60699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0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Проблемы, выявленные при аттестации заместителей руководителей </a:t>
            </a:r>
            <a:endParaRPr lang="ru-RU" sz="2000" i="1" dirty="0">
              <a:ln w="1905"/>
              <a:solidFill>
                <a:schemeClr val="accent1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692322" y="914400"/>
            <a:ext cx="10140287" cy="973884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82296" fontAlgn="auto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defRPr/>
            </a:pPr>
            <a:r>
              <a:rPr lang="kk-KZ" sz="16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Несоответствие н</a:t>
            </a:r>
            <a:r>
              <a:rPr lang="ru-RU" sz="1600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аименований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должностей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заместителей организаций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образования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должностям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предусмотренным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Типовы</a:t>
            </a:r>
            <a:r>
              <a:rPr lang="kk-KZ" sz="16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квалификационны</a:t>
            </a:r>
            <a:r>
              <a:rPr lang="kk-KZ" sz="16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характеристика</a:t>
            </a:r>
            <a:r>
              <a:rPr lang="kk-KZ" sz="16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должностей педагогов</a:t>
            </a:r>
            <a:r>
              <a:rPr lang="kk-KZ" sz="16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утвержденным  приказом №338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от 13 июля 2009 года (в редакции приказа Министра образования и науки РК от 30.04.2020 № 169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). 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781032" y="2129050"/>
            <a:ext cx="10051577" cy="1191816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82296" fontAlgn="auto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defRPr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Согласно Типовым квалификационным характеристикам должностей педагогов (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</a:t>
            </a:r>
            <a:r>
              <a:rPr lang="kk-KZ" sz="16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иказ № 338 параграф 3, пункт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49)  </a:t>
            </a:r>
            <a:r>
              <a:rPr lang="kk-KZ" sz="16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у заместителя директора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при осуществлении преподавательской деятельности – </a:t>
            </a:r>
            <a:r>
              <a:rPr lang="kk-KZ" sz="16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должно быть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наличие квалификации "педагог – эксперт" или "педагог – исследователь" по преподаваемому предмету.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Не все аттестуемые заместители отвечали этим требованиям. </a:t>
            </a:r>
            <a:endParaRPr lang="ru-RU" altLang="ko-KR" sz="16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781032" y="3517176"/>
            <a:ext cx="10051577" cy="53802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82296" fontAlgn="auto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defRPr/>
            </a:pPr>
            <a:r>
              <a:rPr lang="kk-KZ" sz="16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Часть заместителей </a:t>
            </a:r>
            <a:r>
              <a:rPr lang="kk-KZ" sz="16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 портфолио представляли свою работу по преподаваемому предмету, а не по </a:t>
            </a:r>
            <a:r>
              <a:rPr lang="kk-KZ" sz="16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должности заместителя, </a:t>
            </a:r>
            <a:r>
              <a:rPr lang="kk-KZ" sz="16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 которой </a:t>
            </a:r>
            <a:r>
              <a:rPr lang="kk-KZ" sz="16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они проходят аттестацию. 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781032" y="4203510"/>
            <a:ext cx="10051577" cy="646986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Неправильное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указание должности заместителя. В трудовой одна запись, на титульном листе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- другая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запись, в заявлении – третья. 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869743" y="4858603"/>
            <a:ext cx="9962865" cy="919401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kk-KZ" sz="16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Некоторые заместители </a:t>
            </a:r>
            <a:r>
              <a:rPr lang="kk-KZ" sz="16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kk-KZ" sz="16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своих отчетах использовали показатели </a:t>
            </a:r>
            <a:r>
              <a:rPr lang="kk-KZ" sz="16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не той  категории</a:t>
            </a:r>
            <a:r>
              <a:rPr lang="kk-KZ" sz="16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kk-KZ" sz="16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на </a:t>
            </a:r>
            <a:r>
              <a:rPr lang="kk-KZ" sz="16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которую писали заявления</a:t>
            </a:r>
            <a:r>
              <a:rPr lang="kk-KZ" sz="16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Встречались и такие факты, что заместители директора одной школы вкладывают одни и те же документы в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портфолио, хотя функциональные обязанности у них разные. 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20" y="1271120"/>
            <a:ext cx="1329045" cy="3501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Скругленный прямоугольник 18"/>
          <p:cNvSpPr/>
          <p:nvPr/>
        </p:nvSpPr>
        <p:spPr>
          <a:xfrm>
            <a:off x="1834548" y="5936775"/>
            <a:ext cx="10175482" cy="320088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82296" fontAlgn="auto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defRPr/>
            </a:pP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Отсутствие навыков анализа состояния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учебно-воспитательного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процесса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altLang="ko-KR" sz="16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5CAA3-FD71-430B-8996-36DBD296529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023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307" y="109183"/>
            <a:ext cx="11436824" cy="1132763"/>
          </a:xfrm>
        </p:spPr>
        <p:txBody>
          <a:bodyPr>
            <a:noAutofit/>
          </a:bodyPr>
          <a:lstStyle/>
          <a:p>
            <a:pPr algn="ctr"/>
            <a:r>
              <a:rPr lang="kk-KZ" sz="18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Должности заместителей, предусмотренные </a:t>
            </a:r>
            <a:r>
              <a:rPr lang="ru-RU" sz="1800" b="1" dirty="0" err="1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Типовы</a:t>
            </a:r>
            <a:r>
              <a:rPr lang="kk-KZ" sz="18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ми</a:t>
            </a: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err="1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квалификационны</a:t>
            </a:r>
            <a:r>
              <a:rPr lang="kk-KZ" sz="18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</a:t>
            </a: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характеристика</a:t>
            </a:r>
            <a:r>
              <a:rPr lang="kk-KZ" sz="18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ми</a:t>
            </a: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должностей педагогов</a:t>
            </a:r>
            <a:r>
              <a:rPr lang="kk-KZ" sz="18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kk-KZ" sz="18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утвержденными  </a:t>
            </a:r>
            <a:r>
              <a:rPr lang="kk-KZ" sz="18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приказом №338 </a:t>
            </a: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от 13 июля 2009 года (в редакции приказа Министра образования и науки РК от 30.04.2020 № 169)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8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ru-RU" sz="18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5CAA3-FD71-430B-8996-36DBD2965298}" type="slidenum">
              <a:rPr lang="en-US" smtClean="0"/>
              <a:t>12</a:t>
            </a:fld>
            <a:endParaRPr lang="en-US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3482005"/>
              </p:ext>
            </p:extLst>
          </p:nvPr>
        </p:nvGraphicFramePr>
        <p:xfrm>
          <a:off x="450376" y="1078174"/>
          <a:ext cx="11341289" cy="567842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91320"/>
                <a:gridCol w="1173707"/>
                <a:gridCol w="5433197"/>
                <a:gridCol w="4243065"/>
              </a:tblGrid>
              <a:tr h="31389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№</a:t>
                      </a:r>
                      <a:endParaRPr lang="ru-RU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5786" marR="5578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Глава, раздел </a:t>
                      </a:r>
                      <a:endParaRPr lang="ru-RU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5786" marR="5578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Название должности</a:t>
                      </a:r>
                      <a:endParaRPr lang="ru-RU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5786" marR="5578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itchFamily="34" charset="0"/>
                          <a:cs typeface="Arial" pitchFamily="34" charset="0"/>
                        </a:rPr>
                        <a:t>Типовые Квалификационные характеристики должностей педагогов</a:t>
                      </a:r>
                      <a:endParaRPr lang="ru-RU" sz="12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5786" marR="55786" marT="0" marB="0"/>
                </a:tc>
              </a:tr>
              <a:tr h="784746"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kk-KZ" sz="120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ru-RU" sz="12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5786" marR="5578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kk-KZ" sz="1200" dirty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Глава 3 </a:t>
                      </a:r>
                      <a:r>
                        <a:rPr lang="ru-RU" sz="1200" dirty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Параграф 2</a:t>
                      </a:r>
                      <a:endParaRPr lang="ru-RU" sz="1200" dirty="0">
                        <a:solidFill>
                          <a:srgbClr val="C0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5786" marR="5578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Заместитель руководителя (директора) организации среднего образования начального, основного среднего, общего среднего и технического - профессионального образования) </a:t>
                      </a:r>
                      <a:r>
                        <a:rPr lang="ru-RU" sz="1200" b="1" dirty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по информатизации</a:t>
                      </a:r>
                      <a:endParaRPr lang="ru-RU" sz="1200" b="1" dirty="0">
                        <a:solidFill>
                          <a:srgbClr val="C0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5786" marR="55786" marT="0" marB="0"/>
                </a:tc>
                <a:tc rowSpan="8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     Сноска. Типовые Квалификационные характеристики - в редакции приказа Министра образования и науки РК от 30.04.2020 № 169 (вводится в действие по истечении десяти календарных дней после дня его первого официального опубликования).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2. Типовые квалификационные характеристики (далее - Характеристики) по должностям педагогов организаций образования служат основой при: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 </a:t>
                      </a:r>
                      <a:r>
                        <a:rPr lang="ru-RU" sz="1200" baseline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составлении </a:t>
                      </a:r>
                      <a:r>
                        <a:rPr lang="ru-RU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положений о структурных подразделениях, определяющих их роль и место в организациях образования;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 </a:t>
                      </a:r>
                      <a:r>
                        <a:rPr lang="ru-RU" sz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разработке </a:t>
                      </a:r>
                      <a:r>
                        <a:rPr lang="ru-RU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должностных инструкций педагогов, закрепляющих их обязанности, права и ответственность;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  </a:t>
                      </a:r>
                      <a:r>
                        <a:rPr lang="ru-RU" sz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подборе </a:t>
                      </a:r>
                      <a:r>
                        <a:rPr lang="ru-RU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и расстановке кадров, при осуществлении контроля за правильностью их использования;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  </a:t>
                      </a:r>
                      <a:r>
                        <a:rPr lang="ru-RU" sz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проведении процедуры присвоения (подтверждения) квалификационной категории, аттестации педагогов организаций образования.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4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3. Наименования должностей педагогов в штатном расписании организаций образования должны соответствовать должностям, предусмотренным настоящими Характеристиками.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ru-RU" sz="14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5786" marR="55786" marT="0" marB="0"/>
                </a:tc>
              </a:tr>
              <a:tr h="784746">
                <a:tc>
                  <a:txBody>
                    <a:bodyPr/>
                    <a:lstStyle/>
                    <a:p>
                      <a:pPr marL="0" lvl="0" indent="0" algn="just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kk-KZ" sz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2.</a:t>
                      </a:r>
                      <a:r>
                        <a:rPr lang="kk-KZ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ru-RU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5786" marR="5578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kk-KZ" sz="120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Глава 3 </a:t>
                      </a:r>
                      <a:r>
                        <a:rPr lang="ru-RU" sz="120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Параграф </a:t>
                      </a:r>
                      <a:r>
                        <a:rPr lang="kk-KZ" sz="120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ru-RU" sz="1200">
                        <a:solidFill>
                          <a:srgbClr val="C0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5786" marR="5578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Заместитель руководителя (директора) организации среднего образования (начального, основного среднего, общего среднего и технического - профессионального образования) </a:t>
                      </a:r>
                      <a:r>
                        <a:rPr lang="ru-RU" sz="1200" b="1" dirty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по учебной работе</a:t>
                      </a:r>
                      <a:endParaRPr lang="ru-RU" sz="1200" b="1" dirty="0">
                        <a:solidFill>
                          <a:srgbClr val="C0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5786" marR="55786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84746">
                <a:tc>
                  <a:txBody>
                    <a:bodyPr/>
                    <a:lstStyle/>
                    <a:p>
                      <a:pPr marL="0" lvl="0" indent="0" algn="just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kk-KZ" sz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3.</a:t>
                      </a:r>
                      <a:r>
                        <a:rPr lang="kk-KZ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ru-RU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5786" marR="5578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kk-KZ" sz="120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Глава 3 </a:t>
                      </a:r>
                      <a:r>
                        <a:rPr lang="ru-RU" sz="120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Параграф </a:t>
                      </a:r>
                      <a:r>
                        <a:rPr lang="kk-KZ" sz="120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1200">
                        <a:solidFill>
                          <a:srgbClr val="C0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5786" marR="5578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Заместитель руководителя (директора) организации (начального, основного среднего, общего среднего и технического - профессионального образования) </a:t>
                      </a:r>
                      <a:r>
                        <a:rPr lang="ru-RU" sz="1200" b="1" dirty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по воспитательной работе</a:t>
                      </a:r>
                      <a:endParaRPr lang="ru-RU" sz="1200" b="1" dirty="0">
                        <a:solidFill>
                          <a:srgbClr val="C0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5786" marR="55786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82388">
                <a:tc>
                  <a:txBody>
                    <a:bodyPr/>
                    <a:lstStyle/>
                    <a:p>
                      <a:pPr marL="0" lvl="0" indent="0" algn="just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kk-KZ" sz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4.</a:t>
                      </a:r>
                      <a:r>
                        <a:rPr lang="kk-KZ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ru-RU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5786" marR="5578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kk-KZ" sz="120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Глава 3 </a:t>
                      </a:r>
                      <a:r>
                        <a:rPr lang="ru-RU" sz="120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Параграф </a:t>
                      </a:r>
                      <a:r>
                        <a:rPr lang="kk-KZ" sz="120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ru-RU" sz="1200">
                        <a:solidFill>
                          <a:srgbClr val="C0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5786" marR="5578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Заместитель директора (директора) организации (начального, основного среднего, общего среднего и технического – профессионального) образования </a:t>
                      </a:r>
                      <a:r>
                        <a:rPr lang="ru-RU" sz="1200" b="1" dirty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по профильному обучению</a:t>
                      </a:r>
                      <a:endParaRPr lang="ru-RU" sz="1200" b="1" dirty="0">
                        <a:solidFill>
                          <a:srgbClr val="C0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5786" marR="55786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45911">
                <a:tc>
                  <a:txBody>
                    <a:bodyPr/>
                    <a:lstStyle/>
                    <a:p>
                      <a:pPr marL="0" lvl="0" indent="0" algn="just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kk-KZ" sz="1200" dirty="0" smtClean="0"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5.</a:t>
                      </a:r>
                      <a:endParaRPr lang="ru-RU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5786" marR="5578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kk-KZ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Глава 4 параграф 2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5786" marR="5578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Заместитель руководителя (директора) по учебной работе организации образования для детей – сирот и детей, оставшихся без попечения родителей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5786" marR="55786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45911">
                <a:tc>
                  <a:txBody>
                    <a:bodyPr/>
                    <a:lstStyle/>
                    <a:p>
                      <a:pPr marL="0" lvl="0" indent="0" algn="just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kk-KZ" sz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6.</a:t>
                      </a:r>
                      <a:r>
                        <a:rPr lang="kk-KZ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ru-RU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5786" marR="5578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kk-KZ" sz="12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Глава 4 параграф 3</a:t>
                      </a:r>
                      <a:endParaRPr lang="ru-RU" sz="12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5786" marR="5578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Заместитель директора по воспитательной работе организации образования для детей – сирот и детей, оставшихся без попечения родителей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5786" marR="55786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2956">
                <a:tc>
                  <a:txBody>
                    <a:bodyPr/>
                    <a:lstStyle/>
                    <a:p>
                      <a:pPr marL="0" lvl="0" indent="0" algn="just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kk-KZ" sz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7.</a:t>
                      </a:r>
                      <a:r>
                        <a:rPr lang="kk-KZ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ru-RU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5786" marR="5578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kk-KZ" sz="12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Глава 5 параграф 2</a:t>
                      </a:r>
                      <a:endParaRPr lang="ru-RU" sz="12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5786" marR="5578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Заместитель директора специальной организации образования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5786" marR="55786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07325">
                <a:tc>
                  <a:txBody>
                    <a:bodyPr/>
                    <a:lstStyle/>
                    <a:p>
                      <a:pPr marL="0" lvl="0" indent="0" algn="just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kk-KZ" sz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8.</a:t>
                      </a:r>
                      <a:r>
                        <a:rPr lang="kk-KZ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ru-RU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5786" marR="5578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kk-KZ" sz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Глава 6 параграф 2</a:t>
                      </a:r>
                      <a:endParaRPr lang="ru-RU" sz="12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5786" marR="5578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Заместитель руководителя (директора) организации дополнительного образования детей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ru-RU" sz="12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5786" marR="55786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4220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1193" y="177422"/>
            <a:ext cx="11491415" cy="1037230"/>
          </a:xfrm>
        </p:spPr>
        <p:txBody>
          <a:bodyPr>
            <a:noAutofit/>
          </a:bodyPr>
          <a:lstStyle/>
          <a:p>
            <a:pPr algn="ctr"/>
            <a:r>
              <a:rPr lang="kk-KZ" sz="18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Должности заместителей, не </a:t>
            </a:r>
            <a:r>
              <a:rPr lang="kk-KZ" sz="18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предусмотренные </a:t>
            </a:r>
            <a:r>
              <a:rPr lang="ru-RU" sz="1800" b="1" dirty="0" err="1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Типовы</a:t>
            </a:r>
            <a:r>
              <a:rPr lang="kk-KZ" sz="18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ми</a:t>
            </a: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err="1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квалификационны</a:t>
            </a:r>
            <a:r>
              <a:rPr lang="kk-KZ" sz="18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</a:t>
            </a: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характеристика</a:t>
            </a:r>
            <a:r>
              <a:rPr lang="kk-KZ" sz="18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ми</a:t>
            </a: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должностей педагогов</a:t>
            </a:r>
            <a:r>
              <a:rPr lang="kk-KZ" sz="18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kk-KZ" sz="18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утвержденными  </a:t>
            </a:r>
            <a:r>
              <a:rPr lang="kk-KZ" sz="18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приказом №338 </a:t>
            </a: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от 13 июля 2009 года (в редакции приказа Министра образования и науки РК от 30.04.2020 № 169)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8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ru-RU" sz="18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5CAA3-FD71-430B-8996-36DBD2965298}" type="slidenum">
              <a:rPr lang="en-US" smtClean="0"/>
              <a:t>13</a:t>
            </a:fld>
            <a:endParaRPr lang="en-US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031993"/>
              </p:ext>
            </p:extLst>
          </p:nvPr>
        </p:nvGraphicFramePr>
        <p:xfrm>
          <a:off x="204716" y="996290"/>
          <a:ext cx="11859906" cy="56228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70974"/>
                <a:gridCol w="4038932"/>
                <a:gridCol w="7350000"/>
              </a:tblGrid>
              <a:tr h="21423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№</a:t>
                      </a:r>
                      <a:endParaRPr lang="ru-RU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7405" marR="6740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Наименование должности</a:t>
                      </a:r>
                      <a:endParaRPr lang="ru-RU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7405" marR="6740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В каких </a:t>
                      </a:r>
                      <a:r>
                        <a:rPr lang="kk-KZ" sz="14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организациях имеются:</a:t>
                      </a:r>
                      <a:endParaRPr lang="ru-RU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7405" marR="67405" marT="0" marB="0"/>
                </a:tc>
              </a:tr>
              <a:tr h="214233"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kk-KZ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ru-RU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7405" marR="6740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менеджер-информатор</a:t>
                      </a:r>
                      <a:endParaRPr lang="ru-RU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7405" marR="6740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Arial" pitchFamily="34" charset="0"/>
                          <a:cs typeface="Arial" pitchFamily="34" charset="0"/>
                        </a:rPr>
                        <a:t>СШИ имени Жамбыла</a:t>
                      </a:r>
                      <a:endParaRPr lang="ru-RU" sz="14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7405" marR="67405" marT="0" marB="0"/>
                </a:tc>
              </a:tr>
              <a:tr h="214233">
                <a:tc>
                  <a:txBody>
                    <a:bodyPr/>
                    <a:lstStyle/>
                    <a:p>
                      <a:pPr marL="0" lvl="0" indent="0" algn="just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kk-KZ" sz="14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2.</a:t>
                      </a:r>
                      <a:r>
                        <a:rPr lang="kk-KZ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ru-RU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7405" marR="6740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менеджер</a:t>
                      </a:r>
                      <a:endParaRPr lang="ru-RU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7405" marR="6740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Arial" pitchFamily="34" charset="0"/>
                          <a:cs typeface="Arial" pitchFamily="34" charset="0"/>
                        </a:rPr>
                        <a:t>БИЛ №2</a:t>
                      </a:r>
                      <a:endParaRPr lang="ru-RU" sz="14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7405" marR="67405" marT="0" marB="0"/>
                </a:tc>
              </a:tr>
              <a:tr h="428465">
                <a:tc>
                  <a:txBody>
                    <a:bodyPr/>
                    <a:lstStyle/>
                    <a:p>
                      <a:pPr marL="0" lvl="0" indent="0" algn="just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kk-KZ" sz="14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3.</a:t>
                      </a:r>
                      <a:r>
                        <a:rPr lang="kk-KZ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ru-RU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7405" marR="6740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заместитель по дополнительному образованию</a:t>
                      </a:r>
                      <a:endParaRPr lang="ru-RU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7405" marR="6740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школа-лицей №14 Абайского района</a:t>
                      </a:r>
                      <a:endParaRPr lang="ru-RU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7405" marR="67405" marT="0" marB="0"/>
                </a:tc>
              </a:tr>
              <a:tr h="366049">
                <a:tc>
                  <a:txBody>
                    <a:bodyPr/>
                    <a:lstStyle/>
                    <a:p>
                      <a:pPr marL="0" lvl="0" indent="0" algn="just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kk-KZ" sz="14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4.</a:t>
                      </a:r>
                      <a:r>
                        <a:rPr lang="kk-KZ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ru-RU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7405" marR="6740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заместитель по начальным классам</a:t>
                      </a:r>
                      <a:endParaRPr lang="ru-RU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7405" marR="6740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ОШ №1 г. Приозерск</a:t>
                      </a:r>
                      <a:endParaRPr lang="ru-RU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7405" marR="67405" marT="0" marB="0"/>
                </a:tc>
              </a:tr>
              <a:tr h="214233">
                <a:tc>
                  <a:txBody>
                    <a:bodyPr/>
                    <a:lstStyle/>
                    <a:p>
                      <a:pPr marL="0" lvl="0" indent="0" algn="just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kk-KZ" sz="14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5.</a:t>
                      </a:r>
                      <a:r>
                        <a:rPr lang="kk-KZ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ru-RU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7405" marR="6740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заместитель по инновациям</a:t>
                      </a:r>
                      <a:endParaRPr lang="ru-RU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7405" marR="6740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школа-гимназия №1 г.Шахтинск</a:t>
                      </a:r>
                      <a:endParaRPr lang="ru-RU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7405" marR="67405" marT="0" marB="0"/>
                </a:tc>
              </a:tr>
              <a:tr h="428465">
                <a:tc>
                  <a:txBody>
                    <a:bodyPr/>
                    <a:lstStyle/>
                    <a:p>
                      <a:pPr marL="0" lvl="0" indent="0" algn="just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kk-KZ" sz="14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6.</a:t>
                      </a:r>
                      <a:r>
                        <a:rPr lang="kk-KZ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ru-RU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7405" marR="6740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заместитель по информационным технологиям</a:t>
                      </a:r>
                      <a:endParaRPr lang="ru-RU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7405" marR="6740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ОШ №7 г.Шахтинск</a:t>
                      </a:r>
                      <a:endParaRPr lang="ru-RU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7405" marR="67405" marT="0" marB="0"/>
                </a:tc>
              </a:tr>
              <a:tr h="428465">
                <a:tc>
                  <a:txBody>
                    <a:bodyPr/>
                    <a:lstStyle/>
                    <a:p>
                      <a:pPr marL="0" lvl="0" indent="0" algn="just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kk-KZ" sz="14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7.</a:t>
                      </a:r>
                      <a:r>
                        <a:rPr lang="kk-KZ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ru-RU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7405" marR="6740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заместитель  по научной работе</a:t>
                      </a:r>
                      <a:endParaRPr lang="ru-RU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7405" marR="6740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Ленинская СОШ Бухаржырауского района, КШДС №77 имени Б.Момышулы г.Караганды</a:t>
                      </a:r>
                      <a:endParaRPr lang="ru-RU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7405" marR="67405" marT="0" marB="0"/>
                </a:tc>
              </a:tr>
              <a:tr h="366049">
                <a:tc>
                  <a:txBody>
                    <a:bodyPr/>
                    <a:lstStyle/>
                    <a:p>
                      <a:pPr marL="0" lvl="0" indent="0" algn="just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kk-KZ" sz="14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8.</a:t>
                      </a:r>
                      <a:r>
                        <a:rPr lang="kk-KZ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ru-RU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7405" marR="6740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Arial" pitchFamily="34" charset="0"/>
                          <a:cs typeface="Arial" pitchFamily="34" charset="0"/>
                        </a:rPr>
                        <a:t>заместитель по методической работе</a:t>
                      </a:r>
                      <a:endParaRPr lang="ru-RU" sz="14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7405" marR="6740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опорная школа на базе Ростовской ОСШ Бухаржырауского района</a:t>
                      </a:r>
                      <a:endParaRPr lang="ru-RU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7405" marR="67405" marT="0" marB="0"/>
                </a:tc>
              </a:tr>
              <a:tr h="1281170">
                <a:tc>
                  <a:txBody>
                    <a:bodyPr/>
                    <a:lstStyle/>
                    <a:p>
                      <a:pPr marL="0" lvl="0" indent="0" algn="just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kk-KZ" sz="14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9.</a:t>
                      </a:r>
                      <a:r>
                        <a:rPr lang="kk-KZ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ru-RU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7405" marR="6740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Arial" pitchFamily="34" charset="0"/>
                          <a:cs typeface="Arial" pitchFamily="34" charset="0"/>
                        </a:rPr>
                        <a:t>заместитель по научно-методической работе</a:t>
                      </a:r>
                      <a:endParaRPr lang="ru-RU" sz="14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7405" marR="6740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Ельтайская ОСШ Бухаржырауского района, ОШ на базе Уштобинской ОСШ Бухаржыауского района, Кузнецкая ОСШ Бухаржырауского района, школа-лицей №14 Абайского района, школа-гимназия №10 Абайского района, опорная школа на базе СОШ имени О.Жумабекова Жанааркинского района, СОШ им. К. Мынбаева Нуринского района, ОШ им.С.Сейфуллина Нуринского района</a:t>
                      </a:r>
                      <a:endParaRPr lang="ru-RU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7405" marR="67405" marT="0" marB="0"/>
                </a:tc>
              </a:tr>
              <a:tr h="428465">
                <a:tc>
                  <a:txBody>
                    <a:bodyPr/>
                    <a:lstStyle/>
                    <a:p>
                      <a:pPr marL="0" lvl="0" indent="0" algn="just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kk-KZ" sz="14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10.</a:t>
                      </a:r>
                      <a:r>
                        <a:rPr lang="kk-KZ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ru-RU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7405" marR="6740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Arial" pitchFamily="34" charset="0"/>
                          <a:cs typeface="Arial" pitchFamily="34" charset="0"/>
                        </a:rPr>
                        <a:t>заместитель по учебно-методической работе</a:t>
                      </a:r>
                      <a:endParaRPr lang="ru-RU" sz="14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7405" marR="6740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гимназия №39 имени М.Жумабаева г.Караганды</a:t>
                      </a:r>
                      <a:endParaRPr lang="ru-RU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7405" marR="67405" marT="0" marB="0"/>
                </a:tc>
              </a:tr>
              <a:tr h="1038816">
                <a:tc>
                  <a:txBody>
                    <a:bodyPr/>
                    <a:lstStyle/>
                    <a:p>
                      <a:pPr marL="0" lvl="0" indent="0" algn="just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kk-KZ" sz="14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11.</a:t>
                      </a:r>
                      <a:r>
                        <a:rPr lang="kk-KZ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ru-RU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7405" marR="6740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Arial" pitchFamily="34" charset="0"/>
                          <a:cs typeface="Arial" pitchFamily="34" charset="0"/>
                        </a:rPr>
                        <a:t>заместитель по учебно-воспитательной работе</a:t>
                      </a:r>
                      <a:endParaRPr lang="ru-RU" sz="14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7405" marR="6740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23 заместителя г.Караганды (школы № 3, 4, 32, 27, 33, 37, 39, 52, 53, 61, 65, 66, 73, 74, 76, 82, 104), Бухаржырауский район -16 , Абайский район – 5; Осакаровский район-14, Сатпаев – 4, Темиртау – 3, Шахтинск – 2, Жезказган-4, Каркаралинский район -1, СШИ – 2. </a:t>
                      </a:r>
                      <a:endParaRPr lang="ru-RU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7405" marR="67405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1999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1194" y="204717"/>
            <a:ext cx="11409528" cy="72333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АТТЕСТАЦИЯ РУКОВОДИТЕЛЕЙ ОРГАНИЗАЦИЙ ОБРАЗОВАНИЯ</a:t>
            </a:r>
            <a:r>
              <a:rPr lang="ru-RU" sz="2400" dirty="0">
                <a:solidFill>
                  <a:schemeClr val="accent1"/>
                </a:solidFill>
              </a:rPr>
              <a:t/>
            </a:r>
            <a:br>
              <a:rPr lang="ru-RU" sz="2400" dirty="0">
                <a:solidFill>
                  <a:schemeClr val="accent1"/>
                </a:solidFill>
              </a:rPr>
            </a:br>
            <a:endParaRPr lang="ru-RU" sz="2400" dirty="0">
              <a:solidFill>
                <a:schemeClr val="accent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5CAA3-FD71-430B-8996-36DBD2965298}" type="slidenum">
              <a:rPr lang="en-US" smtClean="0"/>
              <a:t>14</a:t>
            </a:fld>
            <a:endParaRPr lang="en-US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3967326"/>
              </p:ext>
            </p:extLst>
          </p:nvPr>
        </p:nvGraphicFramePr>
        <p:xfrm>
          <a:off x="272955" y="887101"/>
          <a:ext cx="11436823" cy="316740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0502"/>
                <a:gridCol w="3016155"/>
                <a:gridCol w="1910687"/>
                <a:gridCol w="2374710"/>
                <a:gridCol w="3534769"/>
              </a:tblGrid>
              <a:tr h="4684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№</a:t>
                      </a:r>
                      <a:endParaRPr lang="ru-RU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Города/районы</a:t>
                      </a:r>
                      <a:endParaRPr lang="ru-RU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itchFamily="34" charset="0"/>
                          <a:cs typeface="Arial" pitchFamily="34" charset="0"/>
                        </a:rPr>
                        <a:t>Кол-во</a:t>
                      </a:r>
                      <a:endParaRPr lang="ru-RU" sz="14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itchFamily="34" charset="0"/>
                          <a:cs typeface="Arial" pitchFamily="34" charset="0"/>
                        </a:rPr>
                        <a:t>Первая категория</a:t>
                      </a:r>
                      <a:endParaRPr lang="ru-RU" sz="14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itchFamily="34" charset="0"/>
                          <a:cs typeface="Arial" pitchFamily="34" charset="0"/>
                        </a:rPr>
                        <a:t>Вторая категория</a:t>
                      </a:r>
                      <a:endParaRPr lang="ru-RU" sz="14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160727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1.</a:t>
                      </a:r>
                      <a:endParaRPr lang="ru-RU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Караганда</a:t>
                      </a:r>
                      <a:endParaRPr lang="ru-RU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lang="ru-RU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14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ru-RU" sz="14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226420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2.</a:t>
                      </a:r>
                      <a:r>
                        <a:rPr lang="ru-RU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ru-RU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Шахтинск</a:t>
                      </a:r>
                      <a:endParaRPr lang="ru-RU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ru-RU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14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14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226420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3.</a:t>
                      </a:r>
                      <a:r>
                        <a:rPr lang="ru-RU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ru-RU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Жанааркинский</a:t>
                      </a:r>
                      <a:r>
                        <a:rPr lang="ru-RU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район</a:t>
                      </a:r>
                      <a:endParaRPr lang="ru-RU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r>
                        <a:rPr lang="ru-RU" sz="14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14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226420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4.</a:t>
                      </a:r>
                      <a:r>
                        <a:rPr lang="ru-RU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ru-RU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Темиртау</a:t>
                      </a:r>
                      <a:endParaRPr lang="ru-RU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ru-RU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14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ru-RU" sz="14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226420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 smtClean="0"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5.</a:t>
                      </a:r>
                      <a:endParaRPr lang="ru-RU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itchFamily="34" charset="0"/>
                          <a:cs typeface="Arial" pitchFamily="34" charset="0"/>
                        </a:rPr>
                        <a:t>Сатпаев</a:t>
                      </a:r>
                      <a:endParaRPr lang="ru-RU" sz="14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ru-RU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14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ru-RU" sz="14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226420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6.</a:t>
                      </a:r>
                      <a:r>
                        <a:rPr lang="ru-RU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ru-RU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itchFamily="34" charset="0"/>
                          <a:cs typeface="Arial" pitchFamily="34" charset="0"/>
                        </a:rPr>
                        <a:t>Нуринский район</a:t>
                      </a:r>
                      <a:endParaRPr lang="ru-RU" sz="14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ru-RU" sz="14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226420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 smtClean="0"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7.</a:t>
                      </a:r>
                      <a:endParaRPr lang="ru-RU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itchFamily="34" charset="0"/>
                          <a:cs typeface="Arial" pitchFamily="34" charset="0"/>
                        </a:rPr>
                        <a:t>Абайский район</a:t>
                      </a:r>
                      <a:endParaRPr lang="ru-RU" sz="14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14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r>
                        <a:rPr lang="ru-RU" sz="14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14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226420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8.</a:t>
                      </a:r>
                      <a:r>
                        <a:rPr lang="ru-RU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ru-RU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itchFamily="34" charset="0"/>
                          <a:cs typeface="Arial" pitchFamily="34" charset="0"/>
                        </a:rPr>
                        <a:t>Каркаралинский район</a:t>
                      </a:r>
                      <a:endParaRPr lang="ru-RU" sz="14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ru-RU" sz="14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r>
                        <a:rPr lang="ru-RU" sz="14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ru-RU" sz="14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226420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9.</a:t>
                      </a:r>
                      <a:r>
                        <a:rPr lang="ru-RU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ru-RU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itchFamily="34" charset="0"/>
                          <a:cs typeface="Arial" pitchFamily="34" charset="0"/>
                        </a:rPr>
                        <a:t>Осакаровский район</a:t>
                      </a:r>
                      <a:endParaRPr lang="ru-RU" sz="14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ru-RU" sz="14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226420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10.</a:t>
                      </a:r>
                      <a:r>
                        <a:rPr lang="ru-RU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ru-RU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itchFamily="34" charset="0"/>
                          <a:cs typeface="Arial" pitchFamily="34" charset="0"/>
                        </a:rPr>
                        <a:t>Приозерск</a:t>
                      </a:r>
                      <a:endParaRPr lang="ru-RU" sz="14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ru-RU" sz="14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r>
                        <a:rPr lang="ru-RU" sz="14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ru-RU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2264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ru-RU" sz="14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Итого</a:t>
                      </a:r>
                      <a:endParaRPr lang="ru-RU" sz="14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42</a:t>
                      </a:r>
                      <a:endParaRPr lang="ru-RU" sz="14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ru-RU" sz="14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35</a:t>
                      </a:r>
                      <a:endParaRPr lang="ru-RU" sz="14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6731313"/>
              </p:ext>
            </p:extLst>
          </p:nvPr>
        </p:nvGraphicFramePr>
        <p:xfrm>
          <a:off x="941695" y="4217158"/>
          <a:ext cx="9826388" cy="20471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38800"/>
                <a:gridCol w="3100584"/>
                <a:gridCol w="1138592"/>
                <a:gridCol w="1596493"/>
                <a:gridCol w="1596493"/>
                <a:gridCol w="1555426"/>
              </a:tblGrid>
              <a:tr h="5849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№</a:t>
                      </a:r>
                      <a:endParaRPr lang="ru-RU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Областные организации</a:t>
                      </a:r>
                      <a:endParaRPr lang="ru-RU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Кол-во</a:t>
                      </a:r>
                      <a:endParaRPr lang="ru-RU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itchFamily="34" charset="0"/>
                          <a:cs typeface="Arial" pitchFamily="34" charset="0"/>
                        </a:rPr>
                        <a:t>Первая категория</a:t>
                      </a:r>
                      <a:endParaRPr lang="ru-RU" sz="14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itchFamily="34" charset="0"/>
                          <a:cs typeface="Arial" pitchFamily="34" charset="0"/>
                        </a:rPr>
                        <a:t>Вторая категория</a:t>
                      </a:r>
                      <a:endParaRPr lang="ru-RU" sz="14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itchFamily="34" charset="0"/>
                          <a:cs typeface="Arial" pitchFamily="34" charset="0"/>
                        </a:rPr>
                        <a:t>Третья категория</a:t>
                      </a:r>
                      <a:endParaRPr lang="ru-RU" sz="14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292452">
                <a:tc>
                  <a:txBody>
                    <a:bodyPr/>
                    <a:lstStyle/>
                    <a:p>
                      <a:pPr marL="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itchFamily="34" charset="0"/>
                          <a:cs typeface="Arial" pitchFamily="34" charset="0"/>
                        </a:rPr>
                        <a:t>1.</a:t>
                      </a:r>
                      <a:endParaRPr lang="ru-RU" sz="14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itchFamily="34" charset="0"/>
                          <a:cs typeface="Arial" pitchFamily="34" charset="0"/>
                        </a:rPr>
                        <a:t>Специальные школы-интернаты</a:t>
                      </a:r>
                      <a:endParaRPr lang="ru-RU" sz="14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ru-RU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r>
                        <a:rPr lang="ru-RU" sz="14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ru-RU" sz="14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14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292452">
                <a:tc>
                  <a:txBody>
                    <a:bodyPr/>
                    <a:lstStyle/>
                    <a:p>
                      <a:pPr marL="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itchFamily="34" charset="0"/>
                          <a:cs typeface="Arial" pitchFamily="34" charset="0"/>
                        </a:rPr>
                        <a:t>2.</a:t>
                      </a:r>
                      <a:endParaRPr lang="ru-RU" sz="14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itchFamily="34" charset="0"/>
                          <a:cs typeface="Arial" pitchFamily="34" charset="0"/>
                        </a:rPr>
                        <a:t>Детские дома </a:t>
                      </a:r>
                      <a:endParaRPr lang="ru-RU" sz="14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14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r>
                        <a:rPr lang="ru-RU" sz="14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14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r>
                        <a:rPr lang="ru-RU" sz="14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292452">
                <a:tc>
                  <a:txBody>
                    <a:bodyPr/>
                    <a:lstStyle/>
                    <a:p>
                      <a:pPr marL="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itchFamily="34" charset="0"/>
                          <a:cs typeface="Arial" pitchFamily="34" charset="0"/>
                        </a:rPr>
                        <a:t>3.</a:t>
                      </a:r>
                      <a:endParaRPr lang="ru-RU" sz="14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itchFamily="34" charset="0"/>
                          <a:cs typeface="Arial" pitchFamily="34" charset="0"/>
                        </a:rPr>
                        <a:t>ПМПК</a:t>
                      </a:r>
                      <a:endParaRPr lang="ru-RU" sz="14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ru-RU" sz="14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r>
                        <a:rPr lang="ru-RU" sz="14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14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292452">
                <a:tc>
                  <a:txBody>
                    <a:bodyPr/>
                    <a:lstStyle/>
                    <a:p>
                      <a:pPr marL="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itchFamily="34" charset="0"/>
                          <a:cs typeface="Arial" pitchFamily="34" charset="0"/>
                        </a:rPr>
                        <a:t>4.</a:t>
                      </a:r>
                      <a:endParaRPr lang="ru-RU" sz="14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itchFamily="34" charset="0"/>
                          <a:cs typeface="Arial" pitchFamily="34" charset="0"/>
                        </a:rPr>
                        <a:t>колледжи</a:t>
                      </a:r>
                      <a:endParaRPr lang="ru-RU" sz="14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ru-RU" sz="14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ru-RU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2924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ru-RU" sz="14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Итого</a:t>
                      </a:r>
                      <a:endParaRPr lang="ru-RU" sz="14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19</a:t>
                      </a:r>
                      <a:endParaRPr lang="ru-RU" sz="14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ru-RU" sz="14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endParaRPr lang="ru-RU" sz="14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ru-RU" sz="14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8933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125" y="136478"/>
            <a:ext cx="11818962" cy="586853"/>
          </a:xfrm>
        </p:spPr>
        <p:txBody>
          <a:bodyPr>
            <a:normAutofit fontScale="90000"/>
          </a:bodyPr>
          <a:lstStyle/>
          <a:p>
            <a:pPr algn="ctr"/>
            <a:r>
              <a:rPr lang="kk-KZ" b="1" dirty="0"/>
              <a:t> </a:t>
            </a:r>
            <a:r>
              <a:rPr lang="ru-RU" dirty="0"/>
              <a:t/>
            </a:r>
            <a:br>
              <a:rPr lang="ru-RU" dirty="0"/>
            </a:br>
            <a:r>
              <a:rPr lang="kk-KZ" sz="22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Показатели эффективности деятельности руководителя организации образования</a:t>
            </a:r>
            <a:r>
              <a:rPr lang="ru-RU" sz="2200" dirty="0"/>
              <a:t/>
            </a:r>
            <a:br>
              <a:rPr lang="ru-RU" sz="2200" dirty="0"/>
            </a:br>
            <a:endParaRPr lang="ru-RU" sz="2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5CAA3-FD71-430B-8996-36DBD2965298}" type="slidenum">
              <a:rPr lang="en-US" smtClean="0"/>
              <a:t>15</a:t>
            </a:fld>
            <a:endParaRPr lang="en-US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3333131"/>
              </p:ext>
            </p:extLst>
          </p:nvPr>
        </p:nvGraphicFramePr>
        <p:xfrm>
          <a:off x="163775" y="846162"/>
          <a:ext cx="11818960" cy="562434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65771"/>
                <a:gridCol w="2958895"/>
                <a:gridCol w="8394294"/>
              </a:tblGrid>
              <a:tr h="24518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№</a:t>
                      </a:r>
                      <a:endParaRPr lang="ru-RU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0811" marR="6081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Arial" pitchFamily="34" charset="0"/>
                          <a:cs typeface="Arial" pitchFamily="34" charset="0"/>
                        </a:rPr>
                        <a:t>Критерии</a:t>
                      </a:r>
                      <a:endParaRPr lang="ru-RU" sz="14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0811" marR="6081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Arial" pitchFamily="34" charset="0"/>
                          <a:cs typeface="Arial" pitchFamily="34" charset="0"/>
                        </a:rPr>
                        <a:t>Показатели</a:t>
                      </a:r>
                      <a:endParaRPr lang="ru-RU" sz="14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0811" marR="60811" marT="0" marB="0"/>
                </a:tc>
              </a:tr>
              <a:tr h="980722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kk-KZ" sz="140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ru-RU" sz="14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0811" marR="6081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Эффективность обеспечения доступности качественного образования</a:t>
                      </a:r>
                      <a:endParaRPr lang="ru-RU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0811" marR="6081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Открытость организации образования (наличие сайта, страницы в соцсетях); контингент обучающихся; наличие специальных условий для детей с ООП;, создание комфортных условий и безопасной среды; организация контроля доступа к зданию; динамика увеличения охвата дополнительным образованием.</a:t>
                      </a:r>
                      <a:endParaRPr lang="ru-RU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0811" marR="60811" marT="0" marB="0"/>
                </a:tc>
              </a:tr>
              <a:tr h="735541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kk-KZ" sz="14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2.</a:t>
                      </a:r>
                      <a:r>
                        <a:rPr lang="kk-KZ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ru-RU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0811" marR="6081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itchFamily="34" charset="0"/>
                          <a:cs typeface="Arial" pitchFamily="34" charset="0"/>
                        </a:rPr>
                        <a:t>Эффективность обеспечения качества образования</a:t>
                      </a:r>
                      <a:endParaRPr lang="ru-RU" sz="14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0811" marR="6081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Динамика качества знаний; количество «Алтын белгі»; доля выпускников, поступивших в колледжи и вузы; количество призеров областных, республиканских, международных олимпиад, конкурсов, соревнований.</a:t>
                      </a:r>
                      <a:endParaRPr lang="ru-RU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0811" marR="60811" marT="0" marB="0"/>
                </a:tc>
              </a:tr>
              <a:tr h="1838275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kk-KZ" sz="14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3.</a:t>
                      </a:r>
                      <a:r>
                        <a:rPr lang="kk-KZ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ru-RU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0811" marR="6081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itchFamily="34" charset="0"/>
                          <a:cs typeface="Arial" pitchFamily="34" charset="0"/>
                        </a:rPr>
                        <a:t>Эффективность развития кадрового потенциала, инновационной деятельности</a:t>
                      </a:r>
                      <a:endParaRPr lang="ru-RU" sz="14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0811" marR="6081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Доля педагогов с высшим профессиональным образованием; доля педагогов, имеющих ученую/академическую степень; наличие молодых специалистов; наличие у директора сертификата о курсах ПК в области менеджмента; количество педагогов, ставших призерами конкурсов профессионального мастерства; наличие разработанных программ, УМК, методических рекомендаций/пособий; одобренных учебно-методическим советом; инновационно-экспериментальная деятельность, участие в социальных/образовательных </a:t>
                      </a:r>
                      <a:r>
                        <a:rPr lang="kk-KZ" sz="14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проектах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0811" marR="60811" marT="0" marB="0"/>
                </a:tc>
              </a:tr>
              <a:tr h="727478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kk-KZ" sz="1400" dirty="0" smtClean="0"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4.</a:t>
                      </a:r>
                      <a:endParaRPr lang="ru-RU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0811" marR="6081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itchFamily="34" charset="0"/>
                          <a:cs typeface="Arial" pitchFamily="34" charset="0"/>
                        </a:rPr>
                        <a:t>Эффективность материально-технического обеспечения</a:t>
                      </a:r>
                      <a:endParaRPr lang="ru-RU" sz="14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0811" marR="6081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Улучшение МТБ (приобретение современного оборудования,цифровых лабораторий, интерактивного оборудования, учебных кабинетов и т.д.).</a:t>
                      </a:r>
                      <a:endParaRPr lang="ru-RU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0811" marR="60811" marT="0" marB="0"/>
                </a:tc>
              </a:tr>
              <a:tr h="1095681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kk-KZ" sz="1400" dirty="0" smtClean="0"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5.</a:t>
                      </a:r>
                      <a:endParaRPr lang="ru-RU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0811" marR="60811" marT="0" marB="0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Показатели снижения баллов: </a:t>
                      </a:r>
                      <a:r>
                        <a:rPr lang="kk-KZ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наличие зарегистрированных случаев травматизма обучающихся и работников на территории организации образования во время учебно-воспитательного процесса; наличие случаев суицида; наличие правонарушений, совершенных обучающимися; текучесть кадров; некачественное заполнение НОБД; отсутствие обратной связи в системе электронных журналов; наличие педагогов, не прошедших курсы ПК 1 раз в 5 лет.</a:t>
                      </a:r>
                      <a:endParaRPr lang="ru-RU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0811" marR="60811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9909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8490" y="365126"/>
            <a:ext cx="10985310" cy="330910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Критерии и показатели для оценивания аттестуемых (сводная таблица)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5CAA3-FD71-430B-8996-36DBD2965298}" type="slidenum">
              <a:rPr lang="en-US" smtClean="0"/>
              <a:t>16</a:t>
            </a:fld>
            <a:endParaRPr lang="en-US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3227935"/>
              </p:ext>
            </p:extLst>
          </p:nvPr>
        </p:nvGraphicFramePr>
        <p:xfrm>
          <a:off x="177421" y="846162"/>
          <a:ext cx="11859904" cy="537313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4920"/>
                <a:gridCol w="1122686"/>
                <a:gridCol w="3029803"/>
                <a:gridCol w="3739486"/>
                <a:gridCol w="3603009"/>
              </a:tblGrid>
              <a:tr h="2054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№</a:t>
                      </a:r>
                      <a:endParaRPr lang="ru-RU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2552" marR="525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Аттестуем</a:t>
                      </a:r>
                      <a:endParaRPr lang="ru-RU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2552" marR="52552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Критерии и показатели оценивания</a:t>
                      </a:r>
                      <a:endParaRPr lang="ru-RU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2552" marR="52552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579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1.</a:t>
                      </a:r>
                      <a:endParaRPr lang="ru-RU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2552" marR="525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Педагоги</a:t>
                      </a:r>
                      <a:endParaRPr lang="ru-RU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2552" marR="52552" marT="0" marB="0"/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1. Качество знаний обучающихся. </a:t>
                      </a:r>
                      <a:r>
                        <a:rPr lang="kk-KZ" sz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2</a:t>
                      </a:r>
                      <a:r>
                        <a:rPr lang="kk-KZ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. Качество преподавания</a:t>
                      </a:r>
                      <a:r>
                        <a:rPr lang="kk-KZ" sz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. 3</a:t>
                      </a:r>
                      <a:r>
                        <a:rPr lang="kk-KZ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. Достижения обучающихся. 4. Обобщение педагогического опыта. 5. Профессиональные достижения педагога.</a:t>
                      </a:r>
                      <a:endParaRPr lang="ru-RU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2552" marR="52552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940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Arial" pitchFamily="34" charset="0"/>
                          <a:cs typeface="Arial" pitchFamily="34" charset="0"/>
                        </a:rPr>
                        <a:t>2.</a:t>
                      </a:r>
                      <a:endParaRPr lang="ru-RU" sz="12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2552" marR="525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Заместители</a:t>
                      </a:r>
                      <a:endParaRPr lang="ru-RU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2552" marR="5255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Первая категория:</a:t>
                      </a:r>
                      <a:endParaRPr lang="ru-RU" sz="1200" b="1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1.О</a:t>
                      </a:r>
                      <a:r>
                        <a:rPr lang="ru-RU" sz="1200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бъективность</a:t>
                      </a:r>
                      <a:r>
                        <a:rPr lang="ru-RU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и действенность результатов </a:t>
                      </a:r>
                      <a:r>
                        <a:rPr lang="ru-RU" sz="1200" dirty="0" err="1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внутришкольного</a:t>
                      </a:r>
                      <a:r>
                        <a:rPr lang="ru-RU" sz="1200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контроля </a:t>
                      </a:r>
                      <a:r>
                        <a:rPr lang="ru-RU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(контроля качества): динамика измеряемых показателей</a:t>
                      </a:r>
                      <a:r>
                        <a:rPr lang="kk-KZ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endParaRPr lang="ru-RU" sz="1200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2. И</a:t>
                      </a:r>
                      <a:r>
                        <a:rPr lang="ru-RU" sz="1200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нновационный</a:t>
                      </a:r>
                      <a:r>
                        <a:rPr lang="ru-RU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подход в организации </a:t>
                      </a:r>
                      <a:r>
                        <a:rPr lang="ru-RU" sz="1200" dirty="0" err="1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внутришкольного</a:t>
                      </a:r>
                      <a:r>
                        <a:rPr lang="ru-RU" sz="1200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контроля </a:t>
                      </a:r>
                      <a:r>
                        <a:rPr lang="ru-RU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(контроля качества)</a:t>
                      </a:r>
                      <a:r>
                        <a:rPr lang="kk-KZ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endParaRPr lang="ru-RU" sz="1200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3. К</a:t>
                      </a:r>
                      <a:r>
                        <a:rPr lang="ru-RU" sz="1200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ачество</a:t>
                      </a:r>
                      <a:r>
                        <a:rPr lang="ru-RU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аналитических материалов</a:t>
                      </a:r>
                      <a:r>
                        <a:rPr lang="kk-KZ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endParaRPr lang="ru-RU" sz="1200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4. </a:t>
                      </a:r>
                      <a:r>
                        <a:rPr lang="kk-KZ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</a:t>
                      </a:r>
                      <a:r>
                        <a:rPr lang="ru-RU" sz="12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бобщение</a:t>
                      </a:r>
                      <a:r>
                        <a:rPr lang="ru-RU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и распространение опыта работы по курируемому направлению на республиканском или международном уровне</a:t>
                      </a:r>
                      <a:r>
                        <a:rPr lang="kk-KZ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5. С</a:t>
                      </a:r>
                      <a:r>
                        <a:rPr lang="ru-RU" sz="1200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истема</a:t>
                      </a:r>
                      <a:r>
                        <a:rPr lang="ru-RU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дифференцированной работы с различными категориями педагогов.</a:t>
                      </a:r>
                      <a:endParaRPr lang="ru-RU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2552" marR="5255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Вторая категория:</a:t>
                      </a:r>
                      <a:endParaRPr lang="ru-RU" sz="1200" b="1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1.Р</a:t>
                      </a:r>
                      <a:r>
                        <a:rPr lang="ru-RU" sz="1200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ациональное</a:t>
                      </a:r>
                      <a:r>
                        <a:rPr lang="ru-RU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использование ресурсов организации образования (цифровых, кадровых, материально-технических) для </a:t>
                      </a:r>
                      <a:r>
                        <a:rPr lang="ru-RU" sz="1200" dirty="0" err="1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внутришкольного</a:t>
                      </a:r>
                      <a:r>
                        <a:rPr lang="ru-RU" sz="1200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контроля</a:t>
                      </a:r>
                      <a:r>
                        <a:rPr lang="ru-RU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(контроля качества)</a:t>
                      </a:r>
                      <a:r>
                        <a:rPr lang="kk-KZ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endParaRPr lang="ru-RU" sz="1200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2. И</a:t>
                      </a:r>
                      <a:r>
                        <a:rPr lang="ru-RU" sz="1200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спользование</a:t>
                      </a:r>
                      <a:r>
                        <a:rPr lang="ru-RU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различных видов контрольно-измерительных материалов и их информативность: показатели учебных достижений</a:t>
                      </a:r>
                      <a:r>
                        <a:rPr lang="kk-KZ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endParaRPr lang="ru-RU" sz="1200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3. Э</a:t>
                      </a:r>
                      <a:r>
                        <a:rPr lang="ru-RU" sz="1200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ффективность</a:t>
                      </a:r>
                      <a:r>
                        <a:rPr lang="ru-RU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обратной связи и коррекционной деятельности в организации </a:t>
                      </a:r>
                      <a:r>
                        <a:rPr lang="ru-RU" sz="1200" dirty="0" err="1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внутришкольного</a:t>
                      </a:r>
                      <a:r>
                        <a:rPr lang="ru-RU" sz="1200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контроля</a:t>
                      </a:r>
                      <a:r>
                        <a:rPr lang="ru-RU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: использование результатов "по вертикали" (администрация - учитель) и "по горизонтали" (между субъектами управления)</a:t>
                      </a:r>
                      <a:r>
                        <a:rPr lang="kk-KZ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endParaRPr lang="ru-RU" sz="1200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4. </a:t>
                      </a:r>
                      <a:r>
                        <a:rPr lang="kk-KZ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</a:t>
                      </a:r>
                      <a:r>
                        <a:rPr lang="ru-RU" sz="12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бобщение</a:t>
                      </a:r>
                      <a:r>
                        <a:rPr lang="ru-RU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и распространение опыта работы по курируемому направлению на областном уровне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2552" marR="5255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Третья категория:</a:t>
                      </a:r>
                      <a:endParaRPr lang="ru-RU" sz="1200" b="1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1.Р</a:t>
                      </a:r>
                      <a:r>
                        <a:rPr lang="ru-RU" sz="1200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езультативность</a:t>
                      </a:r>
                      <a:r>
                        <a:rPr lang="ru-RU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использования различных видов </a:t>
                      </a:r>
                      <a:r>
                        <a:rPr lang="ru-RU" sz="1200" dirty="0" err="1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внутришкольного</a:t>
                      </a:r>
                      <a:r>
                        <a:rPr lang="ru-RU" sz="1200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контроля </a:t>
                      </a:r>
                      <a:r>
                        <a:rPr lang="ru-RU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(контроля качества) в соответствии с целями и задачами организации образования</a:t>
                      </a:r>
                      <a:r>
                        <a:rPr lang="kk-KZ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endParaRPr lang="ru-RU" sz="1200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2.С</a:t>
                      </a:r>
                      <a:r>
                        <a:rPr lang="ru-RU" sz="1200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оответствие</a:t>
                      </a:r>
                      <a:r>
                        <a:rPr lang="ru-RU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200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анализа урока/занятия </a:t>
                      </a:r>
                      <a:r>
                        <a:rPr lang="ru-RU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(журнал (листы) наблюдения на уроке/занятии) программам наблюдения на уроке/занятии</a:t>
                      </a:r>
                      <a:r>
                        <a:rPr lang="kk-KZ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endParaRPr lang="ru-RU" sz="1200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3.Р</a:t>
                      </a:r>
                      <a:r>
                        <a:rPr lang="ru-RU" sz="1200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езультативность</a:t>
                      </a:r>
                      <a:r>
                        <a:rPr lang="ru-RU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использования уровневых дескрипторов с учетом квалификационных категорий педагогов, особенностей обучающихся для осуществления </a:t>
                      </a:r>
                      <a:r>
                        <a:rPr lang="ru-RU" sz="1200" dirty="0" err="1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внутришкольного</a:t>
                      </a:r>
                      <a:r>
                        <a:rPr lang="ru-RU" sz="1200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контроля </a:t>
                      </a:r>
                      <a:r>
                        <a:rPr lang="ru-RU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(контроля качества)</a:t>
                      </a:r>
                      <a:r>
                        <a:rPr lang="kk-KZ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endParaRPr lang="ru-RU" sz="1200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4. </a:t>
                      </a:r>
                      <a:r>
                        <a:rPr lang="kk-KZ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</a:t>
                      </a:r>
                      <a:r>
                        <a:rPr lang="ru-RU" sz="12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бобщение</a:t>
                      </a:r>
                      <a:r>
                        <a:rPr lang="ru-RU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и распространение опыта работы по курируемому направлению на районном/городском уровне</a:t>
                      </a:r>
                      <a:r>
                        <a:rPr lang="kk-KZ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2552" marR="52552" marT="0" marB="0"/>
                </a:tc>
              </a:tr>
              <a:tr h="8757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Arial" pitchFamily="34" charset="0"/>
                          <a:cs typeface="Arial" pitchFamily="34" charset="0"/>
                        </a:rPr>
                        <a:t>3.</a:t>
                      </a:r>
                      <a:endParaRPr lang="ru-RU" sz="12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2552" marR="525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Руководители</a:t>
                      </a:r>
                      <a:endParaRPr lang="ru-RU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2552" marR="52552" marT="0" marB="0"/>
                </a:tc>
                <a:tc gridSpan="3">
                  <a:txBody>
                    <a:bodyPr/>
                    <a:lstStyle/>
                    <a:p>
                      <a:pPr indent="6858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1.Эффективность обеспечения доступности качественного образования.</a:t>
                      </a:r>
                      <a:endParaRPr lang="ru-RU" sz="1200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indent="6858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2.</a:t>
                      </a:r>
                      <a:r>
                        <a:rPr lang="ru-RU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Эффективность обеспечения качества образования</a:t>
                      </a:r>
                      <a:r>
                        <a:rPr lang="kk-KZ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endParaRPr lang="ru-RU" sz="1200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indent="6858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3.</a:t>
                      </a:r>
                      <a:r>
                        <a:rPr lang="ru-RU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Эффективность развития кадрового потенциала, инновационной деятельности</a:t>
                      </a:r>
                      <a:r>
                        <a:rPr lang="kk-KZ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endParaRPr lang="ru-RU" sz="1200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4. </a:t>
                      </a:r>
                      <a:r>
                        <a:rPr lang="ru-RU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Эффективность материально-технического обеспечения</a:t>
                      </a:r>
                      <a:r>
                        <a:rPr lang="kk-KZ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endParaRPr lang="ru-RU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2552" marR="52552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5615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6603" y="204717"/>
            <a:ext cx="11395881" cy="750626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Участие  педагогов </a:t>
            </a:r>
            <a:r>
              <a:rPr lang="ru-RU" sz="18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sz="18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аттестации </a:t>
            </a:r>
            <a:r>
              <a:rPr lang="ru-RU" sz="18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по новому формату с </a:t>
            </a:r>
            <a:r>
              <a:rPr lang="ru-RU" sz="18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2018 по 2020 </a:t>
            </a:r>
            <a:r>
              <a:rPr lang="ru-RU" sz="18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годы (категории, рассматриваемые на областном уровне)</a:t>
            </a:r>
            <a:r>
              <a:rPr lang="ru-RU" sz="1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</a:br>
            <a:endParaRPr lang="ru-RU" sz="1800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5CAA3-FD71-430B-8996-36DBD2965298}" type="slidenum">
              <a:rPr lang="en-US" smtClean="0"/>
              <a:t>17</a:t>
            </a:fld>
            <a:endParaRPr lang="en-US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0075006"/>
              </p:ext>
            </p:extLst>
          </p:nvPr>
        </p:nvGraphicFramePr>
        <p:xfrm>
          <a:off x="286604" y="764275"/>
          <a:ext cx="11505062" cy="596159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43568"/>
                <a:gridCol w="1150506"/>
                <a:gridCol w="1497045"/>
                <a:gridCol w="1302982"/>
                <a:gridCol w="1372291"/>
                <a:gridCol w="1413875"/>
                <a:gridCol w="1524768"/>
                <a:gridCol w="1400014"/>
                <a:gridCol w="1400013"/>
              </a:tblGrid>
              <a:tr h="660525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№</a:t>
                      </a:r>
                      <a:endParaRPr lang="ru-RU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998" marR="35998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itchFamily="34" charset="0"/>
                          <a:cs typeface="Arial" pitchFamily="34" charset="0"/>
                        </a:rPr>
                        <a:t>Город/район</a:t>
                      </a:r>
                      <a:endParaRPr lang="ru-RU" sz="11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998" marR="35998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Всего за 3 года участвовали</a:t>
                      </a:r>
                      <a:r>
                        <a:rPr lang="ru-RU" sz="1100" baseline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в аттестации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998" marR="35998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Кол-во участвовавших в аттестации по новому формату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(на категории «педагог-исследователь» и «педагог-мастер»)</a:t>
                      </a:r>
                      <a:endParaRPr lang="ru-RU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998" marR="35998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itchFamily="34" charset="0"/>
                          <a:cs typeface="Arial" pitchFamily="34" charset="0"/>
                        </a:rPr>
                        <a:t>Количество, % рекомендованных ОЭС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itchFamily="34" charset="0"/>
                          <a:cs typeface="Arial" pitchFamily="34" charset="0"/>
                        </a:rPr>
                        <a:t>(на категории «педагог-исследователь» и «педагог-мастер»)</a:t>
                      </a:r>
                      <a:endParaRPr lang="ru-RU" sz="11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998" marR="35998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902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2018 год</a:t>
                      </a:r>
                      <a:endParaRPr lang="ru-RU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998" marR="359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itchFamily="34" charset="0"/>
                          <a:cs typeface="Arial" pitchFamily="34" charset="0"/>
                        </a:rPr>
                        <a:t>2019 год</a:t>
                      </a:r>
                      <a:endParaRPr lang="ru-RU" sz="11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998" marR="359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itchFamily="34" charset="0"/>
                          <a:cs typeface="Arial" pitchFamily="34" charset="0"/>
                        </a:rPr>
                        <a:t>2020 год</a:t>
                      </a:r>
                      <a:endParaRPr lang="ru-RU" sz="11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998" marR="359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itchFamily="34" charset="0"/>
                          <a:cs typeface="Arial" pitchFamily="34" charset="0"/>
                        </a:rPr>
                        <a:t>2018 год</a:t>
                      </a:r>
                      <a:endParaRPr lang="ru-RU" sz="11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998" marR="359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itchFamily="34" charset="0"/>
                          <a:cs typeface="Arial" pitchFamily="34" charset="0"/>
                        </a:rPr>
                        <a:t>2019 год</a:t>
                      </a:r>
                      <a:endParaRPr lang="ru-RU" sz="11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998" marR="359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itchFamily="34" charset="0"/>
                          <a:cs typeface="Arial" pitchFamily="34" charset="0"/>
                        </a:rPr>
                        <a:t>2020 год</a:t>
                      </a:r>
                      <a:endParaRPr lang="ru-RU" sz="11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998" marR="35998" marT="0" marB="0"/>
                </a:tc>
              </a:tr>
              <a:tr h="259022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1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r>
                        <a:rPr lang="ru-RU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ru-RU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998" marR="3599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itchFamily="34" charset="0"/>
                          <a:cs typeface="Arial" pitchFamily="34" charset="0"/>
                        </a:rPr>
                        <a:t>Караганда</a:t>
                      </a:r>
                      <a:endParaRPr lang="ru-RU" sz="11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998" marR="3599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1748</a:t>
                      </a:r>
                      <a:endParaRPr lang="ru-RU" sz="1100" dirty="0">
                        <a:solidFill>
                          <a:srgbClr val="C0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998" marR="3599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698</a:t>
                      </a:r>
                      <a:endParaRPr lang="ru-RU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998" marR="3599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616</a:t>
                      </a:r>
                      <a:endParaRPr lang="ru-RU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998" marR="3599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itchFamily="34" charset="0"/>
                          <a:cs typeface="Arial" pitchFamily="34" charset="0"/>
                        </a:rPr>
                        <a:t>434</a:t>
                      </a:r>
                      <a:endParaRPr lang="ru-RU" sz="11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998" marR="3599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itchFamily="34" charset="0"/>
                          <a:cs typeface="Arial" pitchFamily="34" charset="0"/>
                        </a:rPr>
                        <a:t>589 (84%)</a:t>
                      </a:r>
                      <a:endParaRPr lang="ru-RU" sz="11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998" marR="3599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itchFamily="34" charset="0"/>
                          <a:cs typeface="Arial" pitchFamily="34" charset="0"/>
                        </a:rPr>
                        <a:t>460 (74%)</a:t>
                      </a:r>
                      <a:endParaRPr lang="ru-RU" sz="11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998" marR="3599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itchFamily="34" charset="0"/>
                          <a:cs typeface="Arial" pitchFamily="34" charset="0"/>
                        </a:rPr>
                        <a:t>388 (89%)</a:t>
                      </a:r>
                      <a:endParaRPr lang="ru-RU" sz="11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998" marR="35998" marT="0" marB="0"/>
                </a:tc>
              </a:tr>
              <a:tr h="259022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1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lang="ru-RU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ru-RU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998" marR="3599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itchFamily="34" charset="0"/>
                          <a:cs typeface="Arial" pitchFamily="34" charset="0"/>
                        </a:rPr>
                        <a:t>Бухаржырауский </a:t>
                      </a:r>
                      <a:endParaRPr lang="ru-RU" sz="11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998" marR="3599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302</a:t>
                      </a:r>
                      <a:endParaRPr lang="ru-RU" sz="1100" dirty="0">
                        <a:solidFill>
                          <a:srgbClr val="C0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998" marR="3599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itchFamily="34" charset="0"/>
                          <a:cs typeface="Arial" pitchFamily="34" charset="0"/>
                        </a:rPr>
                        <a:t>90</a:t>
                      </a:r>
                      <a:endParaRPr lang="ru-RU" sz="11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998" marR="3599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137</a:t>
                      </a:r>
                      <a:endParaRPr lang="ru-RU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998" marR="3599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itchFamily="34" charset="0"/>
                          <a:cs typeface="Arial" pitchFamily="34" charset="0"/>
                        </a:rPr>
                        <a:t>75</a:t>
                      </a:r>
                      <a:endParaRPr lang="ru-RU" sz="11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998" marR="3599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itchFamily="34" charset="0"/>
                          <a:cs typeface="Arial" pitchFamily="34" charset="0"/>
                        </a:rPr>
                        <a:t>80 (88%)</a:t>
                      </a:r>
                      <a:endParaRPr lang="ru-RU" sz="11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998" marR="3599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itchFamily="34" charset="0"/>
                          <a:cs typeface="Arial" pitchFamily="34" charset="0"/>
                        </a:rPr>
                        <a:t>100 (73%)</a:t>
                      </a:r>
                      <a:endParaRPr lang="ru-RU" sz="11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998" marR="3599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61 (81%)</a:t>
                      </a:r>
                      <a:endParaRPr lang="ru-RU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998" marR="35998" marT="0" marB="0"/>
                </a:tc>
              </a:tr>
              <a:tr h="385572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1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r>
                        <a:rPr lang="ru-RU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ru-RU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998" marR="3599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itchFamily="34" charset="0"/>
                          <a:cs typeface="Arial" pitchFamily="34" charset="0"/>
                        </a:rPr>
                        <a:t>Шетский район</a:t>
                      </a:r>
                      <a:endParaRPr lang="ru-RU" sz="11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998" marR="3599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114</a:t>
                      </a:r>
                      <a:endParaRPr lang="ru-RU" sz="1100" dirty="0">
                        <a:solidFill>
                          <a:srgbClr val="C0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998" marR="3599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itchFamily="34" charset="0"/>
                          <a:cs typeface="Arial" pitchFamily="34" charset="0"/>
                        </a:rPr>
                        <a:t>22</a:t>
                      </a:r>
                      <a:endParaRPr lang="ru-RU" sz="11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998" marR="3599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48</a:t>
                      </a:r>
                      <a:endParaRPr lang="ru-RU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998" marR="3599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itchFamily="34" charset="0"/>
                          <a:cs typeface="Arial" pitchFamily="34" charset="0"/>
                        </a:rPr>
                        <a:t>44</a:t>
                      </a:r>
                      <a:endParaRPr lang="ru-RU" sz="11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998" marR="3599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itchFamily="34" charset="0"/>
                          <a:cs typeface="Arial" pitchFamily="34" charset="0"/>
                        </a:rPr>
                        <a:t>20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itchFamily="34" charset="0"/>
                          <a:cs typeface="Arial" pitchFamily="34" charset="0"/>
                        </a:rPr>
                        <a:t>(90%)</a:t>
                      </a:r>
                      <a:endParaRPr lang="ru-RU" sz="11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998" marR="3599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itchFamily="34" charset="0"/>
                          <a:cs typeface="Arial" pitchFamily="34" charset="0"/>
                        </a:rPr>
                        <a:t>28 (58%)</a:t>
                      </a:r>
                      <a:endParaRPr lang="ru-RU" sz="11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998" marR="3599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itchFamily="34" charset="0"/>
                          <a:cs typeface="Arial" pitchFamily="34" charset="0"/>
                        </a:rPr>
                        <a:t>41 (93%)</a:t>
                      </a:r>
                      <a:endParaRPr lang="ru-RU" sz="11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998" marR="35998" marT="0" marB="0"/>
                </a:tc>
              </a:tr>
              <a:tr h="385572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1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r>
                        <a:rPr lang="ru-RU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ru-RU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998" marR="3599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itchFamily="34" charset="0"/>
                          <a:cs typeface="Arial" pitchFamily="34" charset="0"/>
                        </a:rPr>
                        <a:t>Каркаралинский</a:t>
                      </a:r>
                      <a:endParaRPr lang="ru-RU" sz="11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998" marR="3599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158</a:t>
                      </a:r>
                      <a:endParaRPr lang="ru-RU" sz="1100" dirty="0">
                        <a:solidFill>
                          <a:srgbClr val="C0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998" marR="3599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itchFamily="34" charset="0"/>
                          <a:cs typeface="Arial" pitchFamily="34" charset="0"/>
                        </a:rPr>
                        <a:t>50</a:t>
                      </a:r>
                      <a:endParaRPr lang="ru-RU" sz="11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998" marR="3599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60</a:t>
                      </a:r>
                      <a:endParaRPr lang="ru-RU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998" marR="3599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48</a:t>
                      </a:r>
                      <a:endParaRPr lang="ru-RU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998" marR="3599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itchFamily="34" charset="0"/>
                          <a:cs typeface="Arial" pitchFamily="34" charset="0"/>
                        </a:rPr>
                        <a:t>43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itchFamily="34" charset="0"/>
                          <a:cs typeface="Arial" pitchFamily="34" charset="0"/>
                        </a:rPr>
                        <a:t>(86%)</a:t>
                      </a:r>
                      <a:endParaRPr lang="ru-RU" sz="11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998" marR="3599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itchFamily="34" charset="0"/>
                          <a:cs typeface="Arial" pitchFamily="34" charset="0"/>
                        </a:rPr>
                        <a:t>54 (90%)</a:t>
                      </a:r>
                      <a:endParaRPr lang="ru-RU" sz="11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998" marR="3599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itchFamily="34" charset="0"/>
                          <a:cs typeface="Arial" pitchFamily="34" charset="0"/>
                        </a:rPr>
                        <a:t>37 (77%)</a:t>
                      </a:r>
                      <a:endParaRPr lang="ru-RU" sz="11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998" marR="35998" marT="0" marB="0"/>
                </a:tc>
              </a:tr>
              <a:tr h="259022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1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r>
                        <a:rPr lang="ru-RU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ru-RU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998" marR="3599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Осакаровский</a:t>
                      </a:r>
                      <a:r>
                        <a:rPr lang="ru-RU" sz="1100" dirty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ru-RU" sz="1100" dirty="0">
                        <a:solidFill>
                          <a:srgbClr val="C0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998" marR="3599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178</a:t>
                      </a:r>
                      <a:endParaRPr lang="ru-RU" sz="1100" dirty="0">
                        <a:solidFill>
                          <a:srgbClr val="C0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998" marR="3599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97</a:t>
                      </a:r>
                      <a:endParaRPr lang="ru-RU" sz="1100" dirty="0">
                        <a:solidFill>
                          <a:srgbClr val="C0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998" marR="3599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56</a:t>
                      </a:r>
                      <a:endParaRPr lang="ru-RU" sz="1100" dirty="0">
                        <a:solidFill>
                          <a:srgbClr val="C0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998" marR="3599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25</a:t>
                      </a:r>
                      <a:endParaRPr lang="ru-RU" sz="1100" b="1" dirty="0">
                        <a:solidFill>
                          <a:srgbClr val="C0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998" marR="3599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itchFamily="34" charset="0"/>
                          <a:cs typeface="Arial" pitchFamily="34" charset="0"/>
                        </a:rPr>
                        <a:t>69 (71%)</a:t>
                      </a:r>
                      <a:endParaRPr lang="ru-RU" sz="11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998" marR="3599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itchFamily="34" charset="0"/>
                          <a:cs typeface="Arial" pitchFamily="34" charset="0"/>
                        </a:rPr>
                        <a:t>50 (89%)</a:t>
                      </a:r>
                      <a:endParaRPr lang="ru-RU" sz="11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998" marR="3599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itchFamily="34" charset="0"/>
                          <a:cs typeface="Arial" pitchFamily="34" charset="0"/>
                        </a:rPr>
                        <a:t>24 (96%)</a:t>
                      </a:r>
                      <a:endParaRPr lang="ru-RU" sz="11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998" marR="35998" marT="0" marB="0"/>
                </a:tc>
              </a:tr>
              <a:tr h="259022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1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r>
                        <a:rPr lang="ru-RU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ru-RU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998" marR="3599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Нуринский</a:t>
                      </a:r>
                      <a:endParaRPr lang="ru-RU" sz="1100" dirty="0">
                        <a:solidFill>
                          <a:srgbClr val="C0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998" marR="3599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198</a:t>
                      </a:r>
                      <a:endParaRPr lang="ru-RU" sz="1100" dirty="0">
                        <a:solidFill>
                          <a:srgbClr val="C0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998" marR="3599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  <a:endParaRPr lang="ru-RU" sz="1100" dirty="0">
                        <a:solidFill>
                          <a:srgbClr val="C0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998" marR="3599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71</a:t>
                      </a:r>
                      <a:endParaRPr lang="ru-RU" sz="1100" dirty="0">
                        <a:solidFill>
                          <a:srgbClr val="C0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998" marR="3599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27</a:t>
                      </a:r>
                      <a:endParaRPr lang="ru-RU" sz="1100" b="1" dirty="0">
                        <a:solidFill>
                          <a:srgbClr val="C0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998" marR="3599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itchFamily="34" charset="0"/>
                          <a:cs typeface="Arial" pitchFamily="34" charset="0"/>
                        </a:rPr>
                        <a:t>62 (62%)</a:t>
                      </a:r>
                      <a:endParaRPr lang="ru-RU" sz="11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998" marR="3599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itchFamily="34" charset="0"/>
                          <a:cs typeface="Arial" pitchFamily="34" charset="0"/>
                        </a:rPr>
                        <a:t>64 (90%)</a:t>
                      </a:r>
                      <a:endParaRPr lang="ru-RU" sz="11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998" marR="3599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itchFamily="34" charset="0"/>
                          <a:cs typeface="Arial" pitchFamily="34" charset="0"/>
                        </a:rPr>
                        <a:t>25 (92%)</a:t>
                      </a:r>
                      <a:endParaRPr lang="ru-RU" sz="11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998" marR="35998" marT="0" marB="0"/>
                </a:tc>
              </a:tr>
              <a:tr h="259022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1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r>
                        <a:rPr lang="ru-RU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ru-RU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998" marR="3599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itchFamily="34" charset="0"/>
                          <a:cs typeface="Arial" pitchFamily="34" charset="0"/>
                        </a:rPr>
                        <a:t>Темиртау</a:t>
                      </a:r>
                      <a:endParaRPr lang="ru-RU" sz="11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998" marR="3599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459</a:t>
                      </a:r>
                      <a:endParaRPr lang="ru-RU" sz="1100" dirty="0">
                        <a:solidFill>
                          <a:srgbClr val="C0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998" marR="3599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itchFamily="34" charset="0"/>
                          <a:cs typeface="Arial" pitchFamily="34" charset="0"/>
                        </a:rPr>
                        <a:t>186</a:t>
                      </a:r>
                      <a:endParaRPr lang="ru-RU" sz="11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998" marR="3599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165</a:t>
                      </a:r>
                      <a:endParaRPr lang="ru-RU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998" marR="3599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108</a:t>
                      </a:r>
                      <a:endParaRPr lang="ru-RU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998" marR="3599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154 (82%)</a:t>
                      </a:r>
                      <a:endParaRPr lang="ru-RU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998" marR="3599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itchFamily="34" charset="0"/>
                          <a:cs typeface="Arial" pitchFamily="34" charset="0"/>
                        </a:rPr>
                        <a:t>113 (68%)</a:t>
                      </a:r>
                      <a:endParaRPr lang="ru-RU" sz="11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998" marR="3599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itchFamily="34" charset="0"/>
                          <a:cs typeface="Arial" pitchFamily="34" charset="0"/>
                        </a:rPr>
                        <a:t>98 (90%)</a:t>
                      </a:r>
                      <a:endParaRPr lang="ru-RU" sz="11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998" marR="35998" marT="0" marB="0"/>
                </a:tc>
              </a:tr>
              <a:tr h="259022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1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r>
                        <a:rPr lang="ru-RU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ru-RU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998" marR="3599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itchFamily="34" charset="0"/>
                          <a:cs typeface="Arial" pitchFamily="34" charset="0"/>
                        </a:rPr>
                        <a:t>Абайский</a:t>
                      </a:r>
                      <a:endParaRPr lang="ru-RU" sz="11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998" marR="3599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126</a:t>
                      </a:r>
                      <a:endParaRPr lang="ru-RU" sz="1100" dirty="0">
                        <a:solidFill>
                          <a:srgbClr val="C0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998" marR="3599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itchFamily="34" charset="0"/>
                          <a:cs typeface="Arial" pitchFamily="34" charset="0"/>
                        </a:rPr>
                        <a:t>32</a:t>
                      </a:r>
                      <a:endParaRPr lang="ru-RU" sz="11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998" marR="3599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itchFamily="34" charset="0"/>
                          <a:cs typeface="Arial" pitchFamily="34" charset="0"/>
                        </a:rPr>
                        <a:t>47</a:t>
                      </a:r>
                      <a:endParaRPr lang="ru-RU" sz="11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998" marR="3599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itchFamily="34" charset="0"/>
                          <a:cs typeface="Arial" pitchFamily="34" charset="0"/>
                        </a:rPr>
                        <a:t>47</a:t>
                      </a:r>
                      <a:endParaRPr lang="ru-RU" sz="11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998" marR="3599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itchFamily="34" charset="0"/>
                          <a:cs typeface="Arial" pitchFamily="34" charset="0"/>
                        </a:rPr>
                        <a:t>29 (90%)</a:t>
                      </a:r>
                      <a:endParaRPr lang="ru-RU" sz="11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998" marR="3599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itchFamily="34" charset="0"/>
                          <a:cs typeface="Arial" pitchFamily="34" charset="0"/>
                        </a:rPr>
                        <a:t>37 (78%)</a:t>
                      </a:r>
                      <a:endParaRPr lang="ru-RU" sz="11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998" marR="3599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itchFamily="34" charset="0"/>
                          <a:cs typeface="Arial" pitchFamily="34" charset="0"/>
                        </a:rPr>
                        <a:t>45 (95%)</a:t>
                      </a:r>
                      <a:endParaRPr lang="ru-RU" sz="11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998" marR="35998" marT="0" marB="0"/>
                </a:tc>
              </a:tr>
              <a:tr h="259022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1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r>
                        <a:rPr lang="ru-RU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ru-RU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998" marR="3599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itchFamily="34" charset="0"/>
                          <a:cs typeface="Arial" pitchFamily="34" charset="0"/>
                        </a:rPr>
                        <a:t>Жанааркинский</a:t>
                      </a:r>
                      <a:endParaRPr lang="ru-RU" sz="11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998" marR="3599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72</a:t>
                      </a:r>
                      <a:endParaRPr lang="ru-RU" sz="1100" dirty="0">
                        <a:solidFill>
                          <a:srgbClr val="C0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998" marR="3599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itchFamily="34" charset="0"/>
                          <a:cs typeface="Arial" pitchFamily="34" charset="0"/>
                        </a:rPr>
                        <a:t>22</a:t>
                      </a:r>
                      <a:endParaRPr lang="ru-RU" sz="11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998" marR="3599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  <a:endParaRPr lang="ru-RU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998" marR="3599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39</a:t>
                      </a:r>
                      <a:endParaRPr lang="ru-RU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998" marR="3599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22 (100%)</a:t>
                      </a:r>
                      <a:endParaRPr lang="ru-RU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998" marR="3599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9 (81%)</a:t>
                      </a:r>
                      <a:endParaRPr lang="ru-RU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998" marR="3599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itchFamily="34" charset="0"/>
                          <a:cs typeface="Arial" pitchFamily="34" charset="0"/>
                        </a:rPr>
                        <a:t>36 (92%)</a:t>
                      </a:r>
                      <a:endParaRPr lang="ru-RU" sz="11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998" marR="35998" marT="0" marB="0"/>
                </a:tc>
              </a:tr>
              <a:tr h="259022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1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r>
                        <a:rPr lang="ru-RU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ru-RU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998" marR="3599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Актогайский</a:t>
                      </a:r>
                      <a:r>
                        <a:rPr lang="ru-RU" sz="1100" dirty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ru-RU" sz="1100" dirty="0">
                        <a:solidFill>
                          <a:srgbClr val="C0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998" marR="3599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93</a:t>
                      </a:r>
                      <a:endParaRPr lang="ru-RU" sz="1100" dirty="0">
                        <a:solidFill>
                          <a:srgbClr val="C0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998" marR="3599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46</a:t>
                      </a:r>
                      <a:endParaRPr lang="ru-RU" sz="1100" dirty="0">
                        <a:solidFill>
                          <a:srgbClr val="C0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998" marR="3599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32</a:t>
                      </a:r>
                      <a:endParaRPr lang="ru-RU" sz="1100" dirty="0">
                        <a:solidFill>
                          <a:srgbClr val="C0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998" marR="3599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15</a:t>
                      </a:r>
                      <a:endParaRPr lang="ru-RU" sz="1100" b="1" dirty="0">
                        <a:solidFill>
                          <a:srgbClr val="C0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998" marR="3599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itchFamily="34" charset="0"/>
                          <a:cs typeface="Arial" pitchFamily="34" charset="0"/>
                        </a:rPr>
                        <a:t>33 (71%)</a:t>
                      </a:r>
                      <a:endParaRPr lang="ru-RU" sz="11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998" marR="3599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itchFamily="34" charset="0"/>
                          <a:cs typeface="Arial" pitchFamily="34" charset="0"/>
                        </a:rPr>
                        <a:t>19 (59%)</a:t>
                      </a:r>
                      <a:endParaRPr lang="ru-RU" sz="11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998" marR="3599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itchFamily="34" charset="0"/>
                          <a:cs typeface="Arial" pitchFamily="34" charset="0"/>
                        </a:rPr>
                        <a:t>13 (86%)</a:t>
                      </a:r>
                      <a:endParaRPr lang="ru-RU" sz="11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998" marR="35998" marT="0" marB="0"/>
                </a:tc>
              </a:tr>
              <a:tr h="259022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1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  <a:r>
                        <a:rPr lang="ru-RU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ru-RU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998" marR="3599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Жезказган</a:t>
                      </a:r>
                      <a:endParaRPr lang="ru-RU" sz="1100" dirty="0">
                        <a:solidFill>
                          <a:srgbClr val="C0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998" marR="3599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185</a:t>
                      </a:r>
                      <a:endParaRPr lang="ru-RU" sz="1100" dirty="0">
                        <a:solidFill>
                          <a:srgbClr val="C0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998" marR="3599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82</a:t>
                      </a:r>
                      <a:endParaRPr lang="ru-RU" sz="1100" dirty="0">
                        <a:solidFill>
                          <a:srgbClr val="C0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998" marR="3599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76</a:t>
                      </a:r>
                      <a:endParaRPr lang="ru-RU" sz="1100" dirty="0">
                        <a:solidFill>
                          <a:srgbClr val="C0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998" marR="3599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27</a:t>
                      </a:r>
                      <a:endParaRPr lang="ru-RU" sz="1100" b="1" dirty="0">
                        <a:solidFill>
                          <a:srgbClr val="C0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998" marR="3599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61 (74%)</a:t>
                      </a:r>
                      <a:endParaRPr lang="ru-RU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998" marR="3599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64 (84%)</a:t>
                      </a:r>
                      <a:endParaRPr lang="ru-RU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998" marR="3599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itchFamily="34" charset="0"/>
                          <a:cs typeface="Arial" pitchFamily="34" charset="0"/>
                        </a:rPr>
                        <a:t>26 (96%)</a:t>
                      </a:r>
                      <a:endParaRPr lang="ru-RU" sz="11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998" marR="35998" marT="0" marB="0"/>
                </a:tc>
              </a:tr>
              <a:tr h="259022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1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  <a:r>
                        <a:rPr lang="ru-RU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ru-RU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998" marR="3599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Балхаш</a:t>
                      </a:r>
                      <a:endParaRPr lang="ru-RU" sz="1100" dirty="0">
                        <a:solidFill>
                          <a:srgbClr val="C0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998" marR="3599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154</a:t>
                      </a:r>
                      <a:endParaRPr lang="ru-RU" sz="1100" dirty="0">
                        <a:solidFill>
                          <a:srgbClr val="C0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998" marR="3599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61</a:t>
                      </a:r>
                      <a:endParaRPr lang="ru-RU" sz="1100" dirty="0">
                        <a:solidFill>
                          <a:srgbClr val="C0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998" marR="3599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58</a:t>
                      </a:r>
                      <a:endParaRPr lang="ru-RU" sz="1100" dirty="0">
                        <a:solidFill>
                          <a:srgbClr val="C0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998" marR="3599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35</a:t>
                      </a:r>
                      <a:endParaRPr lang="ru-RU" sz="1100" b="1" dirty="0">
                        <a:solidFill>
                          <a:srgbClr val="C0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998" marR="3599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itchFamily="34" charset="0"/>
                          <a:cs typeface="Arial" pitchFamily="34" charset="0"/>
                        </a:rPr>
                        <a:t>51 (83%)</a:t>
                      </a:r>
                      <a:endParaRPr lang="ru-RU" sz="11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998" marR="3599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itchFamily="34" charset="0"/>
                          <a:cs typeface="Arial" pitchFamily="34" charset="0"/>
                        </a:rPr>
                        <a:t>54 (93%)</a:t>
                      </a:r>
                      <a:endParaRPr lang="ru-RU" sz="11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998" marR="3599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itchFamily="34" charset="0"/>
                          <a:cs typeface="Arial" pitchFamily="34" charset="0"/>
                        </a:rPr>
                        <a:t>33 (94%)</a:t>
                      </a:r>
                      <a:endParaRPr lang="ru-RU" sz="11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998" marR="35998" marT="0" marB="0"/>
                </a:tc>
              </a:tr>
              <a:tr h="259022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1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13</a:t>
                      </a:r>
                      <a:r>
                        <a:rPr lang="ru-RU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ru-RU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998" marR="3599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err="1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Улытауский</a:t>
                      </a:r>
                      <a:endParaRPr lang="ru-RU" sz="1100" b="1" dirty="0">
                        <a:solidFill>
                          <a:srgbClr val="C0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998" marR="3599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18</a:t>
                      </a:r>
                      <a:endParaRPr lang="ru-RU" sz="1100" b="1" dirty="0">
                        <a:solidFill>
                          <a:srgbClr val="C0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998" marR="3599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ru-RU" sz="1100" b="1" dirty="0">
                        <a:solidFill>
                          <a:srgbClr val="C0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998" marR="3599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ru-RU" sz="1100" b="1" dirty="0">
                        <a:solidFill>
                          <a:srgbClr val="C0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998" marR="3599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1100" b="1" dirty="0">
                        <a:solidFill>
                          <a:srgbClr val="C0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998" marR="3599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 (28%)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998" marR="3599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 (100%)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998" marR="3599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 (100%)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998" marR="35998" marT="0" marB="0"/>
                </a:tc>
              </a:tr>
              <a:tr h="259022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1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14</a:t>
                      </a:r>
                      <a:r>
                        <a:rPr lang="ru-RU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ru-RU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998" marR="3599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Сатпаев</a:t>
                      </a:r>
                      <a:endParaRPr lang="ru-RU" sz="1100" dirty="0">
                        <a:solidFill>
                          <a:srgbClr val="C0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998" marR="3599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172</a:t>
                      </a:r>
                      <a:endParaRPr lang="ru-RU" sz="1100" dirty="0">
                        <a:solidFill>
                          <a:srgbClr val="C0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998" marR="3599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71</a:t>
                      </a:r>
                      <a:endParaRPr lang="ru-RU" sz="1100" dirty="0">
                        <a:solidFill>
                          <a:srgbClr val="C0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998" marR="3599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64</a:t>
                      </a:r>
                      <a:endParaRPr lang="ru-RU" sz="1100" dirty="0">
                        <a:solidFill>
                          <a:srgbClr val="C0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998" marR="3599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37</a:t>
                      </a:r>
                      <a:endParaRPr lang="ru-RU" sz="1100" b="1" dirty="0">
                        <a:solidFill>
                          <a:srgbClr val="C0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998" marR="3599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62 (87%)</a:t>
                      </a:r>
                      <a:endParaRPr lang="ru-RU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998" marR="3599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62 (96%)</a:t>
                      </a:r>
                      <a:endParaRPr lang="ru-RU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998" marR="3599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itchFamily="34" charset="0"/>
                          <a:cs typeface="Arial" pitchFamily="34" charset="0"/>
                        </a:rPr>
                        <a:t>33 (89%)</a:t>
                      </a:r>
                      <a:endParaRPr lang="ru-RU" sz="11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998" marR="35998" marT="0" marB="0"/>
                </a:tc>
              </a:tr>
              <a:tr h="259022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1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15</a:t>
                      </a:r>
                      <a:r>
                        <a:rPr lang="ru-RU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ru-RU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998" marR="3599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itchFamily="34" charset="0"/>
                          <a:cs typeface="Arial" pitchFamily="34" charset="0"/>
                        </a:rPr>
                        <a:t>Шахтинск</a:t>
                      </a:r>
                      <a:endParaRPr lang="ru-RU" sz="11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998" marR="3599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139</a:t>
                      </a:r>
                      <a:endParaRPr lang="ru-RU" sz="1100" dirty="0">
                        <a:solidFill>
                          <a:srgbClr val="C0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998" marR="3599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itchFamily="34" charset="0"/>
                          <a:cs typeface="Arial" pitchFamily="34" charset="0"/>
                        </a:rPr>
                        <a:t>77</a:t>
                      </a:r>
                      <a:endParaRPr lang="ru-RU" sz="11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998" marR="3599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itchFamily="34" charset="0"/>
                          <a:cs typeface="Arial" pitchFamily="34" charset="0"/>
                        </a:rPr>
                        <a:t>26</a:t>
                      </a:r>
                      <a:endParaRPr lang="ru-RU" sz="11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998" marR="3599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itchFamily="34" charset="0"/>
                          <a:cs typeface="Arial" pitchFamily="34" charset="0"/>
                        </a:rPr>
                        <a:t>36</a:t>
                      </a:r>
                      <a:endParaRPr lang="ru-RU" sz="11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998" marR="3599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itchFamily="34" charset="0"/>
                          <a:cs typeface="Arial" pitchFamily="34" charset="0"/>
                        </a:rPr>
                        <a:t>69 (89%)</a:t>
                      </a:r>
                      <a:endParaRPr lang="ru-RU" sz="11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998" marR="3599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itchFamily="34" charset="0"/>
                          <a:cs typeface="Arial" pitchFamily="34" charset="0"/>
                        </a:rPr>
                        <a:t>20 (77%)</a:t>
                      </a:r>
                      <a:endParaRPr lang="ru-RU" sz="11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998" marR="3599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itchFamily="34" charset="0"/>
                          <a:cs typeface="Arial" pitchFamily="34" charset="0"/>
                        </a:rPr>
                        <a:t>34 (94%)</a:t>
                      </a:r>
                      <a:endParaRPr lang="ru-RU" sz="11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998" marR="35998" marT="0" marB="0"/>
                </a:tc>
              </a:tr>
              <a:tr h="259022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1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16</a:t>
                      </a:r>
                      <a:r>
                        <a:rPr lang="ru-RU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ru-RU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998" marR="3599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Каражал</a:t>
                      </a:r>
                      <a:endParaRPr lang="ru-RU" sz="1100" dirty="0">
                        <a:solidFill>
                          <a:srgbClr val="C0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998" marR="3599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58</a:t>
                      </a:r>
                      <a:endParaRPr lang="ru-RU" sz="1100" dirty="0">
                        <a:solidFill>
                          <a:srgbClr val="C0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998" marR="3599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  <a:endParaRPr lang="ru-RU" sz="1100" dirty="0">
                        <a:solidFill>
                          <a:srgbClr val="C0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998" marR="3599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30</a:t>
                      </a:r>
                      <a:endParaRPr lang="ru-RU" sz="1100" dirty="0">
                        <a:solidFill>
                          <a:srgbClr val="C0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998" marR="3599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17</a:t>
                      </a:r>
                      <a:endParaRPr lang="ru-RU" sz="1100" b="1" dirty="0">
                        <a:solidFill>
                          <a:srgbClr val="C0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998" marR="3599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itchFamily="34" charset="0"/>
                          <a:cs typeface="Arial" pitchFamily="34" charset="0"/>
                        </a:rPr>
                        <a:t>10 (90%)</a:t>
                      </a:r>
                      <a:endParaRPr lang="ru-RU" sz="11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998" marR="3599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25 (83%)</a:t>
                      </a:r>
                      <a:endParaRPr lang="ru-RU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998" marR="3599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16 (94%)</a:t>
                      </a:r>
                      <a:endParaRPr lang="ru-RU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998" marR="35998" marT="0" marB="0"/>
                </a:tc>
              </a:tr>
              <a:tr h="259022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1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17</a:t>
                      </a:r>
                      <a:r>
                        <a:rPr lang="ru-RU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ru-RU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998" marR="3599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itchFamily="34" charset="0"/>
                          <a:cs typeface="Arial" pitchFamily="34" charset="0"/>
                        </a:rPr>
                        <a:t>Сарань</a:t>
                      </a:r>
                      <a:endParaRPr lang="ru-RU" sz="11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998" marR="3599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134</a:t>
                      </a:r>
                      <a:endParaRPr lang="ru-RU" sz="1100" dirty="0">
                        <a:solidFill>
                          <a:srgbClr val="C0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998" marR="3599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itchFamily="34" charset="0"/>
                          <a:cs typeface="Arial" pitchFamily="34" charset="0"/>
                        </a:rPr>
                        <a:t>52</a:t>
                      </a:r>
                      <a:endParaRPr lang="ru-RU" sz="11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998" marR="3599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itchFamily="34" charset="0"/>
                          <a:cs typeface="Arial" pitchFamily="34" charset="0"/>
                        </a:rPr>
                        <a:t>40</a:t>
                      </a:r>
                      <a:endParaRPr lang="ru-RU" sz="11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998" marR="3599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itchFamily="34" charset="0"/>
                          <a:cs typeface="Arial" pitchFamily="34" charset="0"/>
                        </a:rPr>
                        <a:t>42</a:t>
                      </a:r>
                      <a:endParaRPr lang="ru-RU" sz="11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998" marR="3599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itchFamily="34" charset="0"/>
                          <a:cs typeface="Arial" pitchFamily="34" charset="0"/>
                        </a:rPr>
                        <a:t>45 (86%)</a:t>
                      </a:r>
                      <a:endParaRPr lang="ru-RU" sz="11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998" marR="3599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35 (87%)</a:t>
                      </a:r>
                      <a:endParaRPr lang="ru-RU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998" marR="3599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37 (88%)</a:t>
                      </a:r>
                      <a:endParaRPr lang="ru-RU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998" marR="35998" marT="0" marB="0"/>
                </a:tc>
              </a:tr>
              <a:tr h="259022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1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18</a:t>
                      </a:r>
                      <a:r>
                        <a:rPr lang="ru-RU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ru-RU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998" marR="3599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Приозерск </a:t>
                      </a:r>
                      <a:endParaRPr lang="ru-RU" sz="1100" b="1" dirty="0">
                        <a:solidFill>
                          <a:srgbClr val="C0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998" marR="3599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endParaRPr lang="ru-RU" sz="1100" b="1" dirty="0">
                        <a:solidFill>
                          <a:srgbClr val="C0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998" marR="3599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1100" b="1" dirty="0">
                        <a:solidFill>
                          <a:srgbClr val="C0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998" marR="3599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1100" b="1" dirty="0">
                        <a:solidFill>
                          <a:srgbClr val="C0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998" marR="3599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1100" b="1" dirty="0">
                        <a:solidFill>
                          <a:srgbClr val="C0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998" marR="3599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4 (100%)</a:t>
                      </a:r>
                      <a:endParaRPr lang="ru-RU" sz="11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998" marR="3599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4 (100%)</a:t>
                      </a:r>
                      <a:endParaRPr lang="ru-RU" sz="11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998" marR="3599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 (100%)</a:t>
                      </a:r>
                      <a:endParaRPr lang="ru-RU" sz="11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998" marR="35998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1156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1193" y="313898"/>
            <a:ext cx="11491415" cy="40943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ПЛАНИРУЕМЫХ ИЗМЕНЕНИЯХ В ПРАВИЛАХ АТТЕСТАЦИИ ПЕДАГОГОВ: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ru-RU" sz="20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5CAA3-FD71-430B-8996-36DBD2965298}" type="slidenum">
              <a:rPr lang="en-US" smtClean="0"/>
              <a:t>18</a:t>
            </a:fld>
            <a:endParaRPr lang="en-US"/>
          </a:p>
        </p:txBody>
      </p:sp>
      <p:sp>
        <p:nvSpPr>
          <p:cNvPr id="3" name="Прямоугольник 2"/>
          <p:cNvSpPr/>
          <p:nvPr/>
        </p:nvSpPr>
        <p:spPr>
          <a:xfrm>
            <a:off x="218365" y="723331"/>
            <a:ext cx="11737074" cy="615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kk-KZ" sz="1400" b="1" dirty="0">
                <a:latin typeface="Arial" pitchFamily="34" charset="0"/>
                <a:cs typeface="Arial" pitchFamily="34" charset="0"/>
              </a:rPr>
              <a:t>Изменения, касающиеся процедуры проведения аттестации:</a:t>
            </a:r>
            <a:endParaRPr lang="ru-RU" sz="1400" dirty="0">
              <a:latin typeface="Arial" pitchFamily="34" charset="0"/>
              <a:cs typeface="Arial" pitchFamily="34" charset="0"/>
            </a:endParaRPr>
          </a:p>
          <a:p>
            <a:pPr marL="285750" lvl="0" indent="-285750" algn="just">
              <a:buFont typeface="Wingdings" pitchFamily="2" charset="2"/>
              <a:buChar char="q"/>
            </a:pPr>
            <a:r>
              <a:rPr lang="kk-KZ" sz="1400" dirty="0">
                <a:latin typeface="Arial" pitchFamily="34" charset="0"/>
                <a:cs typeface="Arial" pitchFamily="34" charset="0"/>
              </a:rPr>
              <a:t>П</a:t>
            </a:r>
            <a:r>
              <a:rPr lang="ru-RU" sz="1400" dirty="0" err="1">
                <a:latin typeface="Arial" pitchFamily="34" charset="0"/>
                <a:cs typeface="Arial" pitchFamily="34" charset="0"/>
              </a:rPr>
              <a:t>ри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 аттестации педагог подает заявление с соблюдением сроков прохождения и </a:t>
            </a:r>
            <a:r>
              <a:rPr lang="ru-RU" sz="1400" b="1" dirty="0">
                <a:latin typeface="Arial" pitchFamily="34" charset="0"/>
                <a:cs typeface="Arial" pitchFamily="34" charset="0"/>
              </a:rPr>
              <a:t>последовательности категории (</a:t>
            </a:r>
            <a:r>
              <a:rPr lang="kk-KZ" sz="1400" b="1" dirty="0">
                <a:latin typeface="Arial" pitchFamily="34" charset="0"/>
                <a:cs typeface="Arial" pitchFamily="34" charset="0"/>
              </a:rPr>
              <a:t>№83, </a:t>
            </a:r>
            <a:r>
              <a:rPr lang="ru-RU" sz="1400" b="1" dirty="0">
                <a:latin typeface="Arial" pitchFamily="34" charset="0"/>
                <a:cs typeface="Arial" pitchFamily="34" charset="0"/>
              </a:rPr>
              <a:t>п.7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285750" lvl="0" indent="-285750" algn="just">
              <a:buFont typeface="Wingdings" pitchFamily="2" charset="2"/>
              <a:buChar char="q"/>
            </a:pPr>
            <a:endParaRPr lang="ru-RU" sz="1400" dirty="0">
              <a:latin typeface="Arial" pitchFamily="34" charset="0"/>
              <a:cs typeface="Arial" pitchFamily="34" charset="0"/>
            </a:endParaRPr>
          </a:p>
          <a:p>
            <a:pPr marL="285750" lvl="0" indent="-285750" algn="just">
              <a:buFont typeface="Wingdings" pitchFamily="2" charset="2"/>
              <a:buChar char="q"/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Заявление на досрочную аттестацию педагог подает в случае наличия соответствующих результатов деятельности </a:t>
            </a:r>
            <a:r>
              <a:rPr lang="ru-RU" sz="1400" b="1" dirty="0">
                <a:latin typeface="Arial" pitchFamily="34" charset="0"/>
                <a:cs typeface="Arial" pitchFamily="34" charset="0"/>
              </a:rPr>
              <a:t>не менее,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>
                <a:latin typeface="Arial" pitchFamily="34" charset="0"/>
                <a:cs typeface="Arial" pitchFamily="34" charset="0"/>
              </a:rPr>
              <a:t>чем за последние два года (</a:t>
            </a:r>
            <a:r>
              <a:rPr lang="kk-KZ" sz="1400" b="1" dirty="0">
                <a:latin typeface="Arial" pitchFamily="34" charset="0"/>
                <a:cs typeface="Arial" pitchFamily="34" charset="0"/>
              </a:rPr>
              <a:t>№83, </a:t>
            </a:r>
            <a:r>
              <a:rPr lang="ru-RU" sz="1400" b="1" dirty="0">
                <a:latin typeface="Arial" pitchFamily="34" charset="0"/>
                <a:cs typeface="Arial" pitchFamily="34" charset="0"/>
              </a:rPr>
              <a:t>п.8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).</a:t>
            </a:r>
          </a:p>
          <a:p>
            <a:pPr marL="285750" lvl="0" indent="-285750" algn="just">
              <a:buFont typeface="Wingdings" pitchFamily="2" charset="2"/>
              <a:buChar char="q"/>
            </a:pPr>
            <a:endParaRPr lang="ru-RU" sz="1400" dirty="0">
              <a:latin typeface="Arial" pitchFamily="34" charset="0"/>
              <a:cs typeface="Arial" pitchFamily="34" charset="0"/>
            </a:endParaRPr>
          </a:p>
          <a:p>
            <a:pPr marL="285750" lvl="0" indent="-285750" algn="just">
              <a:buFont typeface="Wingdings" pitchFamily="2" charset="2"/>
              <a:buChar char="q"/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Квалификационная оценка для всех категорий будет проводиться самими организациями образования (рассмотрение документов на соответствие требованиям, предъявляемым при присвоении категорий педагогам) (</a:t>
            </a:r>
            <a:r>
              <a:rPr lang="kk-KZ" sz="1400" dirty="0">
                <a:latin typeface="Arial" pitchFamily="34" charset="0"/>
                <a:cs typeface="Arial" pitchFamily="34" charset="0"/>
              </a:rPr>
              <a:t>№83,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п.9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).</a:t>
            </a:r>
          </a:p>
          <a:p>
            <a:pPr marL="285750" lvl="0" indent="-285750" algn="just">
              <a:buFont typeface="Wingdings" pitchFamily="2" charset="2"/>
              <a:buChar char="q"/>
            </a:pPr>
            <a:endParaRPr lang="ru-RU" sz="1400" dirty="0">
              <a:latin typeface="Arial" pitchFamily="34" charset="0"/>
              <a:cs typeface="Arial" pitchFamily="34" charset="0"/>
            </a:endParaRPr>
          </a:p>
          <a:p>
            <a:pPr marL="285750" lvl="0" indent="-285750" algn="just">
              <a:buFont typeface="Wingdings" pitchFamily="2" charset="2"/>
              <a:buChar char="q"/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Организация образования будет рассматривать на педсовете вопросы соблюдения аттестуемым педагогом педагогической этики, в решении педсовета давать  свою рекомендацию на присвоение категории. Вне зависимости от решения педсовета педагог будет участвовать в аттестации. Решение педсовета носит рекомендательный характер, окончательное решение будет принимать аттестационная комиссия соответствующего органа  (</a:t>
            </a:r>
            <a:r>
              <a:rPr lang="kk-KZ" sz="1400" dirty="0">
                <a:latin typeface="Arial" pitchFamily="34" charset="0"/>
                <a:cs typeface="Arial" pitchFamily="34" charset="0"/>
              </a:rPr>
              <a:t>№192,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приложение 11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).</a:t>
            </a:r>
          </a:p>
          <a:p>
            <a:pPr marL="285750" lvl="0" indent="-285750" algn="just">
              <a:buFont typeface="Wingdings" pitchFamily="2" charset="2"/>
              <a:buChar char="q"/>
            </a:pP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marL="285750" lvl="0" indent="-285750" algn="just">
              <a:buFont typeface="Wingdings" pitchFamily="2" charset="2"/>
              <a:buChar char="q"/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Категорию «педагог» будет присваивать комиссия организации образования; категорию «педагог-модератор» - комиссия отдела образования; категории «педагог-эксперт» и «педагог-исследователь» - комиссия управления образования; категорию «педагог-мастер» - комиссия при уполномоченном органе в области образования (</a:t>
            </a:r>
            <a:r>
              <a:rPr lang="kk-KZ" sz="1400" dirty="0">
                <a:latin typeface="Arial" pitchFamily="34" charset="0"/>
                <a:cs typeface="Arial" pitchFamily="34" charset="0"/>
              </a:rPr>
              <a:t>№192,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п.8).</a:t>
            </a:r>
          </a:p>
          <a:p>
            <a:pPr marL="285750" lvl="0" indent="-285750" algn="just">
              <a:buFont typeface="Wingdings" pitchFamily="2" charset="2"/>
              <a:buChar char="q"/>
            </a:pPr>
            <a:endParaRPr lang="ru-RU" sz="1400" dirty="0">
              <a:latin typeface="Arial" pitchFamily="34" charset="0"/>
              <a:cs typeface="Arial" pitchFamily="34" charset="0"/>
            </a:endParaRPr>
          </a:p>
          <a:p>
            <a:pPr marL="285750" lvl="0" indent="-285750" algn="just">
              <a:buFont typeface="Wingdings" pitchFamily="2" charset="2"/>
              <a:buChar char="q"/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Для рассмотрения категории «педагог-мастер» создается экспертный совет при Республиканском учебно-методическом совете НАО имени </a:t>
            </a:r>
            <a:r>
              <a:rPr lang="ru-RU" sz="1400" dirty="0" err="1">
                <a:latin typeface="Arial" pitchFamily="34" charset="0"/>
                <a:cs typeface="Arial" pitchFamily="34" charset="0"/>
              </a:rPr>
              <a:t>Алтынсарина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 (</a:t>
            </a:r>
            <a:r>
              <a:rPr lang="kk-KZ" sz="1400" dirty="0">
                <a:latin typeface="Arial" pitchFamily="34" charset="0"/>
                <a:cs typeface="Arial" pitchFamily="34" charset="0"/>
              </a:rPr>
              <a:t>№192,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п.18).</a:t>
            </a:r>
          </a:p>
          <a:p>
            <a:pPr marL="285750" lvl="0" indent="-285750" algn="just">
              <a:buFont typeface="Wingdings" pitchFamily="2" charset="2"/>
              <a:buChar char="q"/>
            </a:pPr>
            <a:endParaRPr lang="ru-RU" sz="1400" dirty="0">
              <a:latin typeface="Arial" pitchFamily="34" charset="0"/>
              <a:cs typeface="Arial" pitchFamily="34" charset="0"/>
            </a:endParaRPr>
          </a:p>
          <a:p>
            <a:pPr marL="285750" lvl="0" indent="-285750" algn="just">
              <a:buFont typeface="Wingdings" pitchFamily="2" charset="2"/>
              <a:buChar char="q"/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Список педагогов, успешно прошедших аттестацию, будет публиковаться на </a:t>
            </a:r>
            <a:r>
              <a:rPr lang="ru-RU" sz="1400" dirty="0" err="1">
                <a:latin typeface="Arial" pitchFamily="34" charset="0"/>
                <a:cs typeface="Arial" pitchFamily="34" charset="0"/>
              </a:rPr>
              <a:t>интернет-ресурсе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 государственного органа или организации образования (</a:t>
            </a:r>
            <a:r>
              <a:rPr lang="kk-KZ" sz="1400" dirty="0">
                <a:latin typeface="Arial" pitchFamily="34" charset="0"/>
                <a:cs typeface="Arial" pitchFamily="34" charset="0"/>
              </a:rPr>
              <a:t>№192,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п.22).</a:t>
            </a:r>
          </a:p>
          <a:p>
            <a:pPr marL="285750" lvl="0" indent="-285750" algn="just">
              <a:buFont typeface="Wingdings" pitchFamily="2" charset="2"/>
              <a:buChar char="q"/>
            </a:pPr>
            <a:endParaRPr lang="ru-RU" sz="1400" dirty="0">
              <a:latin typeface="Arial" pitchFamily="34" charset="0"/>
              <a:cs typeface="Arial" pitchFamily="34" charset="0"/>
            </a:endParaRPr>
          </a:p>
          <a:p>
            <a:pPr marL="285750" lvl="0" indent="-285750" algn="just">
              <a:buFont typeface="Wingdings" pitchFamily="2" charset="2"/>
              <a:buChar char="q"/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При принятии решения «не аттестован на заявленную категорию» комиссия в течение 3-х рабочих дней должна будет направлять на электронный адрес аттестуемого письменное уведомление, подписанное всеми членами комиссии с обоснованием принятого решения (</a:t>
            </a:r>
            <a:r>
              <a:rPr lang="kk-KZ" sz="1400" dirty="0">
                <a:latin typeface="Arial" pitchFamily="34" charset="0"/>
                <a:cs typeface="Arial" pitchFamily="34" charset="0"/>
              </a:rPr>
              <a:t>№192,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п.23, приложение 12).</a:t>
            </a:r>
          </a:p>
          <a:p>
            <a:pPr marL="285750" lvl="0" indent="-285750" algn="just">
              <a:buFont typeface="Wingdings" pitchFamily="2" charset="2"/>
              <a:buChar char="q"/>
            </a:pP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0248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1194" y="313898"/>
            <a:ext cx="11327642" cy="5322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 </a:t>
            </a:r>
            <a:r>
              <a:rPr lang="ru-RU" sz="22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ПЛАНИРУЕМЫХ ИЗМЕНЕНИЯХ В ПРАВИЛАХ АТТЕСТАЦИИ </a:t>
            </a:r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ПЕДАГОГОВ (продолжение):</a:t>
            </a:r>
            <a:r>
              <a:rPr lang="ru-RU" sz="22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2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ru-RU" sz="22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45660" y="968991"/>
            <a:ext cx="11668836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kk-KZ" b="1" dirty="0">
                <a:latin typeface="Arial" pitchFamily="34" charset="0"/>
                <a:cs typeface="Arial" pitchFamily="34" charset="0"/>
              </a:rPr>
              <a:t>Изменения, касающиеся требований к категориям:</a:t>
            </a:r>
            <a:endParaRPr lang="ru-RU" dirty="0">
              <a:latin typeface="Arial" pitchFamily="34" charset="0"/>
              <a:cs typeface="Arial" pitchFamily="34" charset="0"/>
            </a:endParaRPr>
          </a:p>
          <a:p>
            <a:pPr marL="285750" lvl="0" indent="-285750" algn="just">
              <a:buFont typeface="Wingdings" pitchFamily="2" charset="2"/>
              <a:buChar char="ü"/>
            </a:pPr>
            <a:r>
              <a:rPr lang="kk-KZ" dirty="0">
                <a:latin typeface="Arial" pitchFamily="34" charset="0"/>
                <a:cs typeface="Arial" pitchFamily="34" charset="0"/>
              </a:rPr>
              <a:t>О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лимпиады</a:t>
            </a:r>
            <a:r>
              <a:rPr lang="ru-RU" dirty="0">
                <a:latin typeface="Arial" pitchFamily="34" charset="0"/>
                <a:cs typeface="Arial" pitchFamily="34" charset="0"/>
              </a:rPr>
              <a:t>, конкурсы, в которых участвует педагог и его ученики должны соответствовать перечню, утвержденному уполномоченным органом в области образования (</a:t>
            </a:r>
            <a:r>
              <a:rPr lang="kk-KZ" dirty="0">
                <a:latin typeface="Arial" pitchFamily="34" charset="0"/>
                <a:cs typeface="Arial" pitchFamily="34" charset="0"/>
              </a:rPr>
              <a:t>№192, </a:t>
            </a:r>
            <a:r>
              <a:rPr lang="ru-RU" dirty="0">
                <a:latin typeface="Arial" pitchFamily="34" charset="0"/>
                <a:cs typeface="Arial" pitchFamily="34" charset="0"/>
              </a:rPr>
              <a:t>п.24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).</a:t>
            </a:r>
          </a:p>
          <a:p>
            <a:pPr marL="285750" lvl="0" indent="-285750" algn="just">
              <a:buFont typeface="Wingdings" pitchFamily="2" charset="2"/>
              <a:buChar char="q"/>
            </a:pPr>
            <a:endParaRPr lang="ru-RU" dirty="0">
              <a:latin typeface="Arial" pitchFamily="34" charset="0"/>
              <a:cs typeface="Arial" pitchFamily="34" charset="0"/>
            </a:endParaRPr>
          </a:p>
          <a:p>
            <a:pPr marL="285750" lvl="0" indent="-285750" algn="just">
              <a:buFont typeface="Wingdings" pitchFamily="2" charset="2"/>
              <a:buChar char="ü"/>
            </a:pPr>
            <a:r>
              <a:rPr lang="ru-RU" dirty="0">
                <a:latin typeface="Arial" pitchFamily="34" charset="0"/>
                <a:cs typeface="Arial" pitchFamily="34" charset="0"/>
              </a:rPr>
              <a:t>Для присвоения категории «педагог-мастер» педагог должен иметь авторскую программу, получившую одобрение на республиканском учебно-методическом совете при НАО имени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Алтынсарина</a:t>
            </a:r>
            <a:r>
              <a:rPr lang="ru-RU" dirty="0">
                <a:latin typeface="Arial" pitchFamily="34" charset="0"/>
                <a:cs typeface="Arial" pitchFamily="34" charset="0"/>
              </a:rPr>
              <a:t> или на республиканском учебно-методическом совете при Департаменте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ТиПО</a:t>
            </a:r>
            <a:r>
              <a:rPr lang="ru-RU" dirty="0">
                <a:latin typeface="Arial" pitchFamily="34" charset="0"/>
                <a:cs typeface="Arial" pitchFamily="34" charset="0"/>
              </a:rPr>
              <a:t>. Или должен быть автором (соавтором) изданных учебников, учебно-методических пособий, включенных в перечень учебников, УМК и учебно-методических пособий, утвержденных уполномоченным органом в сфере образования (</a:t>
            </a:r>
            <a:r>
              <a:rPr lang="kk-KZ" dirty="0">
                <a:latin typeface="Arial" pitchFamily="34" charset="0"/>
                <a:cs typeface="Arial" pitchFamily="34" charset="0"/>
              </a:rPr>
              <a:t>№192, </a:t>
            </a:r>
            <a:r>
              <a:rPr lang="ru-RU" dirty="0">
                <a:latin typeface="Arial" pitchFamily="34" charset="0"/>
                <a:cs typeface="Arial" pitchFamily="34" charset="0"/>
              </a:rPr>
              <a:t>п.24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).</a:t>
            </a:r>
          </a:p>
          <a:p>
            <a:pPr marL="285750" lvl="0" indent="-285750" algn="just">
              <a:buFont typeface="Wingdings" pitchFamily="2" charset="2"/>
              <a:buChar char="ü"/>
            </a:pP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marL="285750" lvl="0" indent="-285750" algn="just">
              <a:buFont typeface="Wingdings" pitchFamily="2" charset="2"/>
              <a:buChar char="ü"/>
            </a:pPr>
            <a:r>
              <a:rPr lang="kk-KZ" dirty="0">
                <a:latin typeface="Arial" pitchFamily="34" charset="0"/>
                <a:cs typeface="Arial" pitchFamily="34" charset="0"/>
              </a:rPr>
              <a:t>И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зменения</a:t>
            </a:r>
            <a:r>
              <a:rPr lang="ru-RU" dirty="0">
                <a:latin typeface="Arial" pitchFamily="34" charset="0"/>
                <a:cs typeface="Arial" pitchFamily="34" charset="0"/>
              </a:rPr>
              <a:t> в критериях оценивания портфолио: снижены требования к динамике роста качества знаний (от 3 до 6%) – данные должны выгружаться из информационных систем или НОБД, либо в электронном формате – сканированный вариант; необходимо обязательно предоставлять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видеозапись урока </a:t>
            </a:r>
            <a:r>
              <a:rPr lang="ru-RU" dirty="0">
                <a:latin typeface="Arial" pitchFamily="34" charset="0"/>
                <a:cs typeface="Arial" pitchFamily="34" charset="0"/>
              </a:rPr>
              <a:t>согласно указанным требованиям вместе с листом наблюдения урока и анализом урока заместителем и руководителем самой организации образования (не менее 3-х уроков за текущий учебный год (</a:t>
            </a:r>
            <a:r>
              <a:rPr lang="kk-KZ" dirty="0">
                <a:latin typeface="Arial" pitchFamily="34" charset="0"/>
                <a:cs typeface="Arial" pitchFamily="34" charset="0"/>
              </a:rPr>
              <a:t>№192, </a:t>
            </a:r>
            <a:r>
              <a:rPr lang="ru-RU" dirty="0">
                <a:latin typeface="Arial" pitchFamily="34" charset="0"/>
                <a:cs typeface="Arial" pitchFamily="34" charset="0"/>
              </a:rPr>
              <a:t>приложение 3).</a:t>
            </a:r>
          </a:p>
          <a:p>
            <a:pPr marL="285750" lvl="0" indent="-285750" algn="just">
              <a:buFont typeface="Wingdings" pitchFamily="2" charset="2"/>
              <a:buChar char="q"/>
            </a:pPr>
            <a:endParaRPr lang="ru-RU" dirty="0">
              <a:latin typeface="Arial" pitchFamily="34" charset="0"/>
              <a:cs typeface="Arial" pitchFamily="34" charset="0"/>
            </a:endParaRPr>
          </a:p>
          <a:p>
            <a:pPr marL="285750" lvl="0" indent="-285750" algn="just">
              <a:buFont typeface="Wingdings" pitchFamily="2" charset="2"/>
              <a:buChar char="ü"/>
            </a:pPr>
            <a:r>
              <a:rPr lang="kk-KZ" dirty="0">
                <a:latin typeface="Arial" pitchFamily="34" charset="0"/>
                <a:cs typeface="Arial" pitchFamily="34" charset="0"/>
              </a:rPr>
              <a:t>О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тдельные</a:t>
            </a:r>
            <a:r>
              <a:rPr lang="ru-RU" dirty="0">
                <a:latin typeface="Arial" pitchFamily="34" charset="0"/>
                <a:cs typeface="Arial" pitchFamily="34" charset="0"/>
              </a:rPr>
              <a:t> критерии оценивания портфолио для воспитателей интернатов, психологов, социальных педагогов ПМПК</a:t>
            </a:r>
            <a:r>
              <a:rPr lang="kk-KZ" dirty="0">
                <a:latin typeface="Arial" pitchFamily="34" charset="0"/>
                <a:cs typeface="Arial" pitchFamily="34" charset="0"/>
              </a:rPr>
              <a:t> (№192, приложения).</a:t>
            </a:r>
            <a:endParaRPr lang="ru-RU" dirty="0">
              <a:latin typeface="Arial" pitchFamily="34" charset="0"/>
              <a:cs typeface="Arial" pitchFamily="34" charset="0"/>
            </a:endParaRPr>
          </a:p>
          <a:p>
            <a:pPr marL="285750" lvl="0" indent="-285750" algn="just">
              <a:buFont typeface="Wingdings" pitchFamily="2" charset="2"/>
              <a:buChar char="q"/>
            </a:pPr>
            <a:endParaRPr lang="ru-RU" sz="1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5CAA3-FD71-430B-8996-36DBD296529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32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584401" y="6408651"/>
            <a:ext cx="354803" cy="198436"/>
          </a:xfrm>
        </p:spPr>
        <p:txBody>
          <a:bodyPr/>
          <a:lstStyle/>
          <a:p>
            <a:fld id="{BC95CAA3-FD71-430B-8996-36DBD2965298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906233" y="1085304"/>
            <a:ext cx="2523249" cy="785580"/>
          </a:xfrm>
          <a:prstGeom prst="rect">
            <a:avLst/>
          </a:prstGeom>
          <a:solidFill>
            <a:srgbClr val="0195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«педагог-эксперт»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1371" y="1956778"/>
            <a:ext cx="2998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/>
              <a:t>             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85 педагогов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418109" y="1081178"/>
            <a:ext cx="2445976" cy="800365"/>
          </a:xfrm>
          <a:prstGeom prst="rect">
            <a:avLst/>
          </a:prstGeom>
          <a:solidFill>
            <a:srgbClr val="0195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«педагог-исследователь»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18857" y="1995864"/>
            <a:ext cx="33413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          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620 педагогов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433301" y="1082214"/>
            <a:ext cx="2751264" cy="788671"/>
          </a:xfrm>
          <a:prstGeom prst="rect">
            <a:avLst/>
          </a:prstGeom>
          <a:solidFill>
            <a:srgbClr val="0195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Arial" pitchFamily="34" charset="0"/>
                <a:cs typeface="Arial" pitchFamily="34" charset="0"/>
              </a:rPr>
              <a:t>«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педагог-мастер»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40436" y="1988735"/>
            <a:ext cx="38977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                       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26 педагогов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736528" y="1995864"/>
            <a:ext cx="339411" cy="261372"/>
          </a:xfrm>
          <a:prstGeom prst="ellipse">
            <a:avLst/>
          </a:prstGeom>
          <a:solidFill>
            <a:srgbClr val="0195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3973707" y="2018492"/>
            <a:ext cx="339411" cy="261372"/>
          </a:xfrm>
          <a:prstGeom prst="ellipse">
            <a:avLst/>
          </a:prstGeom>
          <a:solidFill>
            <a:srgbClr val="0195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8263595" y="2058104"/>
            <a:ext cx="339411" cy="261372"/>
          </a:xfrm>
          <a:prstGeom prst="ellipse">
            <a:avLst/>
          </a:prstGeom>
          <a:solidFill>
            <a:srgbClr val="0195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idx="1"/>
          </p:nvPr>
        </p:nvSpPr>
        <p:spPr>
          <a:xfrm>
            <a:off x="431372" y="2636912"/>
            <a:ext cx="11141505" cy="3540052"/>
          </a:xfrm>
        </p:spPr>
        <p:txBody>
          <a:bodyPr/>
          <a:lstStyle/>
          <a:p>
            <a:pPr marL="0" indent="0" fontAlgn="t">
              <a:buNone/>
            </a:pPr>
            <a:r>
              <a:rPr lang="kk-KZ" sz="28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Всего принято за 2 месяца – 731 портфолио: </a:t>
            </a:r>
            <a:endParaRPr lang="ru-RU" sz="2800" b="1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fontAlgn="t"/>
            <a:r>
              <a:rPr lang="kk-KZ" sz="24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ноябрь </a:t>
            </a:r>
            <a:r>
              <a:rPr lang="kk-KZ" sz="24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2020 </a:t>
            </a:r>
            <a:r>
              <a:rPr lang="kk-KZ" sz="24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года -   </a:t>
            </a:r>
            <a:r>
              <a:rPr lang="kk-KZ" sz="24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255 </a:t>
            </a:r>
            <a:r>
              <a:rPr lang="kk-KZ" sz="24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(34,8%)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fontAlgn="t"/>
            <a:r>
              <a:rPr lang="kk-KZ" sz="24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декабрь </a:t>
            </a:r>
            <a:r>
              <a:rPr lang="kk-KZ" sz="24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2020 </a:t>
            </a:r>
            <a:r>
              <a:rPr lang="kk-KZ" sz="24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года - </a:t>
            </a:r>
            <a:r>
              <a:rPr lang="kk-KZ" sz="24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476 </a:t>
            </a:r>
            <a:r>
              <a:rPr lang="kk-KZ" sz="24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(65,1</a:t>
            </a:r>
            <a:r>
              <a:rPr lang="kk-KZ" sz="24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%)</a:t>
            </a:r>
          </a:p>
          <a:p>
            <a:pPr marL="0" indent="0" fontAlgn="t">
              <a:buNone/>
            </a:pPr>
            <a:endParaRPr lang="kk-KZ" sz="2400" b="1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 fontAlgn="t">
              <a:buNone/>
            </a:pPr>
            <a:r>
              <a:rPr lang="kk-KZ" sz="24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 том числе: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fontAlgn="t"/>
            <a:r>
              <a:rPr lang="kk-KZ" sz="24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 1 по 19 декабря 2020 </a:t>
            </a:r>
            <a:r>
              <a:rPr lang="kk-KZ" sz="24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года -   </a:t>
            </a:r>
            <a:r>
              <a:rPr lang="kk-KZ" sz="24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152 </a:t>
            </a:r>
            <a:r>
              <a:rPr lang="kk-KZ" sz="24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(20,7%)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fontAlgn="t"/>
            <a:r>
              <a:rPr lang="kk-KZ" sz="24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 20 по 25 декабря 2020 </a:t>
            </a:r>
            <a:r>
              <a:rPr lang="kk-KZ" sz="24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года - </a:t>
            </a:r>
            <a:r>
              <a:rPr lang="kk-KZ" sz="24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324 </a:t>
            </a:r>
            <a:r>
              <a:rPr lang="kk-KZ" sz="24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(44,3%)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36527" y="232013"/>
            <a:ext cx="1044803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t"/>
            <a:r>
              <a:rPr lang="kk-KZ" sz="24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Количество поступивших портфолио педагогов на рассмотрение областного экспертного совета: 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1221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1194" y="313898"/>
            <a:ext cx="11327642" cy="5322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ПЛАНИРУЕМЫХ ИЗМЕНЕНИЯХ В ПРАВИЛАХ АТТЕСТАЦИИ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ПЕДАГОГОВ (продолжение):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ru-RU" sz="20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5CAA3-FD71-430B-8996-36DBD2965298}" type="slidenum">
              <a:rPr lang="en-US" smtClean="0"/>
              <a:t>20</a:t>
            </a:fld>
            <a:endParaRPr lang="en-US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04716" y="655093"/>
            <a:ext cx="11846257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2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285750" lvl="0" indent="-285750">
              <a:buFont typeface="Wingdings" pitchFamily="2" charset="2"/>
              <a:buChar char="v"/>
            </a:pPr>
            <a:endParaRPr lang="ru-RU" dirty="0"/>
          </a:p>
          <a:p>
            <a:pPr marL="285750" lvl="0" indent="-285750">
              <a:buFont typeface="Wingdings" pitchFamily="2" charset="2"/>
              <a:buChar char="v"/>
            </a:pP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04716" y="859807"/>
            <a:ext cx="11737075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kk-KZ" sz="2000" b="1" dirty="0">
                <a:latin typeface="Arial" pitchFamily="34" charset="0"/>
                <a:cs typeface="Arial" pitchFamily="34" charset="0"/>
              </a:rPr>
              <a:t>Изменения, касающиеся процедуры проведения НКТ:</a:t>
            </a:r>
            <a:endParaRPr lang="ru-RU" sz="2000" dirty="0"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 typeface="Wingdings" pitchFamily="2" charset="2"/>
              <a:buChar char="v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Значительно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вырастет пороговый уровень баллов, который необходимо набрать на НКТ – «педагог-мастер» - 90%, «педагог-исследователь» - 80% и т.д. Минимальный показатель в 50% для категории «педагог» (</a:t>
            </a:r>
            <a:r>
              <a:rPr lang="kk-KZ" sz="2000" dirty="0">
                <a:latin typeface="Arial" pitchFamily="34" charset="0"/>
                <a:cs typeface="Arial" pitchFamily="34" charset="0"/>
              </a:rPr>
              <a:t>№83,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п.40).</a:t>
            </a:r>
          </a:p>
          <a:p>
            <a:pPr marL="285750" indent="-285750" algn="just">
              <a:buFont typeface="Wingdings" pitchFamily="2" charset="2"/>
              <a:buChar char="v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В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случае нарушения правил во время НКТ педагог лишается права прохождения аттестации сроком на 5 лет, имеющаяся категория снижается до категории «педагог» (</a:t>
            </a:r>
            <a:r>
              <a:rPr lang="kk-KZ" sz="2000" dirty="0">
                <a:latin typeface="Arial" pitchFamily="34" charset="0"/>
                <a:cs typeface="Arial" pitchFamily="34" charset="0"/>
              </a:rPr>
              <a:t>№83,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п.18).</a:t>
            </a:r>
          </a:p>
          <a:p>
            <a:pPr marL="285750" indent="-285750" algn="just">
              <a:buFont typeface="Wingdings" pitchFamily="2" charset="2"/>
              <a:buChar char="v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При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установлении фактов нарушений на НКТ, обнаруженных при просмотре видеозаписи, независимо от сроков сдачи, результаты НКТ будут аннулироваться, присвоенная категория будет снижаться до категории «педагог» (</a:t>
            </a:r>
            <a:r>
              <a:rPr lang="kk-KZ" sz="2000" dirty="0">
                <a:latin typeface="Arial" pitchFamily="34" charset="0"/>
                <a:cs typeface="Arial" pitchFamily="34" charset="0"/>
              </a:rPr>
              <a:t>№83,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п.27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).</a:t>
            </a:r>
          </a:p>
          <a:p>
            <a:pPr marL="285750" indent="-285750" algn="just">
              <a:buFont typeface="Wingdings" pitchFamily="2" charset="2"/>
              <a:buChar char="v"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Педагоги по физической культуре помимо педагогики и методики обучения будут сдавать Тесты Первого Президента РК (</a:t>
            </a:r>
            <a:r>
              <a:rPr lang="kk-KZ" sz="2000" dirty="0">
                <a:latin typeface="Arial" pitchFamily="34" charset="0"/>
                <a:cs typeface="Arial" pitchFamily="34" charset="0"/>
              </a:rPr>
              <a:t>№83,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п.21).</a:t>
            </a:r>
          </a:p>
          <a:p>
            <a:pPr marL="285750" indent="-285750" algn="just">
              <a:buFont typeface="Wingdings" pitchFamily="2" charset="2"/>
              <a:buChar char="v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НЦТ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предоставит доступ областным управлениям образования для проверки электронных справок с результатами тестирования (</a:t>
            </a:r>
            <a:r>
              <a:rPr lang="kk-KZ" sz="2000" dirty="0">
                <a:latin typeface="Arial" pitchFamily="34" charset="0"/>
                <a:cs typeface="Arial" pitchFamily="34" charset="0"/>
              </a:rPr>
              <a:t>№83,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п.39).</a:t>
            </a:r>
          </a:p>
          <a:p>
            <a:pPr marL="285750" indent="-285750" algn="just">
              <a:buFont typeface="Wingdings" pitchFamily="2" charset="2"/>
              <a:buChar char="v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В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случае если педагог, имеющий старые категории (первая, вторая, высшая), не набрал баллы на НКТ на заявленную категорию, категория сохраняется до истечения его срока, далее – снижается до уровня «педагог» (</a:t>
            </a:r>
            <a:r>
              <a:rPr lang="kk-KZ" sz="2000" dirty="0">
                <a:latin typeface="Arial" pitchFamily="34" charset="0"/>
                <a:cs typeface="Arial" pitchFamily="34" charset="0"/>
              </a:rPr>
              <a:t>№83,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п.17).</a:t>
            </a:r>
          </a:p>
          <a:p>
            <a:pPr marL="285750" indent="-285750" algn="just">
              <a:buFont typeface="Wingdings" pitchFamily="2" charset="2"/>
              <a:buChar char="v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Выпускники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вузов и колледжей будут приниматься на работу только после успешного прохождения НКТ (</a:t>
            </a:r>
            <a:r>
              <a:rPr lang="kk-KZ" sz="2000" dirty="0">
                <a:latin typeface="Arial" pitchFamily="34" charset="0"/>
                <a:cs typeface="Arial" pitchFamily="34" charset="0"/>
              </a:rPr>
              <a:t>№83,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п.20).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5187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1194" y="313898"/>
            <a:ext cx="11327642" cy="5322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ПЛАНИРУЕМЫХ ИЗМЕНЕНИЯХ В ПРАВИЛАХ АТТЕСТАЦИИ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ПЕДАГОГОВ (продолжение):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ru-RU" sz="20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5CAA3-FD71-430B-8996-36DBD2965298}" type="slidenum">
              <a:rPr lang="en-US" smtClean="0"/>
              <a:t>21</a:t>
            </a:fld>
            <a:endParaRPr lang="en-US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00501" y="818865"/>
            <a:ext cx="112321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itchFamily="2" charset="2"/>
              <a:buChar char="v"/>
            </a:pPr>
            <a:endParaRPr lang="ru-RU" dirty="0"/>
          </a:p>
          <a:p>
            <a:pPr marL="285750" lvl="0" indent="-285750">
              <a:buFont typeface="Wingdings" pitchFamily="2" charset="2"/>
              <a:buChar char="v"/>
            </a:pP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72955" y="914400"/>
            <a:ext cx="1177801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b="1" dirty="0">
                <a:latin typeface="Arial" pitchFamily="34" charset="0"/>
                <a:cs typeface="Arial" pitchFamily="34" charset="0"/>
              </a:rPr>
              <a:t>Изменения, касающиеся аттестации руководителей и заместителей</a:t>
            </a:r>
            <a:endParaRPr lang="ru-RU" dirty="0">
              <a:latin typeface="Arial" pitchFamily="34" charset="0"/>
              <a:cs typeface="Arial" pitchFamily="34" charset="0"/>
            </a:endParaRPr>
          </a:p>
          <a:p>
            <a:r>
              <a:rPr lang="kk-KZ" dirty="0">
                <a:latin typeface="Arial" pitchFamily="34" charset="0"/>
                <a:cs typeface="Arial" pitchFamily="34" charset="0"/>
              </a:rPr>
              <a:t> </a:t>
            </a:r>
            <a:endParaRPr lang="ru-RU" dirty="0"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Третья </a:t>
            </a:r>
            <a:r>
              <a:rPr lang="ru-RU" dirty="0">
                <a:latin typeface="Arial" pitchFamily="34" charset="0"/>
                <a:cs typeface="Arial" pitchFamily="34" charset="0"/>
              </a:rPr>
              <a:t>и вторая категории руководителей и заместителей руководителей будут присваиваться комиссиями, созданными в отделах образования, первая категория – в управлении образования (</a:t>
            </a:r>
            <a:r>
              <a:rPr lang="kk-KZ" dirty="0">
                <a:latin typeface="Arial" pitchFamily="34" charset="0"/>
                <a:cs typeface="Arial" pitchFamily="34" charset="0"/>
              </a:rPr>
              <a:t>№83, </a:t>
            </a:r>
            <a:r>
              <a:rPr lang="ru-RU" dirty="0">
                <a:latin typeface="Arial" pitchFamily="34" charset="0"/>
                <a:cs typeface="Arial" pitchFamily="34" charset="0"/>
              </a:rPr>
              <a:t>п.79).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Аттестация </a:t>
            </a:r>
            <a:r>
              <a:rPr lang="ru-RU" dirty="0">
                <a:latin typeface="Arial" pitchFamily="34" charset="0"/>
                <a:cs typeface="Arial" pitchFamily="34" charset="0"/>
              </a:rPr>
              <a:t>руководителей и заместителей будет проходить 2 раза в год, комиссия рассматривает документы до 15 мая и 15 ноября (</a:t>
            </a:r>
            <a:r>
              <a:rPr lang="kk-KZ" dirty="0">
                <a:latin typeface="Arial" pitchFamily="34" charset="0"/>
                <a:cs typeface="Arial" pitchFamily="34" charset="0"/>
              </a:rPr>
              <a:t>№83, </a:t>
            </a:r>
            <a:r>
              <a:rPr lang="ru-RU" dirty="0">
                <a:latin typeface="Arial" pitchFamily="34" charset="0"/>
                <a:cs typeface="Arial" pitchFamily="34" charset="0"/>
              </a:rPr>
              <a:t>п.80).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Аттестация </a:t>
            </a:r>
            <a:r>
              <a:rPr lang="ru-RU" dirty="0">
                <a:latin typeface="Arial" pitchFamily="34" charset="0"/>
                <a:cs typeface="Arial" pitchFamily="34" charset="0"/>
              </a:rPr>
              <a:t>заместителей будет состоять из квалификационной оценки, комплексного аналитического обобщения итогов деятельности, собеседования, в случае несовпадения оценки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самооценивания</a:t>
            </a:r>
            <a:r>
              <a:rPr lang="ru-RU" dirty="0">
                <a:latin typeface="Arial" pitchFamily="34" charset="0"/>
                <a:cs typeface="Arial" pitchFamily="34" charset="0"/>
              </a:rPr>
              <a:t> и оценки комиссии (</a:t>
            </a:r>
            <a:r>
              <a:rPr lang="kk-KZ" dirty="0">
                <a:latin typeface="Arial" pitchFamily="34" charset="0"/>
                <a:cs typeface="Arial" pitchFamily="34" charset="0"/>
              </a:rPr>
              <a:t>№83,</a:t>
            </a:r>
            <a:r>
              <a:rPr lang="ru-RU" dirty="0">
                <a:latin typeface="Arial" pitchFamily="34" charset="0"/>
                <a:cs typeface="Arial" pitchFamily="34" charset="0"/>
              </a:rPr>
              <a:t>п.81).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Руководители </a:t>
            </a:r>
            <a:r>
              <a:rPr lang="ru-RU" dirty="0">
                <a:latin typeface="Arial" pitchFamily="34" charset="0"/>
                <a:cs typeface="Arial" pitchFamily="34" charset="0"/>
              </a:rPr>
              <a:t>и заместители участвуют в аттестации по истечении 3-х лет пребывания на занимаемой должности (п.84,86).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Аттестация </a:t>
            </a:r>
            <a:r>
              <a:rPr lang="ru-RU" dirty="0">
                <a:latin typeface="Arial" pitchFamily="34" charset="0"/>
                <a:cs typeface="Arial" pitchFamily="34" charset="0"/>
              </a:rPr>
              <a:t>руководителей и заместителей проводится по истечении каждых последующих 3-х лет пребывания на должности (</a:t>
            </a:r>
            <a:r>
              <a:rPr lang="kk-KZ" dirty="0">
                <a:latin typeface="Arial" pitchFamily="34" charset="0"/>
                <a:cs typeface="Arial" pitchFamily="34" charset="0"/>
              </a:rPr>
              <a:t>№83,</a:t>
            </a:r>
            <a:r>
              <a:rPr lang="ru-RU" dirty="0">
                <a:latin typeface="Arial" pitchFamily="34" charset="0"/>
                <a:cs typeface="Arial" pitchFamily="34" charset="0"/>
              </a:rPr>
              <a:t>п.88).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Квалификационная </a:t>
            </a:r>
            <a:r>
              <a:rPr lang="ru-RU" dirty="0">
                <a:latin typeface="Arial" pitchFamily="34" charset="0"/>
                <a:cs typeface="Arial" pitchFamily="34" charset="0"/>
              </a:rPr>
              <a:t>оценка руководителей и заместителей будет включать рассмотрение на соответствие представленных документов: удостоверение личности, диплом об образовании, документ о прохождении курсов или ПК по программе «Менеджмент в образовании» не менее 72-х часов, документ, подтверждающий трудовую деятельность. При условии  неполного пакета документов, аттестующий орган не принимает их  (</a:t>
            </a:r>
            <a:r>
              <a:rPr lang="kk-KZ" dirty="0">
                <a:latin typeface="Arial" pitchFamily="34" charset="0"/>
                <a:cs typeface="Arial" pitchFamily="34" charset="0"/>
              </a:rPr>
              <a:t>№83,</a:t>
            </a:r>
            <a:r>
              <a:rPr lang="ru-RU" dirty="0">
                <a:latin typeface="Arial" pitchFamily="34" charset="0"/>
                <a:cs typeface="Arial" pitchFamily="34" charset="0"/>
              </a:rPr>
              <a:t>п.100). </a:t>
            </a:r>
          </a:p>
          <a:p>
            <a:r>
              <a:rPr lang="ru-RU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035273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7545" y="327545"/>
            <a:ext cx="11395881" cy="859809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Алгоритм проведения аттестации в 2021 году согласно приказу Министерства образования и науки Республики Казахстан №41 от 29.01.2021 </a:t>
            </a: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года «</a:t>
            </a:r>
            <a:r>
              <a:rPr lang="kk-KZ" sz="18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 </a:t>
            </a:r>
            <a:r>
              <a:rPr lang="kk-KZ" sz="18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проведении аттестации и процедуры </a:t>
            </a:r>
            <a:r>
              <a:rPr lang="kk-KZ" sz="18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присвоения </a:t>
            </a:r>
            <a:r>
              <a:rPr lang="kk-KZ" sz="18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квалификационных категорий</a:t>
            </a:r>
            <a:r>
              <a:rPr lang="kk-KZ" sz="18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об </a:t>
            </a:r>
            <a:r>
              <a:rPr lang="kk-KZ" sz="18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организации и проведении </a:t>
            </a:r>
            <a:r>
              <a:rPr lang="kk-KZ" sz="18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Национального </a:t>
            </a:r>
            <a:r>
              <a:rPr lang="kk-KZ" sz="18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квалификационного </a:t>
            </a:r>
            <a:r>
              <a:rPr lang="kk-KZ" sz="18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тестирования </a:t>
            </a:r>
            <a:r>
              <a:rPr lang="kk-KZ" sz="18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педагогов организаций </a:t>
            </a:r>
            <a:r>
              <a:rPr lang="kk-KZ" sz="18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образования </a:t>
            </a:r>
            <a:r>
              <a:rPr lang="kk-KZ" sz="18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 2021 году</a:t>
            </a:r>
            <a:endParaRPr lang="ru-RU" sz="18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5CAA3-FD71-430B-8996-36DBD2965298}" type="slidenum">
              <a:rPr lang="en-US" smtClean="0"/>
              <a:t>22</a:t>
            </a:fld>
            <a:endParaRPr lang="en-US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5342258"/>
              </p:ext>
            </p:extLst>
          </p:nvPr>
        </p:nvGraphicFramePr>
        <p:xfrm>
          <a:off x="327544" y="1638851"/>
          <a:ext cx="11464121" cy="497837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18173"/>
                <a:gridCol w="5155096"/>
                <a:gridCol w="2745426"/>
                <a:gridCol w="2745426"/>
              </a:tblGrid>
              <a:tr h="5544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№</a:t>
                      </a:r>
                      <a:endParaRPr lang="ru-RU" sz="18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Мероприятия</a:t>
                      </a:r>
                      <a:endParaRPr lang="ru-RU" sz="18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Первая половина года</a:t>
                      </a:r>
                      <a:endParaRPr lang="ru-RU" sz="18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Arial" pitchFamily="34" charset="0"/>
                          <a:cs typeface="Arial" pitchFamily="34" charset="0"/>
                        </a:rPr>
                        <a:t>Вторая половина года</a:t>
                      </a:r>
                      <a:endParaRPr lang="ru-RU" sz="18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840897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8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1.</a:t>
                      </a:r>
                      <a:r>
                        <a:rPr lang="ru-RU" sz="1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ru-RU" sz="18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Сроки проведения аттестации и процедуры присвоения квалификационных категорий </a:t>
                      </a:r>
                      <a:endParaRPr lang="ru-RU" sz="18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С 29 января по 25 июня 2021 года</a:t>
                      </a:r>
                      <a:endParaRPr lang="ru-RU" sz="18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Arial" pitchFamily="34" charset="0"/>
                          <a:cs typeface="Arial" pitchFamily="34" charset="0"/>
                        </a:rPr>
                        <a:t>С 25 августа по 25 декабря 2021 года</a:t>
                      </a:r>
                      <a:endParaRPr lang="ru-RU" sz="18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694705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8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2.</a:t>
                      </a:r>
                      <a:r>
                        <a:rPr lang="ru-RU" sz="1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ru-RU" sz="18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Сроки проведения НКТ</a:t>
                      </a:r>
                      <a:endParaRPr lang="ru-RU" sz="18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С 29 января по 30 апреля 2021 года</a:t>
                      </a:r>
                      <a:endParaRPr lang="ru-RU" sz="18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Arial" pitchFamily="34" charset="0"/>
                          <a:cs typeface="Arial" pitchFamily="34" charset="0"/>
                        </a:rPr>
                        <a:t>С 25 августа по 30 ноября 2021 года</a:t>
                      </a:r>
                      <a:endParaRPr lang="ru-RU" sz="18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785544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8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3.</a:t>
                      </a:r>
                      <a:r>
                        <a:rPr lang="ru-RU" sz="1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ru-RU" sz="18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Сроки приема заявлений для участия в НКТ в онлайн-режиме</a:t>
                      </a:r>
                      <a:endParaRPr lang="ru-RU" sz="18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С 28 января 2021 года</a:t>
                      </a:r>
                      <a:endParaRPr lang="ru-RU" sz="18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С 23 августа 2021 года</a:t>
                      </a:r>
                      <a:endParaRPr lang="ru-RU" sz="18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840897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8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4.</a:t>
                      </a:r>
                      <a:r>
                        <a:rPr lang="ru-RU" sz="1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ru-RU" sz="18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Сроки работы Республиканской комиссии по рассмотрению апелляций </a:t>
                      </a:r>
                      <a:endParaRPr lang="ru-RU" sz="18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С 1 марта по 30 апреля 2021 года</a:t>
                      </a:r>
                      <a:endParaRPr lang="ru-RU" sz="18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С 1 октября по 30 ноября 2021 года</a:t>
                      </a:r>
                      <a:endParaRPr lang="ru-RU" sz="18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1127336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8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5.</a:t>
                      </a:r>
                      <a:r>
                        <a:rPr lang="ru-RU" sz="1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ru-RU" sz="18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Arial" pitchFamily="34" charset="0"/>
                          <a:cs typeface="Arial" pitchFamily="34" charset="0"/>
                        </a:rPr>
                        <a:t>Сроки работы аттестационных комиссий по проведению процедуры присвоения (подтверждения) квалификационных категорий</a:t>
                      </a:r>
                      <a:endParaRPr lang="ru-RU" sz="18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С 5 мая по 25 июня 2021 года</a:t>
                      </a:r>
                      <a:endParaRPr lang="ru-RU" sz="18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С 5 ноября по 25 декабря 2021 года</a:t>
                      </a:r>
                      <a:endParaRPr lang="ru-RU" sz="18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181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="" xmlns:a16="http://schemas.microsoft.com/office/drawing/2014/main" id="{425F0158-B7A0-4140-BC6D-92DFF19D2D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2012" y="395785"/>
            <a:ext cx="7820167" cy="5318379"/>
          </a:xfrm>
        </p:spPr>
        <p:txBody>
          <a:bodyPr/>
          <a:lstStyle/>
          <a:p>
            <a:pPr algn="ctr"/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Качество </a:t>
            </a:r>
            <a:r>
              <a:rPr lang="ru-RU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образования не может быть выше качества учителей, работающих в системе</a:t>
            </a:r>
            <a:br>
              <a:rPr lang="ru-RU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48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48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4800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4800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r>
              <a:rPr lang="ru-RU" sz="4800" i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Назарларыңызға</a:t>
            </a:r>
            <a:r>
              <a:rPr lang="ru-RU" sz="4800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4800" i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рахмет</a:t>
            </a:r>
            <a:r>
              <a:rPr lang="ru-RU" sz="4800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!</a:t>
            </a:r>
            <a:br>
              <a:rPr lang="ru-RU" sz="4800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r>
              <a:rPr lang="ru-RU" sz="4800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4800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r>
              <a:rPr lang="ru-RU" sz="4800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Спасибо </a:t>
            </a:r>
            <a:r>
              <a:rPr lang="ru-RU" sz="4800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за внимание!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E38C8747-3ECC-42D3-8B51-1C4BF9F64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5CAA3-FD71-430B-8996-36DBD2965298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7B979585-4AA6-4BB2-A9FD-E808F31CA33B}"/>
              </a:ext>
            </a:extLst>
          </p:cNvPr>
          <p:cNvSpPr/>
          <p:nvPr/>
        </p:nvSpPr>
        <p:spPr>
          <a:xfrm>
            <a:off x="609601" y="885825"/>
            <a:ext cx="476250" cy="19843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8">
            <a:extLst>
              <a:ext uri="{FF2B5EF4-FFF2-40B4-BE49-F238E27FC236}">
                <a16:creationId xmlns="" xmlns:a16="http://schemas.microsoft.com/office/drawing/2014/main" id="{EAB62A1E-3B55-4D55-9662-C58B81B88221}"/>
              </a:ext>
            </a:extLst>
          </p:cNvPr>
          <p:cNvSpPr/>
          <p:nvPr/>
        </p:nvSpPr>
        <p:spPr>
          <a:xfrm>
            <a:off x="8424746" y="0"/>
            <a:ext cx="3767254" cy="6857992"/>
          </a:xfrm>
          <a:prstGeom prst="rect">
            <a:avLst/>
          </a:prstGeom>
          <a:solidFill>
            <a:srgbClr val="0195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826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8364" y="150126"/>
            <a:ext cx="11764423" cy="614150"/>
          </a:xfrm>
        </p:spPr>
        <p:txBody>
          <a:bodyPr>
            <a:normAutofit fontScale="90000"/>
          </a:bodyPr>
          <a:lstStyle/>
          <a:p>
            <a:pPr algn="ctr"/>
            <a:r>
              <a:rPr lang="kk-KZ" sz="20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Второй этап аттестации – комплексное аналитическое обобщение итогов деятельности педагогов проводится согласно приказу МОН РК от 14 мая 2020 года №</a:t>
            </a:r>
            <a:r>
              <a:rPr lang="kk-KZ" sz="20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192 (работа экспертного совета)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5CAA3-FD71-430B-8996-36DBD2965298}" type="slidenum">
              <a:rPr lang="en-US" smtClean="0"/>
              <a:t>3</a:t>
            </a:fld>
            <a:endParaRPr lang="en-US"/>
          </a:p>
        </p:txBody>
      </p:sp>
      <p:pic>
        <p:nvPicPr>
          <p:cNvPr id="5" name="Picture 3" descr="D:\Письма и сайт\На сайт\Заседание ЭС 15 марта 2018 года\20180315_12025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728" y="989054"/>
            <a:ext cx="3860975" cy="2431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062" y="3802740"/>
            <a:ext cx="3605300" cy="270397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4664" y="3903260"/>
            <a:ext cx="3528124" cy="264609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062" y="924718"/>
            <a:ext cx="3563888" cy="267291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7775" y="893070"/>
            <a:ext cx="3535011" cy="265125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366" y="3727830"/>
            <a:ext cx="3995936" cy="2996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704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5CAA3-FD71-430B-8996-36DBD2965298}" type="slidenum">
              <a:rPr lang="en-US" smtClean="0"/>
              <a:t>4</a:t>
            </a:fld>
            <a:endParaRPr lang="en-US"/>
          </a:p>
        </p:txBody>
      </p:sp>
      <p:sp>
        <p:nvSpPr>
          <p:cNvPr id="4" name="Прямоугольник 3"/>
          <p:cNvSpPr/>
          <p:nvPr/>
        </p:nvSpPr>
        <p:spPr>
          <a:xfrm>
            <a:off x="668739" y="614150"/>
            <a:ext cx="11027391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ОШИБКА №1 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Неправильное оформление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заявления на прохождение процедуры присвоения (подтверждения) квалификационной категории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algn="just"/>
            <a:endParaRPr lang="ru-RU" sz="2400" dirty="0">
              <a:latin typeface="Arial" pitchFamily="34" charset="0"/>
              <a:cs typeface="Arial" pitchFamily="34" charset="0"/>
            </a:endParaRPr>
          </a:p>
          <a:p>
            <a:pPr marL="457200" lvl="0" indent="-457200" algn="just">
              <a:buFont typeface="Wingdings" pitchFamily="2" charset="2"/>
              <a:buChar char="v"/>
            </a:pP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использование устаревшего образца заявления; </a:t>
            </a:r>
          </a:p>
          <a:p>
            <a:pPr marL="457200" lvl="0" indent="-457200" algn="just">
              <a:buFont typeface="Wingdings" pitchFamily="2" charset="2"/>
              <a:buChar char="v"/>
            </a:pP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несоблюдение сроков подачи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заявления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(заявление на участие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 процедуре присвоения квалификационной категории написано раньше, чем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педагог прошел НКТ); </a:t>
            </a:r>
          </a:p>
          <a:p>
            <a:pPr marL="457200" lvl="0" indent="-457200" algn="just">
              <a:buFont typeface="Wingdings" pitchFamily="2" charset="2"/>
              <a:buChar char="v"/>
            </a:pP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заявлении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отсутствует дата, подпись педагога;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lvl="0" indent="-457200" algn="just">
              <a:buFont typeface="Wingdings" pitchFamily="2" charset="2"/>
              <a:buChar char="v"/>
            </a:pP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еправильная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адресация заявления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(заявление написано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на имя руководителя отдела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образования или директора школы, в то время как 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педагог претендует на категорию, которую присваивает областная аттестационная комиссия).</a:t>
            </a:r>
          </a:p>
        </p:txBody>
      </p:sp>
    </p:spTree>
    <p:extLst>
      <p:ext uri="{BB962C8B-B14F-4D97-AF65-F5344CB8AC3E}">
        <p14:creationId xmlns:p14="http://schemas.microsoft.com/office/powerpoint/2010/main" val="3403721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5CAA3-FD71-430B-8996-36DBD2965298}" type="slidenum">
              <a:rPr lang="en-US" smtClean="0"/>
              <a:t>5</a:t>
            </a:fld>
            <a:endParaRPr lang="en-US"/>
          </a:p>
        </p:txBody>
      </p:sp>
      <p:sp>
        <p:nvSpPr>
          <p:cNvPr id="4" name="Прямоугольник 3"/>
          <p:cNvSpPr/>
          <p:nvPr/>
        </p:nvSpPr>
        <p:spPr>
          <a:xfrm>
            <a:off x="327545" y="259306"/>
            <a:ext cx="11600598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ОШИБКА №2 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Несоблюдение требований, утвержденных стандартом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государственной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услуги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«Прием документов для прохождения аттестации…»: </a:t>
            </a:r>
          </a:p>
          <a:p>
            <a:pPr algn="just"/>
            <a:endParaRPr lang="ru-RU" sz="24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lvl="0" indent="-457200" algn="just">
              <a:buFont typeface="Wingdings" pitchFamily="2" charset="2"/>
              <a:buChar char="v"/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кладываются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л</a:t>
            </a:r>
            <a:r>
              <a:rPr lang="kk-KZ" sz="24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ишние документы, не подлежащие оцениванию: визитные карточки, творческий отчет, </a:t>
            </a:r>
            <a:r>
              <a:rPr lang="kk-KZ" sz="24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эссе и т.д.;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lvl="0" indent="-457200" algn="just">
              <a:buFont typeface="Wingdings" pitchFamily="2" charset="2"/>
              <a:buChar char="v"/>
            </a:pPr>
            <a:r>
              <a:rPr lang="kk-KZ" sz="24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отсутствуют необходимые </a:t>
            </a:r>
            <a:r>
              <a:rPr lang="kk-KZ" sz="24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 перечню </a:t>
            </a:r>
            <a:r>
              <a:rPr lang="kk-KZ" sz="24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документы: сертификаты </a:t>
            </a:r>
            <a:r>
              <a:rPr lang="kk-KZ" sz="24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НКТ, </a:t>
            </a:r>
            <a:r>
              <a:rPr lang="kk-KZ" sz="24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приказы </a:t>
            </a:r>
            <a:r>
              <a:rPr lang="kk-KZ" sz="24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 </a:t>
            </a:r>
            <a:r>
              <a:rPr lang="kk-KZ" sz="24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удостоверения </a:t>
            </a:r>
            <a:r>
              <a:rPr lang="kk-KZ" sz="24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 присвоении категории, отсутствие записи в </a:t>
            </a:r>
            <a:r>
              <a:rPr lang="kk-KZ" sz="24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трудовой книжке </a:t>
            </a:r>
            <a:r>
              <a:rPr lang="kk-KZ" sz="24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 приеме на </a:t>
            </a:r>
            <a:r>
              <a:rPr lang="kk-KZ" sz="24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работу;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lvl="0" indent="-457200" algn="just">
              <a:buFont typeface="Wingdings" pitchFamily="2" charset="2"/>
              <a:buChar char="v"/>
            </a:pPr>
            <a:r>
              <a:rPr lang="kk-KZ" sz="24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</a:t>
            </a:r>
            <a:r>
              <a:rPr lang="kk-KZ" sz="24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оказатели </a:t>
            </a:r>
            <a:r>
              <a:rPr lang="kk-KZ" sz="24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качества знаний не заверены печатью и подписью руководителя организации образования;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lvl="0" indent="-457200" algn="just">
              <a:buFont typeface="Wingdings" pitchFamily="2" charset="2"/>
              <a:buChar char="v"/>
            </a:pPr>
            <a:r>
              <a:rPr lang="kk-KZ" sz="24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</a:t>
            </a:r>
            <a:r>
              <a:rPr lang="kk-KZ" sz="24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одделка </a:t>
            </a:r>
            <a:r>
              <a:rPr lang="kk-KZ" sz="24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документов (исправление даты вручения дипломов, сертификатов, </a:t>
            </a:r>
            <a:r>
              <a:rPr lang="kk-KZ" sz="24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грамот; показатели </a:t>
            </a:r>
            <a:r>
              <a:rPr lang="kk-KZ" sz="24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качества знаний недостоверные</a:t>
            </a:r>
            <a:r>
              <a:rPr lang="kk-KZ" sz="24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); 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lvl="0" indent="-457200" algn="just">
              <a:buFont typeface="Wingdings" pitchFamily="2" charset="2"/>
              <a:buChar char="v"/>
            </a:pPr>
            <a:r>
              <a:rPr lang="kk-KZ" sz="24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</a:t>
            </a:r>
            <a:r>
              <a:rPr lang="kk-KZ" sz="24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редоставление </a:t>
            </a:r>
            <a:r>
              <a:rPr lang="kk-KZ" sz="24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просроченного сертификата НКТ, предоставление сертификата НКТ в виде </a:t>
            </a:r>
            <a:r>
              <a:rPr lang="kk-KZ" sz="24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фотографии;</a:t>
            </a:r>
          </a:p>
          <a:p>
            <a:pPr marL="457200" lvl="0" indent="-457200" algn="just">
              <a:buFont typeface="Wingdings" pitchFamily="2" charset="2"/>
              <a:buChar char="v"/>
            </a:pPr>
            <a:r>
              <a:rPr lang="kk-KZ" sz="24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Несоответствие показателей качества знаний в портфолио, показателям в электронном журнале Білімал. 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5926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5CAA3-FD71-430B-8996-36DBD2965298}" type="slidenum">
              <a:rPr lang="en-US" smtClean="0"/>
              <a:t>6</a:t>
            </a:fld>
            <a:endParaRPr lang="en-US"/>
          </a:p>
        </p:txBody>
      </p:sp>
      <p:sp>
        <p:nvSpPr>
          <p:cNvPr id="4" name="Прямоугольник 3"/>
          <p:cNvSpPr/>
          <p:nvPr/>
        </p:nvSpPr>
        <p:spPr>
          <a:xfrm>
            <a:off x="218364" y="218365"/>
            <a:ext cx="11791666" cy="7130670"/>
          </a:xfrm>
          <a:prstGeom prst="rect">
            <a:avLst/>
          </a:prstGeom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ОШИБКА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№3</a:t>
            </a:r>
          </a:p>
          <a:p>
            <a:pPr algn="just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Несоответствие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представленных в портфолио материалов требованиям заявленной квалификационной категории. </a:t>
            </a:r>
            <a:endParaRPr lang="ru-RU" sz="2400" b="1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kk-KZ" dirty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Педагог-исследователь» должен :</a:t>
            </a:r>
            <a:endParaRPr lang="ru-RU" sz="1600" b="1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Font typeface="Wingdings" pitchFamily="2" charset="2"/>
              <a:buChar char="ü"/>
            </a:pP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владеть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навыками исследования урока и разработки инструментов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оценивания; 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обеспечивать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развитие исследовательских навыков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обучающихся; 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осуществлять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наставничество и конструктивно определять стратегии развития в педагогическом сообществе на уровне района,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города; 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обобщает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опыт на уровне области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/городов республиканского значения и столицы, республики (для республиканских подведомственных организаций); </a:t>
            </a:r>
            <a:endParaRPr lang="ru-RU" sz="16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Font typeface="Wingdings" pitchFamily="2" charset="2"/>
              <a:buChar char="ü"/>
            </a:pP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наличие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участников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олимпиад, конкурсов, соревнований на уровне области/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городов республиканского значения и столицы, республики (для республиканских подведомственных организаций)</a:t>
            </a:r>
            <a:r>
              <a:rPr lang="kk-KZ" sz="16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endParaRPr lang="ru-RU" sz="24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чем изменение требований к категории «педагог-мастер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»?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kk-KZ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1) Изданные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учебник</a:t>
            </a:r>
            <a:r>
              <a:rPr lang="kk-KZ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и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, учебно-методически</a:t>
            </a:r>
            <a:r>
              <a:rPr lang="kk-KZ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е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пособи</a:t>
            </a:r>
            <a:r>
              <a:rPr lang="kk-KZ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я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, </a:t>
            </a:r>
            <a:r>
              <a:rPr lang="kk-KZ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должны быть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включен</a:t>
            </a:r>
            <a:r>
              <a:rPr lang="kk-KZ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ы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в перечень учебников, учебно-методических комплексов и учебно-методических пособий, утвержденных </a:t>
            </a:r>
            <a:r>
              <a:rPr lang="kk-KZ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у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полномоченным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органом</a:t>
            </a:r>
            <a:r>
              <a:rPr lang="kk-KZ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.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  <a:p>
            <a:pPr algn="just">
              <a:lnSpc>
                <a:spcPct val="115000"/>
              </a:lnSpc>
              <a:spcAft>
                <a:spcPts val="75"/>
              </a:spcAft>
            </a:pPr>
            <a:r>
              <a:rPr lang="kk-KZ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2)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Является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участником республиканских и международных конкурсов и олимпиад или подготовил участников республиканских и международных конкурсов и олимпиад,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утвержденных уполномоченным органом в области образования.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  <a:p>
            <a:pPr algn="just"/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9580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2137" y="218365"/>
            <a:ext cx="11327642" cy="83251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Участие педагогов в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научно-практических конференциях, организованных 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учебно-методическим центром развития образования Карагандинской области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2020-2021 учебном году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5CAA3-FD71-430B-8996-36DBD2965298}" type="slidenum">
              <a:rPr lang="en-US" smtClean="0"/>
              <a:t>7</a:t>
            </a:fld>
            <a:endParaRPr lang="en-US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853525"/>
              </p:ext>
            </p:extLst>
          </p:nvPr>
        </p:nvGraphicFramePr>
        <p:xfrm>
          <a:off x="245659" y="1129616"/>
          <a:ext cx="11791664" cy="56083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21544"/>
                <a:gridCol w="3260539"/>
                <a:gridCol w="8009581"/>
              </a:tblGrid>
              <a:tr h="24281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kk-KZ" sz="1600" dirty="0">
                          <a:effectLst/>
                        </a:rPr>
                        <a:t>№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929" marR="65929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kk-KZ" sz="1600">
                          <a:effectLst/>
                        </a:rPr>
                        <a:t>Название НПК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929" marR="65929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kk-KZ" sz="1600">
                          <a:effectLst/>
                        </a:rPr>
                        <a:t>Примечание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929" marR="65929" marT="0" marB="0"/>
                </a:tc>
              </a:tr>
              <a:tr h="218533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kk-KZ" sz="1600">
                          <a:effectLst/>
                        </a:rPr>
                        <a:t>1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929" marR="65929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Республиканская НПК имени О.А. </a:t>
                      </a:r>
                      <a:r>
                        <a:rPr lang="ru-RU" sz="1600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Байконурова</a:t>
                      </a:r>
                      <a:r>
                        <a:rPr lang="ru-RU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«Образование в эпоху четвертой промышленной революции» </a:t>
                      </a:r>
                      <a:r>
                        <a:rPr lang="kk-KZ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(</a:t>
                      </a:r>
                      <a:r>
                        <a:rPr lang="ru-RU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20 – 21 октября 2020 года</a:t>
                      </a:r>
                      <a:r>
                        <a:rPr lang="kk-KZ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ru-RU" sz="1600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kk-KZ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ru-RU" sz="16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5929" marR="65929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Поступила 481 статья. Из них отклонены </a:t>
                      </a:r>
                      <a:r>
                        <a:rPr lang="ru-RU" sz="16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- 312 (</a:t>
                      </a:r>
                      <a:r>
                        <a:rPr lang="ru-RU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65%).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В том числе, от педагогов нашей области поступило 358 статей, из них отклонены 240 статей (67%).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Не </a:t>
                      </a:r>
                      <a:r>
                        <a:rPr lang="kk-KZ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подали заявки </a:t>
                      </a:r>
                      <a:r>
                        <a:rPr lang="ru-RU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педагоги </a:t>
                      </a:r>
                      <a:r>
                        <a:rPr lang="ru-RU" sz="1600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Каркаралинского</a:t>
                      </a:r>
                      <a:r>
                        <a:rPr lang="ru-RU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района</a:t>
                      </a:r>
                      <a:r>
                        <a:rPr lang="kk-KZ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endParaRPr lang="ru-RU" sz="1600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kk-KZ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М</a:t>
                      </a:r>
                      <a:r>
                        <a:rPr lang="ru-RU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ало заявок </a:t>
                      </a:r>
                      <a:r>
                        <a:rPr lang="kk-KZ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педагогов следующих </a:t>
                      </a:r>
                      <a:r>
                        <a:rPr lang="ru-RU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регионов: </a:t>
                      </a:r>
                      <a:r>
                        <a:rPr lang="ru-RU" sz="1600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Актогайский</a:t>
                      </a:r>
                      <a:r>
                        <a:rPr lang="ru-RU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район-1 (</a:t>
                      </a:r>
                      <a:r>
                        <a:rPr lang="kk-KZ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статья </a:t>
                      </a:r>
                      <a:r>
                        <a:rPr lang="ru-RU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не принята), Каражал-2</a:t>
                      </a:r>
                      <a:r>
                        <a:rPr lang="kk-KZ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(из них 1 статья не принята)</a:t>
                      </a:r>
                      <a:r>
                        <a:rPr lang="ru-RU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, Приозерск-2</a:t>
                      </a:r>
                      <a:r>
                        <a:rPr lang="kk-KZ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(из них 1 не принята)</a:t>
                      </a:r>
                      <a:r>
                        <a:rPr lang="ru-RU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ru-RU" sz="1600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Жанааркинский</a:t>
                      </a:r>
                      <a:r>
                        <a:rPr lang="ru-RU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район-5 (из них 3 не приняты)</a:t>
                      </a:r>
                      <a:r>
                        <a:rPr lang="kk-KZ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, Нуринский район – 5 (из них 4 не приняты), Шахтинск – 6 (из них 5 не приняты), Бухаржырауский район- 7 (из них 5 не приняты). </a:t>
                      </a:r>
                      <a:endParaRPr lang="ru-RU" sz="16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5929" marR="65929" marT="0" marB="0"/>
                </a:tc>
              </a:tr>
              <a:tr h="146264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kk-KZ" sz="1600">
                          <a:effectLst/>
                        </a:rPr>
                        <a:t>2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929" marR="65929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kk-KZ" sz="1600">
                          <a:effectLst/>
                          <a:latin typeface="Arial" pitchFamily="34" charset="0"/>
                          <a:cs typeface="Arial" pitchFamily="34" charset="0"/>
                        </a:rPr>
                        <a:t>Областная НПК для педагогов дошкольного образования  «Обновленное содержание образования: от создания условий к эффективному результату»  (19 марта 2021 года) </a:t>
                      </a:r>
                      <a:endParaRPr lang="ru-RU" sz="16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5929" marR="65929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kk-KZ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Поступило </a:t>
                      </a:r>
                      <a:r>
                        <a:rPr lang="kk-KZ" sz="16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296, </a:t>
                      </a:r>
                      <a:r>
                        <a:rPr lang="kk-KZ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из них отклонены 87 статей (29</a:t>
                      </a:r>
                      <a:r>
                        <a:rPr lang="ru-RU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%). </a:t>
                      </a:r>
                      <a:r>
                        <a:rPr lang="kk-KZ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kk-KZ" sz="1600" dirty="0" smtClean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kk-KZ" sz="16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Не </a:t>
                      </a:r>
                      <a:r>
                        <a:rPr lang="kk-KZ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подали заявки педагоги дошкольных организаций Каражал и Нуринского района.</a:t>
                      </a:r>
                      <a:endParaRPr lang="ru-RU" sz="1600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ru-RU" sz="16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5929" marR="65929" marT="0" marB="0"/>
                </a:tc>
              </a:tr>
              <a:tr h="145689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kk-KZ" sz="1600">
                          <a:effectLst/>
                        </a:rPr>
                        <a:t>3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929" marR="65929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" pitchFamily="34" charset="0"/>
                          <a:cs typeface="Arial" pitchFamily="34" charset="0"/>
                        </a:rPr>
                        <a:t>Областная конференция</a:t>
                      </a:r>
                      <a:r>
                        <a:rPr lang="kk-KZ" sz="1600">
                          <a:effectLst/>
                          <a:latin typeface="Arial" pitchFamily="34" charset="0"/>
                          <a:cs typeface="Arial" pitchFamily="34" charset="0"/>
                        </a:rPr>
                        <a:t> для педагогов среднего образования «Функциональная грамотность-важнейшее условие повышения качества образования» (апрель 2021 года)</a:t>
                      </a:r>
                      <a:endParaRPr lang="ru-RU" sz="16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5929" marR="65929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kk-KZ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Поступило 729 статей. </a:t>
                      </a:r>
                      <a:endParaRPr lang="ru-RU" sz="1600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kk-KZ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Не подали заявки педагоги Жанааркинского района. </a:t>
                      </a:r>
                      <a:endParaRPr lang="ru-RU" sz="1600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kk-KZ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Мало заявок  педагогов  следующих регионов: Каражал -1, Сарань-4, Нуринский район-5, Улытауский район-5, Шетский район-7. </a:t>
                      </a:r>
                      <a:endParaRPr lang="ru-RU" sz="1600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kk-KZ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ru-RU" sz="16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5929" marR="65929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3762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9307" y="259307"/>
            <a:ext cx="11664279" cy="777923"/>
          </a:xfr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defRPr/>
            </a:pP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Участие педагогов в областных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конкурсах учебно-методического центра развития образования Карагандинской области в 2020-2021 учебном году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9459" name="Группа 4"/>
          <p:cNvGrpSpPr>
            <a:grpSpLocks/>
          </p:cNvGrpSpPr>
          <p:nvPr/>
        </p:nvGrpSpPr>
        <p:grpSpPr bwMode="auto">
          <a:xfrm>
            <a:off x="259307" y="1132764"/>
            <a:ext cx="11682484" cy="5131558"/>
            <a:chOff x="1184414" y="833837"/>
            <a:chExt cx="5885476" cy="3244994"/>
          </a:xfrm>
        </p:grpSpPr>
        <p:sp>
          <p:nvSpPr>
            <p:cNvPr id="8" name="Полилиния 7"/>
            <p:cNvSpPr/>
            <p:nvPr/>
          </p:nvSpPr>
          <p:spPr>
            <a:xfrm>
              <a:off x="1184414" y="833837"/>
              <a:ext cx="2711958" cy="1062510"/>
            </a:xfrm>
            <a:custGeom>
              <a:avLst/>
              <a:gdLst>
                <a:gd name="connsiteX0" fmla="*/ 0 w 2711788"/>
                <a:gd name="connsiteY0" fmla="*/ 185890 h 1115317"/>
                <a:gd name="connsiteX1" fmla="*/ 54446 w 2711788"/>
                <a:gd name="connsiteY1" fmla="*/ 54446 h 1115317"/>
                <a:gd name="connsiteX2" fmla="*/ 185890 w 2711788"/>
                <a:gd name="connsiteY2" fmla="*/ 0 h 1115317"/>
                <a:gd name="connsiteX3" fmla="*/ 2525898 w 2711788"/>
                <a:gd name="connsiteY3" fmla="*/ 0 h 1115317"/>
                <a:gd name="connsiteX4" fmla="*/ 2657342 w 2711788"/>
                <a:gd name="connsiteY4" fmla="*/ 54446 h 1115317"/>
                <a:gd name="connsiteX5" fmla="*/ 2711788 w 2711788"/>
                <a:gd name="connsiteY5" fmla="*/ 185890 h 1115317"/>
                <a:gd name="connsiteX6" fmla="*/ 2711788 w 2711788"/>
                <a:gd name="connsiteY6" fmla="*/ 929427 h 1115317"/>
                <a:gd name="connsiteX7" fmla="*/ 2657342 w 2711788"/>
                <a:gd name="connsiteY7" fmla="*/ 1060871 h 1115317"/>
                <a:gd name="connsiteX8" fmla="*/ 2525898 w 2711788"/>
                <a:gd name="connsiteY8" fmla="*/ 1115317 h 1115317"/>
                <a:gd name="connsiteX9" fmla="*/ 185890 w 2711788"/>
                <a:gd name="connsiteY9" fmla="*/ 1115317 h 1115317"/>
                <a:gd name="connsiteX10" fmla="*/ 54446 w 2711788"/>
                <a:gd name="connsiteY10" fmla="*/ 1060871 h 1115317"/>
                <a:gd name="connsiteX11" fmla="*/ 0 w 2711788"/>
                <a:gd name="connsiteY11" fmla="*/ 929427 h 1115317"/>
                <a:gd name="connsiteX12" fmla="*/ 0 w 2711788"/>
                <a:gd name="connsiteY12" fmla="*/ 185890 h 1115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711788" h="1115317">
                  <a:moveTo>
                    <a:pt x="0" y="185890"/>
                  </a:moveTo>
                  <a:cubicBezTo>
                    <a:pt x="0" y="136589"/>
                    <a:pt x="19585" y="89307"/>
                    <a:pt x="54446" y="54446"/>
                  </a:cubicBezTo>
                  <a:cubicBezTo>
                    <a:pt x="89307" y="19585"/>
                    <a:pt x="136589" y="0"/>
                    <a:pt x="185890" y="0"/>
                  </a:cubicBezTo>
                  <a:lnTo>
                    <a:pt x="2525898" y="0"/>
                  </a:lnTo>
                  <a:cubicBezTo>
                    <a:pt x="2575199" y="0"/>
                    <a:pt x="2622481" y="19585"/>
                    <a:pt x="2657342" y="54446"/>
                  </a:cubicBezTo>
                  <a:cubicBezTo>
                    <a:pt x="2692203" y="89307"/>
                    <a:pt x="2711788" y="136589"/>
                    <a:pt x="2711788" y="185890"/>
                  </a:cubicBezTo>
                  <a:lnTo>
                    <a:pt x="2711788" y="929427"/>
                  </a:lnTo>
                  <a:cubicBezTo>
                    <a:pt x="2711788" y="978728"/>
                    <a:pt x="2692203" y="1026010"/>
                    <a:pt x="2657342" y="1060871"/>
                  </a:cubicBezTo>
                  <a:cubicBezTo>
                    <a:pt x="2622481" y="1095732"/>
                    <a:pt x="2575199" y="1115317"/>
                    <a:pt x="2525898" y="1115317"/>
                  </a:cubicBezTo>
                  <a:lnTo>
                    <a:pt x="185890" y="1115317"/>
                  </a:lnTo>
                  <a:cubicBezTo>
                    <a:pt x="136589" y="1115317"/>
                    <a:pt x="89307" y="1095732"/>
                    <a:pt x="54446" y="1060871"/>
                  </a:cubicBezTo>
                  <a:cubicBezTo>
                    <a:pt x="19585" y="1026010"/>
                    <a:pt x="0" y="978728"/>
                    <a:pt x="0" y="929427"/>
                  </a:cubicBezTo>
                  <a:lnTo>
                    <a:pt x="0" y="185890"/>
                  </a:lnTo>
                  <a:close/>
                </a:path>
              </a:pathLst>
            </a:cu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lIns="107785" tIns="107785" rIns="107785" bIns="107785" spcCol="1270" anchor="ctr"/>
            <a:lstStyle/>
            <a:p>
              <a:pPr algn="ctr" defTabSz="6223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1400" b="1" dirty="0">
                <a:solidFill>
                  <a:srgbClr val="002060"/>
                </a:solidFill>
              </a:endParaRPr>
            </a:p>
          </p:txBody>
        </p:sp>
        <p:sp>
          <p:nvSpPr>
            <p:cNvPr id="9" name="Полилиния 8"/>
            <p:cNvSpPr/>
            <p:nvPr/>
          </p:nvSpPr>
          <p:spPr>
            <a:xfrm>
              <a:off x="4284450" y="833837"/>
              <a:ext cx="2785440" cy="1089483"/>
            </a:xfrm>
            <a:custGeom>
              <a:avLst/>
              <a:gdLst>
                <a:gd name="connsiteX0" fmla="*/ 0 w 2785922"/>
                <a:gd name="connsiteY0" fmla="*/ 181196 h 1087156"/>
                <a:gd name="connsiteX1" fmla="*/ 53071 w 2785922"/>
                <a:gd name="connsiteY1" fmla="*/ 53071 h 1087156"/>
                <a:gd name="connsiteX2" fmla="*/ 181196 w 2785922"/>
                <a:gd name="connsiteY2" fmla="*/ 0 h 1087156"/>
                <a:gd name="connsiteX3" fmla="*/ 2604726 w 2785922"/>
                <a:gd name="connsiteY3" fmla="*/ 0 h 1087156"/>
                <a:gd name="connsiteX4" fmla="*/ 2732851 w 2785922"/>
                <a:gd name="connsiteY4" fmla="*/ 53071 h 1087156"/>
                <a:gd name="connsiteX5" fmla="*/ 2785922 w 2785922"/>
                <a:gd name="connsiteY5" fmla="*/ 181196 h 1087156"/>
                <a:gd name="connsiteX6" fmla="*/ 2785922 w 2785922"/>
                <a:gd name="connsiteY6" fmla="*/ 905960 h 1087156"/>
                <a:gd name="connsiteX7" fmla="*/ 2732851 w 2785922"/>
                <a:gd name="connsiteY7" fmla="*/ 1034085 h 1087156"/>
                <a:gd name="connsiteX8" fmla="*/ 2604726 w 2785922"/>
                <a:gd name="connsiteY8" fmla="*/ 1087156 h 1087156"/>
                <a:gd name="connsiteX9" fmla="*/ 181196 w 2785922"/>
                <a:gd name="connsiteY9" fmla="*/ 1087156 h 1087156"/>
                <a:gd name="connsiteX10" fmla="*/ 53071 w 2785922"/>
                <a:gd name="connsiteY10" fmla="*/ 1034085 h 1087156"/>
                <a:gd name="connsiteX11" fmla="*/ 0 w 2785922"/>
                <a:gd name="connsiteY11" fmla="*/ 905960 h 1087156"/>
                <a:gd name="connsiteX12" fmla="*/ 0 w 2785922"/>
                <a:gd name="connsiteY12" fmla="*/ 181196 h 1087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785922" h="1087156">
                  <a:moveTo>
                    <a:pt x="0" y="181196"/>
                  </a:moveTo>
                  <a:cubicBezTo>
                    <a:pt x="0" y="133140"/>
                    <a:pt x="19090" y="87052"/>
                    <a:pt x="53071" y="53071"/>
                  </a:cubicBezTo>
                  <a:cubicBezTo>
                    <a:pt x="87052" y="19090"/>
                    <a:pt x="133140" y="0"/>
                    <a:pt x="181196" y="0"/>
                  </a:cubicBezTo>
                  <a:lnTo>
                    <a:pt x="2604726" y="0"/>
                  </a:lnTo>
                  <a:cubicBezTo>
                    <a:pt x="2652782" y="0"/>
                    <a:pt x="2698870" y="19090"/>
                    <a:pt x="2732851" y="53071"/>
                  </a:cubicBezTo>
                  <a:cubicBezTo>
                    <a:pt x="2766832" y="87052"/>
                    <a:pt x="2785922" y="133140"/>
                    <a:pt x="2785922" y="181196"/>
                  </a:cubicBezTo>
                  <a:lnTo>
                    <a:pt x="2785922" y="905960"/>
                  </a:lnTo>
                  <a:cubicBezTo>
                    <a:pt x="2785922" y="954016"/>
                    <a:pt x="2766832" y="1000104"/>
                    <a:pt x="2732851" y="1034085"/>
                  </a:cubicBezTo>
                  <a:cubicBezTo>
                    <a:pt x="2698870" y="1068066"/>
                    <a:pt x="2652782" y="1087156"/>
                    <a:pt x="2604726" y="1087156"/>
                  </a:cubicBezTo>
                  <a:lnTo>
                    <a:pt x="181196" y="1087156"/>
                  </a:lnTo>
                  <a:cubicBezTo>
                    <a:pt x="133140" y="1087156"/>
                    <a:pt x="87052" y="1068066"/>
                    <a:pt x="53071" y="1034085"/>
                  </a:cubicBezTo>
                  <a:cubicBezTo>
                    <a:pt x="19090" y="1000104"/>
                    <a:pt x="0" y="954016"/>
                    <a:pt x="0" y="905960"/>
                  </a:cubicBezTo>
                  <a:lnTo>
                    <a:pt x="0" y="181196"/>
                  </a:lnTo>
                  <a:close/>
                </a:path>
              </a:pathLst>
            </a:cu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lIns="106411" tIns="106411" rIns="106411" bIns="106411" spcCol="1270" anchor="ctr"/>
            <a:lstStyle/>
            <a:p>
              <a:pPr algn="ctr" defTabSz="6223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1400" b="1" dirty="0">
                <a:solidFill>
                  <a:srgbClr val="002060"/>
                </a:solidFill>
              </a:endParaRPr>
            </a:p>
          </p:txBody>
        </p:sp>
        <p:sp>
          <p:nvSpPr>
            <p:cNvPr id="10" name="Полилиния 9"/>
            <p:cNvSpPr/>
            <p:nvPr/>
          </p:nvSpPr>
          <p:spPr>
            <a:xfrm>
              <a:off x="4259191" y="2089850"/>
              <a:ext cx="2773958" cy="1032018"/>
            </a:xfrm>
            <a:custGeom>
              <a:avLst/>
              <a:gdLst>
                <a:gd name="connsiteX0" fmla="*/ 0 w 2774644"/>
                <a:gd name="connsiteY0" fmla="*/ 175635 h 1053788"/>
                <a:gd name="connsiteX1" fmla="*/ 51442 w 2774644"/>
                <a:gd name="connsiteY1" fmla="*/ 51442 h 1053788"/>
                <a:gd name="connsiteX2" fmla="*/ 175635 w 2774644"/>
                <a:gd name="connsiteY2" fmla="*/ 0 h 1053788"/>
                <a:gd name="connsiteX3" fmla="*/ 2599009 w 2774644"/>
                <a:gd name="connsiteY3" fmla="*/ 0 h 1053788"/>
                <a:gd name="connsiteX4" fmla="*/ 2723202 w 2774644"/>
                <a:gd name="connsiteY4" fmla="*/ 51442 h 1053788"/>
                <a:gd name="connsiteX5" fmla="*/ 2774644 w 2774644"/>
                <a:gd name="connsiteY5" fmla="*/ 175635 h 1053788"/>
                <a:gd name="connsiteX6" fmla="*/ 2774644 w 2774644"/>
                <a:gd name="connsiteY6" fmla="*/ 878153 h 1053788"/>
                <a:gd name="connsiteX7" fmla="*/ 2723202 w 2774644"/>
                <a:gd name="connsiteY7" fmla="*/ 1002346 h 1053788"/>
                <a:gd name="connsiteX8" fmla="*/ 2599009 w 2774644"/>
                <a:gd name="connsiteY8" fmla="*/ 1053788 h 1053788"/>
                <a:gd name="connsiteX9" fmla="*/ 175635 w 2774644"/>
                <a:gd name="connsiteY9" fmla="*/ 1053788 h 1053788"/>
                <a:gd name="connsiteX10" fmla="*/ 51442 w 2774644"/>
                <a:gd name="connsiteY10" fmla="*/ 1002346 h 1053788"/>
                <a:gd name="connsiteX11" fmla="*/ 0 w 2774644"/>
                <a:gd name="connsiteY11" fmla="*/ 878153 h 1053788"/>
                <a:gd name="connsiteX12" fmla="*/ 0 w 2774644"/>
                <a:gd name="connsiteY12" fmla="*/ 175635 h 1053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774644" h="1053788">
                  <a:moveTo>
                    <a:pt x="0" y="175635"/>
                  </a:moveTo>
                  <a:cubicBezTo>
                    <a:pt x="0" y="129054"/>
                    <a:pt x="18504" y="84380"/>
                    <a:pt x="51442" y="51442"/>
                  </a:cubicBezTo>
                  <a:cubicBezTo>
                    <a:pt x="84380" y="18504"/>
                    <a:pt x="129054" y="0"/>
                    <a:pt x="175635" y="0"/>
                  </a:cubicBezTo>
                  <a:lnTo>
                    <a:pt x="2599009" y="0"/>
                  </a:lnTo>
                  <a:cubicBezTo>
                    <a:pt x="2645590" y="0"/>
                    <a:pt x="2690264" y="18504"/>
                    <a:pt x="2723202" y="51442"/>
                  </a:cubicBezTo>
                  <a:cubicBezTo>
                    <a:pt x="2756140" y="84380"/>
                    <a:pt x="2774644" y="129054"/>
                    <a:pt x="2774644" y="175635"/>
                  </a:cubicBezTo>
                  <a:lnTo>
                    <a:pt x="2774644" y="878153"/>
                  </a:lnTo>
                  <a:cubicBezTo>
                    <a:pt x="2774644" y="924734"/>
                    <a:pt x="2756140" y="969408"/>
                    <a:pt x="2723202" y="1002346"/>
                  </a:cubicBezTo>
                  <a:cubicBezTo>
                    <a:pt x="2690264" y="1035284"/>
                    <a:pt x="2645591" y="1053788"/>
                    <a:pt x="2599009" y="1053788"/>
                  </a:cubicBezTo>
                  <a:lnTo>
                    <a:pt x="175635" y="1053788"/>
                  </a:lnTo>
                  <a:cubicBezTo>
                    <a:pt x="129054" y="1053788"/>
                    <a:pt x="84380" y="1035284"/>
                    <a:pt x="51442" y="1002346"/>
                  </a:cubicBezTo>
                  <a:cubicBezTo>
                    <a:pt x="18504" y="969408"/>
                    <a:pt x="0" y="924735"/>
                    <a:pt x="0" y="878153"/>
                  </a:cubicBezTo>
                  <a:lnTo>
                    <a:pt x="0" y="175635"/>
                  </a:lnTo>
                  <a:close/>
                </a:path>
              </a:pathLst>
            </a:cu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lIns="104782" tIns="104782" rIns="104782" bIns="104782" spcCol="1270" anchor="ctr"/>
            <a:lstStyle/>
            <a:p>
              <a:pPr algn="ctr" defTabSz="6223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1400" b="1" dirty="0">
                <a:solidFill>
                  <a:srgbClr val="002060"/>
                </a:solidFill>
              </a:endParaRPr>
            </a:p>
          </p:txBody>
        </p:sp>
        <p:sp>
          <p:nvSpPr>
            <p:cNvPr id="11" name="Полилиния 10"/>
            <p:cNvSpPr/>
            <p:nvPr/>
          </p:nvSpPr>
          <p:spPr>
            <a:xfrm>
              <a:off x="4309710" y="3227416"/>
              <a:ext cx="2757884" cy="851415"/>
            </a:xfrm>
            <a:custGeom>
              <a:avLst/>
              <a:gdLst>
                <a:gd name="connsiteX0" fmla="*/ 0 w 2757579"/>
                <a:gd name="connsiteY0" fmla="*/ 148417 h 890487"/>
                <a:gd name="connsiteX1" fmla="*/ 43470 w 2757579"/>
                <a:gd name="connsiteY1" fmla="*/ 43470 h 890487"/>
                <a:gd name="connsiteX2" fmla="*/ 148417 w 2757579"/>
                <a:gd name="connsiteY2" fmla="*/ 0 h 890487"/>
                <a:gd name="connsiteX3" fmla="*/ 2609162 w 2757579"/>
                <a:gd name="connsiteY3" fmla="*/ 0 h 890487"/>
                <a:gd name="connsiteX4" fmla="*/ 2714109 w 2757579"/>
                <a:gd name="connsiteY4" fmla="*/ 43470 h 890487"/>
                <a:gd name="connsiteX5" fmla="*/ 2757579 w 2757579"/>
                <a:gd name="connsiteY5" fmla="*/ 148417 h 890487"/>
                <a:gd name="connsiteX6" fmla="*/ 2757579 w 2757579"/>
                <a:gd name="connsiteY6" fmla="*/ 742070 h 890487"/>
                <a:gd name="connsiteX7" fmla="*/ 2714109 w 2757579"/>
                <a:gd name="connsiteY7" fmla="*/ 847017 h 890487"/>
                <a:gd name="connsiteX8" fmla="*/ 2609162 w 2757579"/>
                <a:gd name="connsiteY8" fmla="*/ 890487 h 890487"/>
                <a:gd name="connsiteX9" fmla="*/ 148417 w 2757579"/>
                <a:gd name="connsiteY9" fmla="*/ 890487 h 890487"/>
                <a:gd name="connsiteX10" fmla="*/ 43470 w 2757579"/>
                <a:gd name="connsiteY10" fmla="*/ 847017 h 890487"/>
                <a:gd name="connsiteX11" fmla="*/ 0 w 2757579"/>
                <a:gd name="connsiteY11" fmla="*/ 742070 h 890487"/>
                <a:gd name="connsiteX12" fmla="*/ 0 w 2757579"/>
                <a:gd name="connsiteY12" fmla="*/ 148417 h 890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757579" h="890487">
                  <a:moveTo>
                    <a:pt x="0" y="148417"/>
                  </a:moveTo>
                  <a:cubicBezTo>
                    <a:pt x="0" y="109054"/>
                    <a:pt x="15637" y="71304"/>
                    <a:pt x="43470" y="43470"/>
                  </a:cubicBezTo>
                  <a:cubicBezTo>
                    <a:pt x="71304" y="15636"/>
                    <a:pt x="109054" y="0"/>
                    <a:pt x="148417" y="0"/>
                  </a:cubicBezTo>
                  <a:lnTo>
                    <a:pt x="2609162" y="0"/>
                  </a:lnTo>
                  <a:cubicBezTo>
                    <a:pt x="2648525" y="0"/>
                    <a:pt x="2686275" y="15637"/>
                    <a:pt x="2714109" y="43470"/>
                  </a:cubicBezTo>
                  <a:cubicBezTo>
                    <a:pt x="2741943" y="71304"/>
                    <a:pt x="2757579" y="109054"/>
                    <a:pt x="2757579" y="148417"/>
                  </a:cubicBezTo>
                  <a:lnTo>
                    <a:pt x="2757579" y="742070"/>
                  </a:lnTo>
                  <a:cubicBezTo>
                    <a:pt x="2757579" y="781433"/>
                    <a:pt x="2741942" y="819183"/>
                    <a:pt x="2714109" y="847017"/>
                  </a:cubicBezTo>
                  <a:cubicBezTo>
                    <a:pt x="2686275" y="874851"/>
                    <a:pt x="2648525" y="890487"/>
                    <a:pt x="2609162" y="890487"/>
                  </a:cubicBezTo>
                  <a:lnTo>
                    <a:pt x="148417" y="890487"/>
                  </a:lnTo>
                  <a:cubicBezTo>
                    <a:pt x="109054" y="890487"/>
                    <a:pt x="71304" y="874850"/>
                    <a:pt x="43470" y="847017"/>
                  </a:cubicBezTo>
                  <a:cubicBezTo>
                    <a:pt x="15636" y="819183"/>
                    <a:pt x="0" y="781433"/>
                    <a:pt x="0" y="742070"/>
                  </a:cubicBezTo>
                  <a:lnTo>
                    <a:pt x="0" y="148417"/>
                  </a:lnTo>
                  <a:close/>
                </a:path>
              </a:pathLst>
            </a:cu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lIns="96810" tIns="96810" rIns="96810" bIns="96810" spcCol="1270" anchor="ctr"/>
            <a:lstStyle/>
            <a:p>
              <a:pPr algn="ctr" defTabSz="6223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1400" b="1" dirty="0">
                <a:solidFill>
                  <a:srgbClr val="002060"/>
                </a:solidFill>
              </a:endParaRPr>
            </a:p>
          </p:txBody>
        </p:sp>
        <p:sp>
          <p:nvSpPr>
            <p:cNvPr id="12" name="Полилиния 11"/>
            <p:cNvSpPr/>
            <p:nvPr/>
          </p:nvSpPr>
          <p:spPr>
            <a:xfrm>
              <a:off x="1184414" y="3227416"/>
              <a:ext cx="2686698" cy="851415"/>
            </a:xfrm>
            <a:custGeom>
              <a:avLst/>
              <a:gdLst>
                <a:gd name="connsiteX0" fmla="*/ 0 w 2738407"/>
                <a:gd name="connsiteY0" fmla="*/ 148245 h 889451"/>
                <a:gd name="connsiteX1" fmla="*/ 43420 w 2738407"/>
                <a:gd name="connsiteY1" fmla="*/ 43420 h 889451"/>
                <a:gd name="connsiteX2" fmla="*/ 148245 w 2738407"/>
                <a:gd name="connsiteY2" fmla="*/ 0 h 889451"/>
                <a:gd name="connsiteX3" fmla="*/ 2590162 w 2738407"/>
                <a:gd name="connsiteY3" fmla="*/ 0 h 889451"/>
                <a:gd name="connsiteX4" fmla="*/ 2694987 w 2738407"/>
                <a:gd name="connsiteY4" fmla="*/ 43420 h 889451"/>
                <a:gd name="connsiteX5" fmla="*/ 2738407 w 2738407"/>
                <a:gd name="connsiteY5" fmla="*/ 148245 h 889451"/>
                <a:gd name="connsiteX6" fmla="*/ 2738407 w 2738407"/>
                <a:gd name="connsiteY6" fmla="*/ 741206 h 889451"/>
                <a:gd name="connsiteX7" fmla="*/ 2694987 w 2738407"/>
                <a:gd name="connsiteY7" fmla="*/ 846031 h 889451"/>
                <a:gd name="connsiteX8" fmla="*/ 2590162 w 2738407"/>
                <a:gd name="connsiteY8" fmla="*/ 889451 h 889451"/>
                <a:gd name="connsiteX9" fmla="*/ 148245 w 2738407"/>
                <a:gd name="connsiteY9" fmla="*/ 889451 h 889451"/>
                <a:gd name="connsiteX10" fmla="*/ 43420 w 2738407"/>
                <a:gd name="connsiteY10" fmla="*/ 846031 h 889451"/>
                <a:gd name="connsiteX11" fmla="*/ 0 w 2738407"/>
                <a:gd name="connsiteY11" fmla="*/ 741206 h 889451"/>
                <a:gd name="connsiteX12" fmla="*/ 0 w 2738407"/>
                <a:gd name="connsiteY12" fmla="*/ 148245 h 889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738407" h="889451">
                  <a:moveTo>
                    <a:pt x="0" y="148245"/>
                  </a:moveTo>
                  <a:cubicBezTo>
                    <a:pt x="0" y="108928"/>
                    <a:pt x="15619" y="71221"/>
                    <a:pt x="43420" y="43420"/>
                  </a:cubicBezTo>
                  <a:cubicBezTo>
                    <a:pt x="71221" y="15619"/>
                    <a:pt x="108928" y="0"/>
                    <a:pt x="148245" y="0"/>
                  </a:cubicBezTo>
                  <a:lnTo>
                    <a:pt x="2590162" y="0"/>
                  </a:lnTo>
                  <a:cubicBezTo>
                    <a:pt x="2629479" y="0"/>
                    <a:pt x="2667186" y="15619"/>
                    <a:pt x="2694987" y="43420"/>
                  </a:cubicBezTo>
                  <a:cubicBezTo>
                    <a:pt x="2722788" y="71221"/>
                    <a:pt x="2738407" y="108928"/>
                    <a:pt x="2738407" y="148245"/>
                  </a:cubicBezTo>
                  <a:lnTo>
                    <a:pt x="2738407" y="741206"/>
                  </a:lnTo>
                  <a:cubicBezTo>
                    <a:pt x="2738407" y="780523"/>
                    <a:pt x="2722788" y="818230"/>
                    <a:pt x="2694987" y="846031"/>
                  </a:cubicBezTo>
                  <a:cubicBezTo>
                    <a:pt x="2667186" y="873832"/>
                    <a:pt x="2629479" y="889451"/>
                    <a:pt x="2590162" y="889451"/>
                  </a:cubicBezTo>
                  <a:lnTo>
                    <a:pt x="148245" y="889451"/>
                  </a:lnTo>
                  <a:cubicBezTo>
                    <a:pt x="108928" y="889451"/>
                    <a:pt x="71221" y="873832"/>
                    <a:pt x="43420" y="846031"/>
                  </a:cubicBezTo>
                  <a:cubicBezTo>
                    <a:pt x="15619" y="818230"/>
                    <a:pt x="0" y="780523"/>
                    <a:pt x="0" y="741206"/>
                  </a:cubicBezTo>
                  <a:lnTo>
                    <a:pt x="0" y="148245"/>
                  </a:lnTo>
                  <a:close/>
                </a:path>
              </a:pathLst>
            </a:cu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lIns="96759" tIns="96759" rIns="96759" bIns="96759" spcCol="1270" anchor="ctr"/>
            <a:lstStyle/>
            <a:p>
              <a:pPr algn="ctr" defTabSz="6223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1400" b="1" dirty="0">
                <a:solidFill>
                  <a:srgbClr val="002060"/>
                </a:solidFill>
              </a:endParaRPr>
            </a:p>
          </p:txBody>
        </p:sp>
        <p:sp>
          <p:nvSpPr>
            <p:cNvPr id="13" name="Полилиния 12"/>
            <p:cNvSpPr/>
            <p:nvPr/>
          </p:nvSpPr>
          <p:spPr>
            <a:xfrm>
              <a:off x="1184414" y="2057013"/>
              <a:ext cx="2662586" cy="1032018"/>
            </a:xfrm>
            <a:custGeom>
              <a:avLst/>
              <a:gdLst>
                <a:gd name="connsiteX0" fmla="*/ 0 w 2662631"/>
                <a:gd name="connsiteY0" fmla="*/ 180399 h 1082372"/>
                <a:gd name="connsiteX1" fmla="*/ 52838 w 2662631"/>
                <a:gd name="connsiteY1" fmla="*/ 52838 h 1082372"/>
                <a:gd name="connsiteX2" fmla="*/ 180399 w 2662631"/>
                <a:gd name="connsiteY2" fmla="*/ 1 h 1082372"/>
                <a:gd name="connsiteX3" fmla="*/ 2482232 w 2662631"/>
                <a:gd name="connsiteY3" fmla="*/ 0 h 1082372"/>
                <a:gd name="connsiteX4" fmla="*/ 2609793 w 2662631"/>
                <a:gd name="connsiteY4" fmla="*/ 52838 h 1082372"/>
                <a:gd name="connsiteX5" fmla="*/ 2662630 w 2662631"/>
                <a:gd name="connsiteY5" fmla="*/ 180399 h 1082372"/>
                <a:gd name="connsiteX6" fmla="*/ 2662631 w 2662631"/>
                <a:gd name="connsiteY6" fmla="*/ 901973 h 1082372"/>
                <a:gd name="connsiteX7" fmla="*/ 2609793 w 2662631"/>
                <a:gd name="connsiteY7" fmla="*/ 1029534 h 1082372"/>
                <a:gd name="connsiteX8" fmla="*/ 2482232 w 2662631"/>
                <a:gd name="connsiteY8" fmla="*/ 1082372 h 1082372"/>
                <a:gd name="connsiteX9" fmla="*/ 180399 w 2662631"/>
                <a:gd name="connsiteY9" fmla="*/ 1082372 h 1082372"/>
                <a:gd name="connsiteX10" fmla="*/ 52838 w 2662631"/>
                <a:gd name="connsiteY10" fmla="*/ 1029534 h 1082372"/>
                <a:gd name="connsiteX11" fmla="*/ 0 w 2662631"/>
                <a:gd name="connsiteY11" fmla="*/ 901973 h 1082372"/>
                <a:gd name="connsiteX12" fmla="*/ 0 w 2662631"/>
                <a:gd name="connsiteY12" fmla="*/ 180399 h 1082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662631" h="1082372">
                  <a:moveTo>
                    <a:pt x="0" y="180399"/>
                  </a:moveTo>
                  <a:cubicBezTo>
                    <a:pt x="0" y="132554"/>
                    <a:pt x="19006" y="86669"/>
                    <a:pt x="52838" y="52838"/>
                  </a:cubicBezTo>
                  <a:cubicBezTo>
                    <a:pt x="86669" y="19007"/>
                    <a:pt x="132555" y="0"/>
                    <a:pt x="180399" y="1"/>
                  </a:cubicBezTo>
                  <a:lnTo>
                    <a:pt x="2482232" y="0"/>
                  </a:lnTo>
                  <a:cubicBezTo>
                    <a:pt x="2530077" y="0"/>
                    <a:pt x="2575962" y="19006"/>
                    <a:pt x="2609793" y="52838"/>
                  </a:cubicBezTo>
                  <a:cubicBezTo>
                    <a:pt x="2643624" y="86669"/>
                    <a:pt x="2662631" y="132555"/>
                    <a:pt x="2662630" y="180399"/>
                  </a:cubicBezTo>
                  <a:cubicBezTo>
                    <a:pt x="2662630" y="420924"/>
                    <a:pt x="2662631" y="661448"/>
                    <a:pt x="2662631" y="901973"/>
                  </a:cubicBezTo>
                  <a:cubicBezTo>
                    <a:pt x="2662631" y="949818"/>
                    <a:pt x="2643625" y="995703"/>
                    <a:pt x="2609793" y="1029534"/>
                  </a:cubicBezTo>
                  <a:cubicBezTo>
                    <a:pt x="2575962" y="1063365"/>
                    <a:pt x="2530076" y="1082372"/>
                    <a:pt x="2482232" y="1082372"/>
                  </a:cubicBezTo>
                  <a:lnTo>
                    <a:pt x="180399" y="1082372"/>
                  </a:lnTo>
                  <a:cubicBezTo>
                    <a:pt x="132554" y="1082372"/>
                    <a:pt x="86669" y="1063366"/>
                    <a:pt x="52838" y="1029534"/>
                  </a:cubicBezTo>
                  <a:cubicBezTo>
                    <a:pt x="19007" y="995703"/>
                    <a:pt x="0" y="949817"/>
                    <a:pt x="0" y="901973"/>
                  </a:cubicBezTo>
                  <a:lnTo>
                    <a:pt x="0" y="180399"/>
                  </a:lnTo>
                  <a:close/>
                </a:path>
              </a:pathLst>
            </a:cu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lIns="106177" tIns="106177" rIns="106177" bIns="106177" spcCol="1270" anchor="ctr"/>
            <a:lstStyle/>
            <a:p>
              <a:pPr algn="ctr" defTabSz="6223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1400" b="1" dirty="0">
                <a:solidFill>
                  <a:srgbClr val="002060"/>
                </a:solidFill>
              </a:endParaRPr>
            </a:p>
          </p:txBody>
        </p:sp>
      </p:grpSp>
      <p:sp>
        <p:nvSpPr>
          <p:cNvPr id="4" name="Прямоугольник 3"/>
          <p:cNvSpPr/>
          <p:nvPr/>
        </p:nvSpPr>
        <p:spPr>
          <a:xfrm>
            <a:off x="491318" y="1132764"/>
            <a:ext cx="51242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Областной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этап открытого Республиканского творческого конкурса учителей математики, физики и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информатики (ноябрь 2020 года).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 нем участвовало 242 учителя: математики-115, информатики-80, физики-47.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619164" y="1337482"/>
            <a:ext cx="52496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Не приняли участие педагоги гг.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Сатпаев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Шахтинск,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Актогайского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Бухаржырауского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Улытауского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районов, СШИ «Информационных технологий».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5785" y="3428999"/>
            <a:ext cx="499508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kk-KZ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Областной </a:t>
            </a:r>
            <a:r>
              <a:rPr lang="kk-KZ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конкурс видеоуроков для учителей истории и </a:t>
            </a:r>
            <a:r>
              <a:rPr lang="kk-KZ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географии (5 ноября 2020 года). Было всего 17 участников, хотя количество не ограничивали.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424085" y="3198169"/>
            <a:ext cx="544477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kk-KZ" sz="16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Не приняли участие педагоги 11 районов и городов (Каражал, Темиртау, Балхаш</a:t>
            </a:r>
            <a:r>
              <a:rPr lang="kk-KZ" sz="16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Сарань</a:t>
            </a:r>
            <a:r>
              <a:rPr lang="kk-KZ" sz="16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Приозерск, Жанааркинский, Осакаровский, Нуринский, Абайский, Улытауский, Бухаржырауский районы, БИЛ 1, 2, 3, СШИ имени Нурмакова, Мурагер, СМШИ, СШИ Информационных технологий).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 rot="10800000" flipV="1">
            <a:off x="491318" y="4864023"/>
            <a:ext cx="505313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kk-KZ" sz="16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Областной </a:t>
            </a:r>
            <a:r>
              <a:rPr lang="kk-KZ" sz="16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конкурс видеороликов для учителей информатики «Мой школьный мир</a:t>
            </a:r>
            <a:r>
              <a:rPr lang="kk-KZ" sz="16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» (2-25 февраля 2021 года). </a:t>
            </a:r>
            <a:r>
              <a:rPr lang="kk-KZ" sz="16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Б</a:t>
            </a:r>
            <a:r>
              <a:rPr lang="kk-KZ" sz="16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ыло </a:t>
            </a:r>
            <a:r>
              <a:rPr lang="kk-KZ" sz="16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всего 17 </a:t>
            </a:r>
            <a:r>
              <a:rPr lang="kk-KZ" sz="16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участников (по 1 участнику от каждого города/района, от СШИ). 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619164" y="5139898"/>
            <a:ext cx="52496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kk-KZ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Не приняли участие педагоги Улытауского, Жанааркинского районов, </a:t>
            </a:r>
            <a:r>
              <a:rPr lang="kk-KZ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г.Балхаш</a:t>
            </a:r>
            <a:r>
              <a:rPr lang="kk-KZ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kk-KZ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г.Приозерск</a:t>
            </a:r>
            <a:r>
              <a:rPr lang="kk-KZ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БИЛ 1, 2, 3, СШИ «Мурагер», «Өркен».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трелка вправо 2"/>
          <p:cNvSpPr/>
          <p:nvPr/>
        </p:nvSpPr>
        <p:spPr>
          <a:xfrm>
            <a:off x="5642458" y="1746913"/>
            <a:ext cx="791389" cy="559559"/>
          </a:xfrm>
          <a:prstGeom prst="rightArrow">
            <a:avLst/>
          </a:prstGeom>
          <a:solidFill>
            <a:srgbClr val="0195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право 16"/>
          <p:cNvSpPr/>
          <p:nvPr/>
        </p:nvSpPr>
        <p:spPr>
          <a:xfrm>
            <a:off x="5595487" y="3655218"/>
            <a:ext cx="791389" cy="559559"/>
          </a:xfrm>
          <a:prstGeom prst="rightArrow">
            <a:avLst/>
          </a:prstGeom>
          <a:solidFill>
            <a:srgbClr val="0195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право 17"/>
          <p:cNvSpPr/>
          <p:nvPr/>
        </p:nvSpPr>
        <p:spPr>
          <a:xfrm>
            <a:off x="5642458" y="5321783"/>
            <a:ext cx="791389" cy="559559"/>
          </a:xfrm>
          <a:prstGeom prst="rightArrow">
            <a:avLst/>
          </a:prstGeom>
          <a:solidFill>
            <a:srgbClr val="0195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5CAA3-FD71-430B-8996-36DBD296529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450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2955" y="245661"/>
            <a:ext cx="11163869" cy="736978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Национальный центр тестирования проводит НКТ совместно с ТОО «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U-FUTURE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»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527343" y="1119116"/>
            <a:ext cx="6564573" cy="5459105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При проведении национального квалификационного тестирования не допускается выходить из аудитории без разрешения и сопровождения дежурного, разговаривать друг с другом, пересаживаться с места на место, обмениваться материалами, выносить материалы из аудитории, заносить в аудиторию и использовать предметы (учебники и методическую литературу, цифровую смарт-аппаратуру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).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При нарушении Правил составляется акт обнаружения предметов и удаления из аудитории педагога, нарушившего правила поведения в аудитории, и (или) акт выявления подставного лица на тестировании и аннулируются  результаты НКТ.</a:t>
            </a:r>
            <a:endParaRPr lang="en-US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ru-RU" dirty="0"/>
          </a:p>
        </p:txBody>
      </p:sp>
      <p:pic>
        <p:nvPicPr>
          <p:cNvPr id="7" name="Picture 3" descr="C:\Users\Gulmira 203\Desktop\57067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53" y="1217417"/>
            <a:ext cx="3998795" cy="2992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Gulmira 203\Desktop\IMG_20160224_191731-1024x68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6221" y="4245217"/>
            <a:ext cx="3413075" cy="2273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5CAA3-FD71-430B-8996-36DBD296529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087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23">
      <a:majorFont>
        <a:latin typeface="Georgia"/>
        <a:ea typeface=""/>
        <a:cs typeface=""/>
      </a:majorFont>
      <a:minorFont>
        <a:latin typeface="Segoe U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0195BC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bg1">
              <a:lumMod val="85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3861</TotalTime>
  <Words>3784</Words>
  <Application>Microsoft Office PowerPoint</Application>
  <PresentationFormat>Произвольный</PresentationFormat>
  <Paragraphs>595</Paragraphs>
  <Slides>23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Office Theme</vt:lpstr>
      <vt:lpstr>  ИТОГИ АТТЕСТАЦИИ ПЕДАГОГОВ В 2020 ГОДУ    2021 жыл</vt:lpstr>
      <vt:lpstr>Презентация PowerPoint</vt:lpstr>
      <vt:lpstr>Второй этап аттестации – комплексное аналитическое обобщение итогов деятельности педагогов проводится согласно приказу МОН РК от 14 мая 2020 года №192 (работа экспертного совета)</vt:lpstr>
      <vt:lpstr>Презентация PowerPoint</vt:lpstr>
      <vt:lpstr>Презентация PowerPoint</vt:lpstr>
      <vt:lpstr>Презентация PowerPoint</vt:lpstr>
      <vt:lpstr>Участие педагогов в научно-практических конференциях, организованных  учебно-методическим центром развития образования Карагандинской области  в 2020-2021 учебном году</vt:lpstr>
      <vt:lpstr>Участие педагогов в областных конкурсах учебно-методического центра развития образования Карагандинской области в 2020-2021 учебном году</vt:lpstr>
      <vt:lpstr>Национальный центр тестирования проводит НКТ совместно с ТОО «U-FUTURE»</vt:lpstr>
      <vt:lpstr>Аттестация заместителей руководителей организаций образования</vt:lpstr>
      <vt:lpstr>Презентация PowerPoint</vt:lpstr>
      <vt:lpstr>Должности заместителей, предусмотренные Типовыми квалификационным характеристиками должностей педагогов, утвержденными  приказом №338 от 13 июля 2009 года (в редакции приказа Министра образования и науки РК от 30.04.2020 № 169) </vt:lpstr>
      <vt:lpstr>Должности заместителей, не предусмотренные Типовыми квалификационным характеристиками должностей педагогов, утвержденными  приказом №338 от 13 июля 2009 года (в редакции приказа Министра образования и науки РК от 30.04.2020 № 169) </vt:lpstr>
      <vt:lpstr>АТТЕСТАЦИЯ РУКОВОДИТЕЛЕЙ ОРГАНИЗАЦИЙ ОБРАЗОВАНИЯ </vt:lpstr>
      <vt:lpstr>  Показатели эффективности деятельности руководителя организации образования </vt:lpstr>
      <vt:lpstr>Критерии и показатели для оценивания аттестуемых (сводная таблица)</vt:lpstr>
      <vt:lpstr>Участие  педагогов в аттестации по новому формату с 2018 по 2020 годы (категории, рассматриваемые на областном уровне) </vt:lpstr>
      <vt:lpstr> О ПЛАНИРУЕМЫХ ИЗМЕНЕНИЯХ В ПРАВИЛАХ АТТЕСТАЦИИ ПЕДАГОГОВ: </vt:lpstr>
      <vt:lpstr> О ПЛАНИРУЕМЫХ ИЗМЕНЕНИЯХ В ПРАВИЛАХ АТТЕСТАЦИИ ПЕДАГОГОВ (продолжение): </vt:lpstr>
      <vt:lpstr> О ПЛАНИРУЕМЫХ ИЗМЕНЕНИЯХ В ПРАВИЛАХ АТТЕСТАЦИИ ПЕДАГОГОВ (продолжение): </vt:lpstr>
      <vt:lpstr> О ПЛАНИРУЕМЫХ ИЗМЕНЕНИЯХ В ПРАВИЛАХ АТТЕСТАЦИИ ПЕДАГОГОВ (продолжение): </vt:lpstr>
      <vt:lpstr>Алгоритм проведения аттестации в 2021 году согласно приказу Министерства образования и науки Республики Казахстан №41 от 29.01.2021 года «О проведении аттестации и процедуры  присвоения квалификационных категорий, об организации и проведении  Национального квалификационного тестирования педагогов организаций образования в 2021 году</vt:lpstr>
      <vt:lpstr>  Качество образования не может быть выше качества учителей, работающих в системе   Назарларыңызға рахмет!  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Ramaditya</dc:creator>
  <cp:lastModifiedBy>Ainura</cp:lastModifiedBy>
  <cp:revision>373</cp:revision>
  <dcterms:created xsi:type="dcterms:W3CDTF">2019-07-05T03:51:27Z</dcterms:created>
  <dcterms:modified xsi:type="dcterms:W3CDTF">2021-03-25T03:04:05Z</dcterms:modified>
</cp:coreProperties>
</file>