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0" r:id="rId2"/>
    <p:sldId id="323" r:id="rId3"/>
    <p:sldId id="322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B92D14"/>
    <a:srgbClr val="003300"/>
    <a:srgbClr val="35B19D"/>
    <a:srgbClr val="491403"/>
    <a:srgbClr val="040E08"/>
    <a:srgbClr val="35759D"/>
    <a:srgbClr val="FFFF00"/>
    <a:srgbClr val="3A10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61" autoAdjust="0"/>
    <p:restoredTop sz="82405" autoAdjust="0"/>
  </p:normalViewPr>
  <p:slideViewPr>
    <p:cSldViewPr>
      <p:cViewPr varScale="1">
        <p:scale>
          <a:sx n="60" d="100"/>
          <a:sy n="60" d="100"/>
        </p:scale>
        <p:origin x="17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ru-RU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ru-RU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ru-RU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9906B5A-7CAE-4162-B621-EDAF8B4E8A5C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181600"/>
            <a:ext cx="75438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  <a:endParaRPr lang="en-US" altLang="ru-RU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5791200"/>
            <a:ext cx="7543800" cy="68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  <a:endParaRPr lang="en-US" altLang="ru-RU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20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43650" y="381000"/>
            <a:ext cx="1962150" cy="6019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5734050" cy="6019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14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58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04187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90600" y="2133600"/>
            <a:ext cx="35814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4400" y="2133600"/>
            <a:ext cx="35814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60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879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193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330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51925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55333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7315200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133600"/>
            <a:ext cx="7315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92696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b="1" dirty="0" smtClean="0">
                <a:cs typeface="Arial" pitchFamily="34" charset="0"/>
              </a:rPr>
              <a:t> 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3300"/>
              </a:solidFill>
              <a:effectLst/>
              <a:uLnTx/>
              <a:uFillTx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274838"/>
            <a:ext cx="64807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kk-KZ" sz="3600" b="1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kk-KZ" sz="3600" b="1" dirty="0" smtClean="0">
                <a:solidFill>
                  <a:schemeClr val="accent1">
                    <a:lumMod val="75000"/>
                  </a:schemeClr>
                </a:solidFill>
              </a:rPr>
              <a:t>Шағын  </a:t>
            </a:r>
            <a:r>
              <a:rPr lang="kk-KZ" sz="3600" b="1" dirty="0" smtClean="0">
                <a:solidFill>
                  <a:schemeClr val="accent1">
                    <a:lumMod val="75000"/>
                  </a:schemeClr>
                </a:solidFill>
              </a:rPr>
              <a:t>жинақты  мектептің  Үздік  </a:t>
            </a:r>
            <a:r>
              <a:rPr lang="kk-KZ" sz="3600" b="1" dirty="0" smtClean="0">
                <a:solidFill>
                  <a:schemeClr val="accent1">
                    <a:lumMod val="75000"/>
                  </a:schemeClr>
                </a:solidFill>
              </a:rPr>
              <a:t>мұғалімі»  </a:t>
            </a:r>
            <a:r>
              <a:rPr lang="kk-KZ" sz="3600" b="1" dirty="0" smtClean="0">
                <a:solidFill>
                  <a:schemeClr val="accent1">
                    <a:lumMod val="75000"/>
                  </a:schemeClr>
                </a:solidFill>
              </a:rPr>
              <a:t>облыстық  байқауы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5" descr="C:\Users\UMC 309\Desktop\01ver_k-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2" y="125413"/>
            <a:ext cx="201545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C:\Users\UMC 309\Desktop\logo (1) (1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885" y="176425"/>
            <a:ext cx="1358539" cy="89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207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1"/>
            <a:ext cx="7315200" cy="1668239"/>
          </a:xfrm>
        </p:spPr>
        <p:txBody>
          <a:bodyPr/>
          <a:lstStyle/>
          <a:p>
            <a:pPr marL="457200" algn="ctr">
              <a:lnSpc>
                <a:spcPct val="115000"/>
              </a:lnSpc>
              <a:spcAft>
                <a:spcPts val="1000"/>
              </a:spcAft>
            </a:pPr>
            <a:r>
              <a:rPr lang="kk-KZ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kk-KZ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kk-KZ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2200" b="1" i="1" dirty="0" smtClean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Облыстық  </a:t>
            </a:r>
            <a:r>
              <a:rPr lang="kk-KZ" sz="2200" b="1" i="1" dirty="0" smtClean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байқау  мақсаты:</a:t>
            </a:r>
            <a:r>
              <a:rPr lang="kk-KZ" sz="22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kk-KZ" sz="22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kk-KZ" sz="2200" b="1" i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kk-KZ" sz="2200" b="1" i="1" dirty="0" smtClean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Шағын  жинақты  мектеп  мұғалімдерінің  инновациялық  педагогикалық  тәжірибесін  анықтау  және  бағалау</a:t>
            </a:r>
            <a:r>
              <a:rPr lang="ru-RU" dirty="0" smtClean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solidFill>
                  <a:schemeClr val="accent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1560" y="2133600"/>
            <a:ext cx="3960440" cy="4267200"/>
          </a:xfrm>
        </p:spPr>
        <p:txBody>
          <a:bodyPr/>
          <a:lstStyle/>
          <a:p>
            <a:pPr>
              <a:buNone/>
            </a:pPr>
            <a:r>
              <a:rPr lang="kk-KZ" sz="2400" dirty="0" smtClean="0">
                <a:solidFill>
                  <a:schemeClr val="accent2"/>
                </a:solidFill>
              </a:rPr>
              <a:t> </a:t>
            </a:r>
            <a:r>
              <a:rPr lang="kk-KZ" sz="2400" dirty="0" smtClean="0">
                <a:solidFill>
                  <a:srgbClr val="00B050"/>
                </a:solidFill>
              </a:rPr>
              <a:t> </a:t>
            </a:r>
            <a:endParaRPr lang="kk-KZ" sz="24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kk-KZ" sz="2400" b="1" dirty="0" smtClean="0">
                <a:solidFill>
                  <a:schemeClr val="accent2"/>
                </a:solidFill>
              </a:rPr>
              <a:t>                       </a:t>
            </a:r>
            <a:endParaRPr lang="ru-RU" sz="2400" dirty="0">
              <a:solidFill>
                <a:schemeClr val="accent2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724400" y="2133600"/>
            <a:ext cx="3880048" cy="4267200"/>
          </a:xfrm>
        </p:spPr>
        <p:txBody>
          <a:bodyPr/>
          <a:lstStyle/>
          <a:p>
            <a:pPr>
              <a:buNone/>
            </a:pPr>
            <a:r>
              <a:rPr lang="kk-KZ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Байқау  3  кезеңнен  тұрады:</a:t>
            </a:r>
            <a:endParaRPr lang="ru-RU" sz="20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20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1-кезең</a:t>
            </a:r>
            <a:r>
              <a:rPr lang="kk-KZ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kk-KZ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kk-KZ" sz="20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аудандық  12-23  сәуір  2021ж;</a:t>
            </a:r>
          </a:p>
          <a:p>
            <a:endParaRPr lang="ru-RU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20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2-кезең</a:t>
            </a:r>
            <a:r>
              <a:rPr lang="kk-KZ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kk-KZ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kk-KZ" sz="20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облыстық  28 сәуір – 6 мамыр 2021ж (сырттай);</a:t>
            </a:r>
          </a:p>
          <a:p>
            <a:endParaRPr lang="ru-RU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20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3-кезең</a:t>
            </a:r>
            <a:r>
              <a:rPr lang="kk-KZ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 </a:t>
            </a:r>
            <a:r>
              <a:rPr lang="kk-KZ" sz="20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облыстық  ақтық кезең - 20  мамыр 2021ж (zoom</a:t>
            </a:r>
            <a:r>
              <a:rPr lang="ru-RU" sz="20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kk-KZ" sz="20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платформасында)</a:t>
            </a:r>
            <a:endParaRPr lang="ru-RU" sz="20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Аудит - Шаблоны презентаций PowerPoint - SmileTemplates.com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22" b="12770"/>
          <a:stretch/>
        </p:blipFill>
        <p:spPr bwMode="auto">
          <a:xfrm>
            <a:off x="251520" y="0"/>
            <a:ext cx="923866" cy="14847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755576" y="2204864"/>
            <a:ext cx="388843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000" dirty="0" smtClean="0">
                <a:solidFill>
                  <a:srgbClr val="00B050"/>
                </a:solidFill>
              </a:rPr>
              <a:t>Облыстық  </a:t>
            </a:r>
            <a:r>
              <a:rPr lang="kk-KZ" sz="2000" dirty="0" smtClean="0">
                <a:solidFill>
                  <a:srgbClr val="00B050"/>
                </a:solidFill>
              </a:rPr>
              <a:t>байқау  өткізу  туралы  білім  беруді  дамытудың оқу-әдістемелік  орталығының  </a:t>
            </a:r>
            <a:r>
              <a:rPr lang="kk-KZ" sz="2000" dirty="0" smtClean="0">
                <a:solidFill>
                  <a:srgbClr val="0070C0"/>
                </a:solidFill>
              </a:rPr>
              <a:t>№ 1-8/156, 16.03.2021ж  хаты,  байқау  ережесі </a:t>
            </a:r>
            <a:r>
              <a:rPr lang="kk-KZ" sz="2000" dirty="0" smtClean="0">
                <a:solidFill>
                  <a:srgbClr val="00B050"/>
                </a:solidFill>
              </a:rPr>
              <a:t> барлық  селолық  аудандардың   және  Жезқазған  қаласының  білім  бөлімдеріне  ағымдағы  жылдың  16  наурызында  жіберілген</a:t>
            </a:r>
            <a:r>
              <a:rPr lang="kk-KZ" sz="2000" dirty="0" smtClean="0"/>
              <a:t>. </a:t>
            </a: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323528" y="620688"/>
            <a:ext cx="4248472" cy="5780112"/>
          </a:xfrm>
        </p:spPr>
        <p:txBody>
          <a:bodyPr/>
          <a:lstStyle/>
          <a:p>
            <a:pPr algn="just"/>
            <a:r>
              <a:rPr lang="kk-KZ" sz="18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1-кезеңнің</a:t>
            </a:r>
            <a:r>
              <a:rPr lang="kk-KZ" sz="1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қорытындысы бойынша  әр  ауданнан  - 1 (бір)  қатысушының  жұмысы  қабылданады.</a:t>
            </a:r>
            <a:endParaRPr lang="ru-RU" sz="18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8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2-кезеңде</a:t>
            </a:r>
            <a:r>
              <a:rPr lang="kk-KZ" sz="1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сараптамалық   комиссиясы  әр  аудандық  білім  бөлімінен  ұсынылған байқау материалдарын талдайды  және  бағалайды,  ақтық  кезеңге  қатысушыларды  анықтайды. </a:t>
            </a:r>
            <a:endParaRPr lang="ru-RU" sz="18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800" b="1" u="sng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3-кезең</a:t>
            </a:r>
            <a:r>
              <a:rPr lang="kk-KZ" sz="18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kk-KZ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«Визит  карточкасы»</a:t>
            </a:r>
            <a:r>
              <a:rPr lang="kk-KZ" sz="1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(регламент 3 минут), </a:t>
            </a:r>
            <a:r>
              <a:rPr lang="kk-KZ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«Шеберлік - сабақ»</a:t>
            </a:r>
            <a:r>
              <a:rPr lang="kk-KZ" sz="1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(регламенті 7-10 минут).   Шағын жинақты мектеп мұғалімінің көшбасшылық  қабілеттер,    өз жетістігі мен ұсыныстары, сөз сөйлеудің бірегейлігі,  авторлық  өнімі,  озық  іс – тәжірибесі  бағаланады. </a:t>
            </a:r>
            <a:endParaRPr lang="ru-RU" sz="1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4724400" y="908720"/>
            <a:ext cx="3581400" cy="5040560"/>
          </a:xfrm>
        </p:spPr>
        <p:txBody>
          <a:bodyPr/>
          <a:lstStyle/>
          <a:p>
            <a:r>
              <a:rPr lang="kk-KZ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  бөлімдері:</a:t>
            </a:r>
            <a:endParaRPr lang="ru-RU" sz="20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Байқаудың  аудандық кезеңінің  сапалы  өтуіне  басшылық   жасау;</a:t>
            </a:r>
            <a:endParaRPr lang="ru-RU" sz="20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ШЖМ  мұғалімдерінің  озық   іс - тәжірибелерін  тарату;</a:t>
            </a:r>
            <a:endParaRPr lang="ru-RU" sz="20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Облыстық  кезеңге  қатысуын  қамтамасыз  ету  қажет.</a:t>
            </a:r>
            <a:endParaRPr lang="ru-RU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werpoint-template-24">
  <a:themeElements>
    <a:clrScheme name="powerpoint-template-24 11">
      <a:dk1>
        <a:srgbClr val="4D4D4D"/>
      </a:dk1>
      <a:lt1>
        <a:srgbClr val="FFFFFF"/>
      </a:lt1>
      <a:dk2>
        <a:srgbClr val="4D4D4D"/>
      </a:dk2>
      <a:lt2>
        <a:srgbClr val="00629E"/>
      </a:lt2>
      <a:accent1>
        <a:srgbClr val="0077C0"/>
      </a:accent1>
      <a:accent2>
        <a:srgbClr val="0082D2"/>
      </a:accent2>
      <a:accent3>
        <a:srgbClr val="FFFFFF"/>
      </a:accent3>
      <a:accent4>
        <a:srgbClr val="404040"/>
      </a:accent4>
      <a:accent5>
        <a:srgbClr val="AABDDC"/>
      </a:accent5>
      <a:accent6>
        <a:srgbClr val="0075BE"/>
      </a:accent6>
      <a:hlink>
        <a:srgbClr val="008CE2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E84A25"/>
        </a:lt2>
        <a:accent1>
          <a:srgbClr val="ED6A24"/>
        </a:accent1>
        <a:accent2>
          <a:srgbClr val="F99E1C"/>
        </a:accent2>
        <a:accent3>
          <a:srgbClr val="FFFFFF"/>
        </a:accent3>
        <a:accent4>
          <a:srgbClr val="404040"/>
        </a:accent4>
        <a:accent5>
          <a:srgbClr val="F4B9AC"/>
        </a:accent5>
        <a:accent6>
          <a:srgbClr val="E28F18"/>
        </a:accent6>
        <a:hlink>
          <a:srgbClr val="F1B54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C75F06"/>
        </a:lt2>
        <a:accent1>
          <a:srgbClr val="E07D06"/>
        </a:accent1>
        <a:accent2>
          <a:srgbClr val="F2A016"/>
        </a:accent2>
        <a:accent3>
          <a:srgbClr val="FFFFFF"/>
        </a:accent3>
        <a:accent4>
          <a:srgbClr val="404040"/>
        </a:accent4>
        <a:accent5>
          <a:srgbClr val="EDBFAA"/>
        </a:accent5>
        <a:accent6>
          <a:srgbClr val="DB9113"/>
        </a:accent6>
        <a:hlink>
          <a:srgbClr val="F7C91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CD5B12"/>
        </a:lt2>
        <a:accent1>
          <a:srgbClr val="E6721D"/>
        </a:accent1>
        <a:accent2>
          <a:srgbClr val="F09125"/>
        </a:accent2>
        <a:accent3>
          <a:srgbClr val="FFFFFF"/>
        </a:accent3>
        <a:accent4>
          <a:srgbClr val="404040"/>
        </a:accent4>
        <a:accent5>
          <a:srgbClr val="F0BCAB"/>
        </a:accent5>
        <a:accent6>
          <a:srgbClr val="D98320"/>
        </a:accent6>
        <a:hlink>
          <a:srgbClr val="F0973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BB5206"/>
        </a:lt2>
        <a:accent1>
          <a:srgbClr val="622C0A"/>
        </a:accent1>
        <a:accent2>
          <a:srgbClr val="E58218"/>
        </a:accent2>
        <a:accent3>
          <a:srgbClr val="FFFFFF"/>
        </a:accent3>
        <a:accent4>
          <a:srgbClr val="404040"/>
        </a:accent4>
        <a:accent5>
          <a:srgbClr val="B7ACAA"/>
        </a:accent5>
        <a:accent6>
          <a:srgbClr val="CF7515"/>
        </a:accent6>
        <a:hlink>
          <a:srgbClr val="8B350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6C362C"/>
        </a:lt2>
        <a:accent1>
          <a:srgbClr val="CA7920"/>
        </a:accent1>
        <a:accent2>
          <a:srgbClr val="E4980F"/>
        </a:accent2>
        <a:accent3>
          <a:srgbClr val="FFFFFF"/>
        </a:accent3>
        <a:accent4>
          <a:srgbClr val="404040"/>
        </a:accent4>
        <a:accent5>
          <a:srgbClr val="E1BEAB"/>
        </a:accent5>
        <a:accent6>
          <a:srgbClr val="CF890C"/>
        </a:accent6>
        <a:hlink>
          <a:srgbClr val="F1AD0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C28E32"/>
        </a:lt2>
        <a:accent1>
          <a:srgbClr val="D89306"/>
        </a:accent1>
        <a:accent2>
          <a:srgbClr val="E19E06"/>
        </a:accent2>
        <a:accent3>
          <a:srgbClr val="FFFFFF"/>
        </a:accent3>
        <a:accent4>
          <a:srgbClr val="404040"/>
        </a:accent4>
        <a:accent5>
          <a:srgbClr val="E9C8AA"/>
        </a:accent5>
        <a:accent6>
          <a:srgbClr val="CC8F05"/>
        </a:accent6>
        <a:hlink>
          <a:srgbClr val="EFB20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00629E"/>
        </a:lt2>
        <a:accent1>
          <a:srgbClr val="0077C0"/>
        </a:accent1>
        <a:accent2>
          <a:srgbClr val="E4980F"/>
        </a:accent2>
        <a:accent3>
          <a:srgbClr val="FFFFFF"/>
        </a:accent3>
        <a:accent4>
          <a:srgbClr val="404040"/>
        </a:accent4>
        <a:accent5>
          <a:srgbClr val="AABDDC"/>
        </a:accent5>
        <a:accent6>
          <a:srgbClr val="CF890C"/>
        </a:accent6>
        <a:hlink>
          <a:srgbClr val="F1AD0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00629E"/>
        </a:lt2>
        <a:accent1>
          <a:srgbClr val="0077C0"/>
        </a:accent1>
        <a:accent2>
          <a:srgbClr val="0082D2"/>
        </a:accent2>
        <a:accent3>
          <a:srgbClr val="FFFFFF"/>
        </a:accent3>
        <a:accent4>
          <a:srgbClr val="404040"/>
        </a:accent4>
        <a:accent5>
          <a:srgbClr val="AABDDC"/>
        </a:accent5>
        <a:accent6>
          <a:srgbClr val="0075BE"/>
        </a:accent6>
        <a:hlink>
          <a:srgbClr val="008CE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397</TotalTime>
  <Words>186</Words>
  <Application>Microsoft Office PowerPoint</Application>
  <PresentationFormat>Экран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Microsoft Sans Serif</vt:lpstr>
      <vt:lpstr>Times New Roman</vt:lpstr>
      <vt:lpstr>powerpoint-template-24</vt:lpstr>
      <vt:lpstr>Презентация PowerPoint</vt:lpstr>
      <vt:lpstr>  Облыстық  байқау  мақсаты:   Шағын  жинақты  мектеп  мұғалімдерінің  инновациялық  педагогикалық  тәжірибесін  анықтау  және  бағалау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1</dc:creator>
  <cp:lastModifiedBy>UMC</cp:lastModifiedBy>
  <cp:revision>56</cp:revision>
  <dcterms:created xsi:type="dcterms:W3CDTF">2021-03-19T09:05:41Z</dcterms:created>
  <dcterms:modified xsi:type="dcterms:W3CDTF">2021-04-20T08:19:35Z</dcterms:modified>
</cp:coreProperties>
</file>