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8" r:id="rId2"/>
    <p:sldId id="257"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8F4A0ED1-C01B-49AB-982A-81582F0729D2}" type="datetimeFigureOut">
              <a:rPr lang="ru-RU" smtClean="0"/>
              <a:t>20.04.2021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D5506BD-877B-4914-BD5D-74B48DEE88A6}"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4A0ED1-C01B-49AB-982A-81582F0729D2}"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F4A0ED1-C01B-49AB-982A-81582F0729D2}" type="datetimeFigureOut">
              <a:rPr lang="ru-RU" smtClean="0"/>
              <a:t>20.04.2021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8F4A0ED1-C01B-49AB-982A-81582F0729D2}" type="datetimeFigureOut">
              <a:rPr lang="ru-RU" smtClean="0"/>
              <a:t>20.04.2021</a:t>
            </a:fld>
            <a:endParaRPr lang="ru-RU"/>
          </a:p>
        </p:txBody>
      </p:sp>
      <p:sp>
        <p:nvSpPr>
          <p:cNvPr id="9" name="Номер слайда 8"/>
          <p:cNvSpPr>
            <a:spLocks noGrp="1"/>
          </p:cNvSpPr>
          <p:nvPr>
            <p:ph type="sldNum" sz="quarter" idx="15"/>
          </p:nvPr>
        </p:nvSpPr>
        <p:spPr/>
        <p:txBody>
          <a:bodyPr rtlCol="0"/>
          <a:lstStyle/>
          <a:p>
            <a:fld id="{BD5506BD-877B-4914-BD5D-74B48DEE88A6}"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8F4A0ED1-C01B-49AB-982A-81582F0729D2}" type="datetimeFigureOut">
              <a:rPr lang="ru-RU" smtClean="0"/>
              <a:t>20.04.2021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D5506BD-877B-4914-BD5D-74B48DEE88A6}"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8F4A0ED1-C01B-49AB-982A-81582F0729D2}" type="datetimeFigureOut">
              <a:rPr lang="ru-RU" smtClean="0"/>
              <a:t>20.04.2021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D5506BD-877B-4914-BD5D-74B48DEE88A6}"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8F4A0ED1-C01B-49AB-982A-81582F0729D2}" type="datetimeFigureOut">
              <a:rPr lang="ru-RU" smtClean="0"/>
              <a:t>20.04.2021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D5506BD-877B-4914-BD5D-74B48DEE88A6}"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8F4A0ED1-C01B-49AB-982A-81582F0729D2}" type="datetimeFigureOut">
              <a:rPr lang="ru-RU" smtClean="0"/>
              <a:t>20.04.2021</a:t>
            </a:fld>
            <a:endParaRPr lang="ru-RU"/>
          </a:p>
        </p:txBody>
      </p:sp>
      <p:sp>
        <p:nvSpPr>
          <p:cNvPr id="7" name="Номер слайда 6"/>
          <p:cNvSpPr>
            <a:spLocks noGrp="1"/>
          </p:cNvSpPr>
          <p:nvPr>
            <p:ph type="sldNum" sz="quarter" idx="11"/>
          </p:nvPr>
        </p:nvSpPr>
        <p:spPr/>
        <p:txBody>
          <a:bodyPr rtlCol="0"/>
          <a:lstStyle/>
          <a:p>
            <a:fld id="{BD5506BD-877B-4914-BD5D-74B48DEE88A6}"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F4A0ED1-C01B-49AB-982A-81582F0729D2}" type="datetimeFigureOut">
              <a:rPr lang="ru-RU" smtClean="0"/>
              <a:t>20.04.2021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D5506BD-877B-4914-BD5D-74B48DEE88A6}"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8F4A0ED1-C01B-49AB-982A-81582F0729D2}" type="datetimeFigureOut">
              <a:rPr lang="ru-RU" smtClean="0"/>
              <a:t>20.04.2021</a:t>
            </a:fld>
            <a:endParaRPr lang="ru-RU"/>
          </a:p>
        </p:txBody>
      </p:sp>
      <p:sp>
        <p:nvSpPr>
          <p:cNvPr id="22" name="Номер слайда 21"/>
          <p:cNvSpPr>
            <a:spLocks noGrp="1"/>
          </p:cNvSpPr>
          <p:nvPr>
            <p:ph type="sldNum" sz="quarter" idx="15"/>
          </p:nvPr>
        </p:nvSpPr>
        <p:spPr/>
        <p:txBody>
          <a:bodyPr rtlCol="0"/>
          <a:lstStyle/>
          <a:p>
            <a:fld id="{BD5506BD-877B-4914-BD5D-74B48DEE88A6}"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8F4A0ED1-C01B-49AB-982A-81582F0729D2}" type="datetimeFigureOut">
              <a:rPr lang="ru-RU" smtClean="0"/>
              <a:t>20.04.2021</a:t>
            </a:fld>
            <a:endParaRPr lang="ru-RU"/>
          </a:p>
        </p:txBody>
      </p:sp>
      <p:sp>
        <p:nvSpPr>
          <p:cNvPr id="18" name="Номер слайда 17"/>
          <p:cNvSpPr>
            <a:spLocks noGrp="1"/>
          </p:cNvSpPr>
          <p:nvPr>
            <p:ph type="sldNum" sz="quarter" idx="11"/>
          </p:nvPr>
        </p:nvSpPr>
        <p:spPr/>
        <p:txBody>
          <a:bodyPr rtlCol="0"/>
          <a:lstStyle/>
          <a:p>
            <a:fld id="{BD5506BD-877B-4914-BD5D-74B48DEE88A6}"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F4A0ED1-C01B-49AB-982A-81582F0729D2}" type="datetimeFigureOut">
              <a:rPr lang="ru-RU" smtClean="0"/>
              <a:t>20.04.2021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D5506BD-877B-4914-BD5D-74B48DEE88A6}"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67544" y="404664"/>
            <a:ext cx="8291264" cy="6069288"/>
          </a:xfrm>
        </p:spPr>
        <p:txBody>
          <a:bodyPr>
            <a:normAutofit/>
          </a:bodyPr>
          <a:lstStyle/>
          <a:p>
            <a:pPr marL="0" indent="0" algn="just">
              <a:buNone/>
            </a:pPr>
            <a:r>
              <a:rPr lang="kk-KZ" b="1" dirty="0" smtClean="0">
                <a:latin typeface="Times New Roman" panose="02020603050405020304" pitchFamily="18" charset="0"/>
                <a:cs typeface="Times New Roman" panose="02020603050405020304" pitchFamily="18" charset="0"/>
              </a:rPr>
              <a:t>      </a:t>
            </a:r>
            <a:endParaRPr lang="kk-KZ" b="1" dirty="0">
              <a:latin typeface="Times New Roman" panose="02020603050405020304" pitchFamily="18" charset="0"/>
              <a:cs typeface="Times New Roman" panose="02020603050405020304" pitchFamily="18" charset="0"/>
            </a:endParaRPr>
          </a:p>
          <a:p>
            <a:pPr marL="0" indent="0" algn="just">
              <a:buNone/>
            </a:pPr>
            <a:endParaRPr lang="kk-KZ" b="1" dirty="0">
              <a:latin typeface="Times New Roman" panose="02020603050405020304" pitchFamily="18" charset="0"/>
              <a:cs typeface="Times New Roman" panose="02020603050405020304" pitchFamily="18" charset="0"/>
            </a:endParaRPr>
          </a:p>
          <a:p>
            <a:pPr marL="0" indent="0" algn="just">
              <a:buNone/>
            </a:pPr>
            <a:r>
              <a:rPr lang="kk-KZ" b="1" dirty="0" smtClean="0">
                <a:latin typeface="Times New Roman" panose="02020603050405020304" pitchFamily="18" charset="0"/>
                <a:cs typeface="Times New Roman" panose="02020603050405020304" pitchFamily="18" charset="0"/>
              </a:rPr>
              <a:t>      2021 </a:t>
            </a:r>
            <a:r>
              <a:rPr lang="kk-KZ" b="1" dirty="0">
                <a:latin typeface="Times New Roman" panose="02020603050405020304" pitchFamily="18" charset="0"/>
                <a:cs typeface="Times New Roman" panose="02020603050405020304" pitchFamily="18" charset="0"/>
              </a:rPr>
              <a:t>жылдың 28 сәуірінде on-line форматта «Оқуға құштар мектеп» жобасы аясында Қарағанды облысының білім беру ұйымдары кітапханашыларының форумы </a:t>
            </a:r>
            <a:r>
              <a:rPr lang="kk-KZ" b="1" dirty="0" smtClean="0">
                <a:latin typeface="Times New Roman" panose="02020603050405020304" pitchFamily="18" charset="0"/>
                <a:cs typeface="Times New Roman" panose="02020603050405020304" pitchFamily="18" charset="0"/>
              </a:rPr>
              <a:t>өтеді.</a:t>
            </a:r>
            <a:endParaRPr lang="ru-RU" dirty="0">
              <a:latin typeface="Times New Roman" panose="02020603050405020304" pitchFamily="18" charset="0"/>
              <a:cs typeface="Times New Roman" panose="02020603050405020304" pitchFamily="18" charset="0"/>
            </a:endParaRPr>
          </a:p>
          <a:p>
            <a:pPr marL="0" indent="0" algn="just">
              <a:buNone/>
            </a:pPr>
            <a:r>
              <a:rPr lang="kk-KZ" dirty="0" smtClean="0">
                <a:latin typeface="Times New Roman" panose="02020603050405020304" pitchFamily="18" charset="0"/>
                <a:cs typeface="Times New Roman" panose="02020603050405020304" pitchFamily="18" charset="0"/>
              </a:rPr>
              <a:t>   </a:t>
            </a:r>
          </a:p>
          <a:p>
            <a:pPr marL="0" indent="0" algn="just">
              <a:buNone/>
            </a:pPr>
            <a:r>
              <a:rPr lang="kk-KZ" b="1" dirty="0" smtClean="0">
                <a:latin typeface="Times New Roman" panose="02020603050405020304" pitchFamily="18" charset="0"/>
                <a:cs typeface="Times New Roman" panose="02020603050405020304" pitchFamily="18" charset="0"/>
              </a:rPr>
              <a:t>     </a:t>
            </a:r>
            <a:r>
              <a:rPr lang="kk-KZ" b="1" dirty="0">
                <a:latin typeface="Times New Roman" panose="02020603050405020304" pitchFamily="18" charset="0"/>
                <a:cs typeface="Times New Roman" panose="02020603050405020304" pitchFamily="18" charset="0"/>
              </a:rPr>
              <a:t>Форумның  </a:t>
            </a:r>
            <a:r>
              <a:rPr lang="kk-KZ" b="1" dirty="0" smtClean="0">
                <a:latin typeface="Times New Roman" panose="02020603050405020304" pitchFamily="18" charset="0"/>
                <a:cs typeface="Times New Roman" panose="02020603050405020304" pitchFamily="18" charset="0"/>
              </a:rPr>
              <a:t>мақсаты </a:t>
            </a:r>
            <a:r>
              <a:rPr lang="kk-KZ" dirty="0" smtClean="0">
                <a:latin typeface="Times New Roman" panose="02020603050405020304" pitchFamily="18" charset="0"/>
                <a:cs typeface="Times New Roman" panose="02020603050405020304" pitchFamily="18" charset="0"/>
              </a:rPr>
              <a:t>- білім </a:t>
            </a:r>
            <a:r>
              <a:rPr lang="kk-KZ" dirty="0">
                <a:latin typeface="Times New Roman" panose="02020603050405020304" pitchFamily="18" charset="0"/>
                <a:cs typeface="Times New Roman" panose="02020603050405020304" pitchFamily="18" charset="0"/>
              </a:rPr>
              <a:t>беру ұйымдарының кітапханаларын </a:t>
            </a:r>
            <a:r>
              <a:rPr lang="kk-KZ" dirty="0" smtClean="0">
                <a:latin typeface="Times New Roman" panose="02020603050405020304" pitchFamily="18" charset="0"/>
                <a:cs typeface="Times New Roman" panose="02020603050405020304" pitchFamily="18" charset="0"/>
              </a:rPr>
              <a:t>дамыту, </a:t>
            </a:r>
            <a:r>
              <a:rPr lang="kk-KZ" dirty="0">
                <a:latin typeface="Times New Roman" panose="02020603050405020304" pitchFamily="18" charset="0"/>
                <a:cs typeface="Times New Roman" panose="02020603050405020304" pitchFamily="18" charset="0"/>
              </a:rPr>
              <a:t>стратегиясының бағыттарына назар аудару, кітапханашылардың жұмысын </a:t>
            </a:r>
            <a:r>
              <a:rPr lang="kk-KZ" dirty="0" smtClean="0">
                <a:latin typeface="Times New Roman" panose="02020603050405020304" pitchFamily="18" charset="0"/>
                <a:cs typeface="Times New Roman" panose="02020603050405020304" pitchFamily="18" charset="0"/>
              </a:rPr>
              <a:t>жандандыру.</a:t>
            </a:r>
            <a:endParaRPr lang="ru-RU" sz="900" dirty="0" smtClean="0">
              <a:latin typeface="Times New Roman" panose="02020603050405020304" pitchFamily="18" charset="0"/>
              <a:cs typeface="Times New Roman" panose="02020603050405020304" pitchFamily="18" charset="0"/>
            </a:endParaRPr>
          </a:p>
          <a:p>
            <a:pPr marL="0" indent="0" algn="just">
              <a:buNone/>
            </a:pPr>
            <a:r>
              <a:rPr lang="ru-RU" sz="900" dirty="0">
                <a:latin typeface="Times New Roman" panose="02020603050405020304" pitchFamily="18" charset="0"/>
                <a:cs typeface="Times New Roman" panose="02020603050405020304" pitchFamily="18" charset="0"/>
              </a:rPr>
              <a:t> </a:t>
            </a:r>
            <a:r>
              <a:rPr lang="ru-RU" sz="900" dirty="0" smtClean="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2601551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
          </p:nvPr>
        </p:nvSpPr>
        <p:spPr>
          <a:xfrm>
            <a:off x="179512" y="476672"/>
            <a:ext cx="8640960" cy="6264696"/>
          </a:xfrm>
        </p:spPr>
        <p:txBody>
          <a:bodyPr>
            <a:normAutofit/>
          </a:bodyPr>
          <a:lstStyle/>
          <a:p>
            <a:pPr marL="0" indent="0" algn="just">
              <a:lnSpc>
                <a:spcPct val="115000"/>
              </a:lnSpc>
              <a:spcAft>
                <a:spcPts val="1000"/>
              </a:spcAft>
              <a:buNone/>
            </a:pPr>
            <a:r>
              <a:rPr lang="kk-KZ" dirty="0" smtClean="0">
                <a:latin typeface="Times New Roman"/>
                <a:ea typeface="Calibri"/>
                <a:cs typeface="Times New Roman"/>
              </a:rPr>
              <a:t>     </a:t>
            </a:r>
          </a:p>
          <a:p>
            <a:pPr marL="0" indent="0" algn="just">
              <a:lnSpc>
                <a:spcPct val="115000"/>
              </a:lnSpc>
              <a:spcAft>
                <a:spcPts val="1000"/>
              </a:spcAft>
              <a:buNone/>
            </a:pPr>
            <a:r>
              <a:rPr lang="kk-KZ" dirty="0" smtClean="0">
                <a:latin typeface="Times New Roman"/>
                <a:ea typeface="Calibri"/>
                <a:cs typeface="Times New Roman"/>
              </a:rPr>
              <a:t>       </a:t>
            </a:r>
            <a:r>
              <a:rPr lang="kk-KZ" dirty="0" smtClean="0">
                <a:latin typeface="Times New Roman" panose="02020603050405020304" pitchFamily="18" charset="0"/>
                <a:ea typeface="Calibri"/>
                <a:cs typeface="Times New Roman" panose="02020603050405020304" pitchFamily="18" charset="0"/>
              </a:rPr>
              <a:t>Форум барысында </a:t>
            </a:r>
            <a:r>
              <a:rPr lang="kk-KZ" b="1" dirty="0" smtClean="0">
                <a:latin typeface="Times New Roman" panose="02020603050405020304" pitchFamily="18" charset="0"/>
                <a:ea typeface="Calibri"/>
                <a:cs typeface="Times New Roman" panose="02020603050405020304" pitchFamily="18" charset="0"/>
              </a:rPr>
              <a:t>4 </a:t>
            </a:r>
            <a:r>
              <a:rPr lang="kk-KZ" b="1" dirty="0">
                <a:latin typeface="Times New Roman" panose="02020603050405020304" pitchFamily="18" charset="0"/>
                <a:ea typeface="Calibri"/>
                <a:cs typeface="Times New Roman" panose="02020603050405020304" pitchFamily="18" charset="0"/>
              </a:rPr>
              <a:t>пікірталас алаңының </a:t>
            </a:r>
            <a:r>
              <a:rPr lang="kk-KZ" dirty="0">
                <a:latin typeface="Times New Roman" panose="02020603050405020304" pitchFamily="18" charset="0"/>
                <a:ea typeface="Calibri"/>
                <a:cs typeface="Times New Roman" panose="02020603050405020304" pitchFamily="18" charset="0"/>
              </a:rPr>
              <a:t>жұмысы жоспарланған:</a:t>
            </a:r>
            <a:endParaRPr lang="ru-RU" dirty="0">
              <a:latin typeface="Times New Roman" panose="02020603050405020304" pitchFamily="18" charset="0"/>
              <a:ea typeface="Calibri"/>
              <a:cs typeface="Times New Roman" panose="02020603050405020304" pitchFamily="18" charset="0"/>
            </a:endParaRPr>
          </a:p>
          <a:p>
            <a:pPr algn="just">
              <a:lnSpc>
                <a:spcPct val="110000"/>
              </a:lnSpc>
              <a:spcAft>
                <a:spcPts val="1000"/>
              </a:spcAft>
            </a:pPr>
            <a:r>
              <a:rPr lang="kk-KZ" b="1" dirty="0" smtClean="0">
                <a:latin typeface="Times New Roman" panose="02020603050405020304" pitchFamily="18" charset="0"/>
                <a:ea typeface="Calibri"/>
                <a:cs typeface="Times New Roman" panose="02020603050405020304" pitchFamily="18" charset="0"/>
              </a:rPr>
              <a:t>Отбасылық </a:t>
            </a:r>
            <a:r>
              <a:rPr lang="kk-KZ" b="1" dirty="0">
                <a:latin typeface="Times New Roman" panose="02020603050405020304" pitchFamily="18" charset="0"/>
                <a:ea typeface="Calibri"/>
                <a:cs typeface="Times New Roman" panose="02020603050405020304" pitchFamily="18" charset="0"/>
              </a:rPr>
              <a:t>оқу дәстүрлерін жаңғыртудағы кітапхананың рөлі;</a:t>
            </a:r>
            <a:endParaRPr lang="ru-RU" b="1" dirty="0">
              <a:latin typeface="Times New Roman" panose="02020603050405020304" pitchFamily="18" charset="0"/>
              <a:ea typeface="Calibri"/>
              <a:cs typeface="Times New Roman" panose="02020603050405020304" pitchFamily="18" charset="0"/>
            </a:endParaRPr>
          </a:p>
          <a:p>
            <a:pPr algn="just">
              <a:lnSpc>
                <a:spcPct val="110000"/>
              </a:lnSpc>
              <a:spcAft>
                <a:spcPts val="1000"/>
              </a:spcAft>
            </a:pPr>
            <a:r>
              <a:rPr lang="kk-KZ" b="1" dirty="0" smtClean="0">
                <a:latin typeface="Times New Roman" panose="02020603050405020304" pitchFamily="18" charset="0"/>
                <a:ea typeface="Calibri"/>
                <a:cs typeface="Times New Roman" panose="02020603050405020304" pitchFamily="18" charset="0"/>
              </a:rPr>
              <a:t>Кітапхана </a:t>
            </a:r>
            <a:r>
              <a:rPr lang="kk-KZ" b="1" dirty="0">
                <a:latin typeface="Times New Roman" panose="02020603050405020304" pitchFamily="18" charset="0"/>
                <a:ea typeface="Calibri"/>
                <a:cs typeface="Times New Roman" panose="02020603050405020304" pitchFamily="18" charset="0"/>
              </a:rPr>
              <a:t>жұмысында ақпараттық технологияларды қолдану;</a:t>
            </a:r>
            <a:endParaRPr lang="ru-RU" b="1" dirty="0">
              <a:latin typeface="Times New Roman" panose="02020603050405020304" pitchFamily="18" charset="0"/>
              <a:ea typeface="Calibri"/>
              <a:cs typeface="Times New Roman" panose="02020603050405020304" pitchFamily="18" charset="0"/>
            </a:endParaRPr>
          </a:p>
          <a:p>
            <a:pPr algn="just">
              <a:lnSpc>
                <a:spcPct val="110000"/>
              </a:lnSpc>
              <a:spcAft>
                <a:spcPts val="1000"/>
              </a:spcAft>
            </a:pPr>
            <a:r>
              <a:rPr lang="kk-KZ" b="1" dirty="0" smtClean="0">
                <a:latin typeface="Times New Roman" panose="02020603050405020304" pitchFamily="18" charset="0"/>
                <a:ea typeface="Calibri"/>
                <a:cs typeface="Times New Roman" panose="02020603050405020304" pitchFamily="18" charset="0"/>
              </a:rPr>
              <a:t>Кітапханашының </a:t>
            </a:r>
            <a:r>
              <a:rPr lang="kk-KZ" b="1" dirty="0">
                <a:latin typeface="Times New Roman" panose="02020603050405020304" pitchFamily="18" charset="0"/>
                <a:ea typeface="Calibri"/>
                <a:cs typeface="Times New Roman" panose="02020603050405020304" pitchFamily="18" charset="0"/>
              </a:rPr>
              <a:t>кәсіби </a:t>
            </a:r>
            <a:r>
              <a:rPr lang="kk-KZ" b="1" dirty="0" smtClean="0">
                <a:latin typeface="Times New Roman" panose="02020603050405020304" pitchFamily="18" charset="0"/>
                <a:ea typeface="Calibri"/>
                <a:cs typeface="Times New Roman" panose="02020603050405020304" pitchFamily="18" charset="0"/>
              </a:rPr>
              <a:t>мәдениеті;</a:t>
            </a:r>
          </a:p>
          <a:p>
            <a:pPr algn="just">
              <a:lnSpc>
                <a:spcPct val="110000"/>
              </a:lnSpc>
              <a:spcAft>
                <a:spcPts val="1000"/>
              </a:spcAft>
            </a:pPr>
            <a:r>
              <a:rPr lang="kk-KZ" b="1" dirty="0" smtClean="0">
                <a:latin typeface="Times New Roman" panose="02020603050405020304" pitchFamily="18" charset="0"/>
                <a:ea typeface="Calibri"/>
                <a:cs typeface="Times New Roman" panose="02020603050405020304" pitchFamily="18" charset="0"/>
              </a:rPr>
              <a:t>Техникалық </a:t>
            </a:r>
            <a:r>
              <a:rPr lang="kk-KZ" b="1" dirty="0">
                <a:latin typeface="Times New Roman" panose="02020603050405020304" pitchFamily="18" charset="0"/>
                <a:ea typeface="Calibri"/>
                <a:cs typeface="Times New Roman" panose="02020603050405020304" pitchFamily="18" charset="0"/>
              </a:rPr>
              <a:t>және кәсіптік білім беру </a:t>
            </a:r>
            <a:r>
              <a:rPr lang="kk-KZ" b="1" dirty="0" smtClean="0">
                <a:latin typeface="Times New Roman" panose="02020603050405020304" pitchFamily="18" charset="0"/>
                <a:ea typeface="Calibri"/>
                <a:cs typeface="Times New Roman" panose="02020603050405020304" pitchFamily="18" charset="0"/>
              </a:rPr>
              <a:t>ұйымдары.</a:t>
            </a:r>
            <a:endParaRPr lang="ru-RU" dirty="0">
              <a:latin typeface="Times New Roman" panose="02020603050405020304" pitchFamily="18" charset="0"/>
              <a:ea typeface="Calibri"/>
              <a:cs typeface="Times New Roman" panose="02020603050405020304" pitchFamily="18" charset="0"/>
            </a:endParaRPr>
          </a:p>
          <a:p>
            <a:pPr marL="0" indent="0" algn="just">
              <a:buNone/>
            </a:pPr>
            <a:r>
              <a:rPr lang="kk-KZ" dirty="0" smtClean="0">
                <a:latin typeface="Times New Roman" panose="02020603050405020304" pitchFamily="18" charset="0"/>
                <a:ea typeface="Calibri"/>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61239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117</TotalTime>
  <Words>80</Words>
  <Application>Microsoft Office PowerPoint</Application>
  <PresentationFormat>Экран (4:3)</PresentationFormat>
  <Paragraphs>13</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Эркер</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жылдың 28 сәуірінде on-line форматта «Оқуға құштар мектеп» жобасы аясында Қарағанды облысының білім беру ұйымдары кітапханашыларының форумы өтеді. Форум Қазақстан Республикасы Тәуелсіздігінің 30 жылдығы қарсаңында «Жасампаздыққа толы жылдар» аясында және білім беру ұйымдарының кітапханаларын дамыту стратегиясының бағыттарына назар аудару, кітапханашылардың жұмысын жандандыру мақсатында «Оқуға құштар мектеп» жобасын іске асыру шеңберінде өткізіледі. Форумға Қарағанды облысының білім басқармасының мамандары, оқу - әдістемелік орталықтың әдіскерлері, кітапханалардың жұмысын қадағалайтын аудандық және қалалық білім бөлімдерінің мамандары; Қарағанды облысының білім беру ұйымдарының кітапханашылары: мектепке дейінгі ұйымдар, мектептер, гимназиялар, лицейлер, облыстық мектеп - интернаттар, техникалық және кәсіптік білім беру ұйымдары қатысады.</dc:title>
  <dc:creator>Tatyana 314</dc:creator>
  <cp:lastModifiedBy>Tatyana 314</cp:lastModifiedBy>
  <cp:revision>9</cp:revision>
  <cp:lastPrinted>2021-04-20T10:29:43Z</cp:lastPrinted>
  <dcterms:created xsi:type="dcterms:W3CDTF">2021-04-20T07:51:49Z</dcterms:created>
  <dcterms:modified xsi:type="dcterms:W3CDTF">2021-04-20T10:44:28Z</dcterms:modified>
</cp:coreProperties>
</file>