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1" r:id="rId18"/>
    <p:sldId id="260" r:id="rId19"/>
    <p:sldId id="262" r:id="rId20"/>
  </p:sldIdLst>
  <p:sldSz cx="12190413" cy="7021513"/>
  <p:notesSz cx="6858000" cy="9144000"/>
  <p:defaultTextStyle>
    <a:defPPr>
      <a:defRPr lang="ru-RU"/>
    </a:defPPr>
    <a:lvl1pPr marL="0" algn="l" defTabSz="122910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552" algn="l" defTabSz="122910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9107" algn="l" defTabSz="122910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3660" algn="l" defTabSz="122910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8215" algn="l" defTabSz="122910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2767" algn="l" defTabSz="122910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7322" algn="l" defTabSz="122910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1876" algn="l" defTabSz="122910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6430" algn="l" defTabSz="122910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738" y="72"/>
      </p:cViewPr>
      <p:guideLst>
        <p:guide orient="horz" pos="22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81227"/>
            <a:ext cx="10361851" cy="15050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5" y="3978857"/>
            <a:ext cx="8533289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4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2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7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1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6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98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2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11302"/>
            <a:ext cx="2742843" cy="44924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3" y="211302"/>
            <a:ext cx="8025355" cy="44924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2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67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511975"/>
            <a:ext cx="10361851" cy="1394552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76026"/>
            <a:ext cx="10361851" cy="153595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455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910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436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82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727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732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018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64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4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28770"/>
            <a:ext cx="5384099" cy="3474997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28770"/>
            <a:ext cx="5384099" cy="3474997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7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81184"/>
            <a:ext cx="10971372" cy="11702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71716"/>
            <a:ext cx="5386216" cy="65501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552" indent="0">
              <a:buNone/>
              <a:defRPr sz="2700" b="1"/>
            </a:lvl2pPr>
            <a:lvl3pPr marL="1229107" indent="0">
              <a:buNone/>
              <a:defRPr sz="2400" b="1"/>
            </a:lvl3pPr>
            <a:lvl4pPr marL="1843660" indent="0">
              <a:buNone/>
              <a:defRPr sz="2200" b="1"/>
            </a:lvl4pPr>
            <a:lvl5pPr marL="2458215" indent="0">
              <a:buNone/>
              <a:defRPr sz="2200" b="1"/>
            </a:lvl5pPr>
            <a:lvl6pPr marL="3072767" indent="0">
              <a:buNone/>
              <a:defRPr sz="2200" b="1"/>
            </a:lvl6pPr>
            <a:lvl7pPr marL="3687322" indent="0">
              <a:buNone/>
              <a:defRPr sz="2200" b="1"/>
            </a:lvl7pPr>
            <a:lvl8pPr marL="4301876" indent="0">
              <a:buNone/>
              <a:defRPr sz="2200" b="1"/>
            </a:lvl8pPr>
            <a:lvl9pPr marL="491643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226738"/>
            <a:ext cx="5386216" cy="404549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72" y="1571716"/>
            <a:ext cx="5388332" cy="65501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552" indent="0">
              <a:buNone/>
              <a:defRPr sz="2700" b="1"/>
            </a:lvl2pPr>
            <a:lvl3pPr marL="1229107" indent="0">
              <a:buNone/>
              <a:defRPr sz="2400" b="1"/>
            </a:lvl3pPr>
            <a:lvl4pPr marL="1843660" indent="0">
              <a:buNone/>
              <a:defRPr sz="2200" b="1"/>
            </a:lvl4pPr>
            <a:lvl5pPr marL="2458215" indent="0">
              <a:buNone/>
              <a:defRPr sz="2200" b="1"/>
            </a:lvl5pPr>
            <a:lvl6pPr marL="3072767" indent="0">
              <a:buNone/>
              <a:defRPr sz="2200" b="1"/>
            </a:lvl6pPr>
            <a:lvl7pPr marL="3687322" indent="0">
              <a:buNone/>
              <a:defRPr sz="2200" b="1"/>
            </a:lvl7pPr>
            <a:lvl8pPr marL="4301876" indent="0">
              <a:buNone/>
              <a:defRPr sz="2200" b="1"/>
            </a:lvl8pPr>
            <a:lvl9pPr marL="491643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72" y="2226738"/>
            <a:ext cx="5388332" cy="404549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8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70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8" y="279562"/>
            <a:ext cx="4010562" cy="1189757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9567"/>
            <a:ext cx="6814779" cy="5992667"/>
          </a:xfrm>
        </p:spPr>
        <p:txBody>
          <a:bodyPr/>
          <a:lstStyle>
            <a:lvl1pPr>
              <a:defRPr sz="4300"/>
            </a:lvl1pPr>
            <a:lvl2pPr>
              <a:defRPr sz="39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8" y="1469326"/>
            <a:ext cx="4010562" cy="4802910"/>
          </a:xfrm>
        </p:spPr>
        <p:txBody>
          <a:bodyPr/>
          <a:lstStyle>
            <a:lvl1pPr marL="0" indent="0">
              <a:buNone/>
              <a:defRPr sz="1900"/>
            </a:lvl1pPr>
            <a:lvl2pPr marL="614552" indent="0">
              <a:buNone/>
              <a:defRPr sz="1700"/>
            </a:lvl2pPr>
            <a:lvl3pPr marL="1229107" indent="0">
              <a:buNone/>
              <a:defRPr sz="1500"/>
            </a:lvl3pPr>
            <a:lvl4pPr marL="1843660" indent="0">
              <a:buNone/>
              <a:defRPr sz="1200"/>
            </a:lvl4pPr>
            <a:lvl5pPr marL="2458215" indent="0">
              <a:buNone/>
              <a:defRPr sz="1200"/>
            </a:lvl5pPr>
            <a:lvl6pPr marL="3072767" indent="0">
              <a:buNone/>
              <a:defRPr sz="1200"/>
            </a:lvl6pPr>
            <a:lvl7pPr marL="3687322" indent="0">
              <a:buNone/>
              <a:defRPr sz="1200"/>
            </a:lvl7pPr>
            <a:lvl8pPr marL="4301876" indent="0">
              <a:buNone/>
              <a:defRPr sz="1200"/>
            </a:lvl8pPr>
            <a:lvl9pPr marL="4916430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22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8" y="4915063"/>
            <a:ext cx="7314248" cy="5802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8" y="627383"/>
            <a:ext cx="7314248" cy="4212908"/>
          </a:xfrm>
        </p:spPr>
        <p:txBody>
          <a:bodyPr/>
          <a:lstStyle>
            <a:lvl1pPr marL="0" indent="0">
              <a:buNone/>
              <a:defRPr sz="4300"/>
            </a:lvl1pPr>
            <a:lvl2pPr marL="614552" indent="0">
              <a:buNone/>
              <a:defRPr sz="3900"/>
            </a:lvl2pPr>
            <a:lvl3pPr marL="1229107" indent="0">
              <a:buNone/>
              <a:defRPr sz="3200"/>
            </a:lvl3pPr>
            <a:lvl4pPr marL="1843660" indent="0">
              <a:buNone/>
              <a:defRPr sz="2700"/>
            </a:lvl4pPr>
            <a:lvl5pPr marL="2458215" indent="0">
              <a:buNone/>
              <a:defRPr sz="2700"/>
            </a:lvl5pPr>
            <a:lvl6pPr marL="3072767" indent="0">
              <a:buNone/>
              <a:defRPr sz="2700"/>
            </a:lvl6pPr>
            <a:lvl7pPr marL="3687322" indent="0">
              <a:buNone/>
              <a:defRPr sz="2700"/>
            </a:lvl7pPr>
            <a:lvl8pPr marL="4301876" indent="0">
              <a:buNone/>
              <a:defRPr sz="2700"/>
            </a:lvl8pPr>
            <a:lvl9pPr marL="4916430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8" y="5495323"/>
            <a:ext cx="7314248" cy="824053"/>
          </a:xfrm>
        </p:spPr>
        <p:txBody>
          <a:bodyPr/>
          <a:lstStyle>
            <a:lvl1pPr marL="0" indent="0">
              <a:buNone/>
              <a:defRPr sz="1900"/>
            </a:lvl1pPr>
            <a:lvl2pPr marL="614552" indent="0">
              <a:buNone/>
              <a:defRPr sz="1700"/>
            </a:lvl2pPr>
            <a:lvl3pPr marL="1229107" indent="0">
              <a:buNone/>
              <a:defRPr sz="1500"/>
            </a:lvl3pPr>
            <a:lvl4pPr marL="1843660" indent="0">
              <a:buNone/>
              <a:defRPr sz="1200"/>
            </a:lvl4pPr>
            <a:lvl5pPr marL="2458215" indent="0">
              <a:buNone/>
              <a:defRPr sz="1200"/>
            </a:lvl5pPr>
            <a:lvl6pPr marL="3072767" indent="0">
              <a:buNone/>
              <a:defRPr sz="1200"/>
            </a:lvl6pPr>
            <a:lvl7pPr marL="3687322" indent="0">
              <a:buNone/>
              <a:defRPr sz="1200"/>
            </a:lvl7pPr>
            <a:lvl8pPr marL="4301876" indent="0">
              <a:buNone/>
              <a:defRPr sz="1200"/>
            </a:lvl8pPr>
            <a:lvl9pPr marL="4916430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26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81184"/>
            <a:ext cx="10971372" cy="1170252"/>
          </a:xfrm>
          <a:prstGeom prst="rect">
            <a:avLst/>
          </a:prstGeom>
        </p:spPr>
        <p:txBody>
          <a:bodyPr vert="horz" lIns="122911" tIns="61454" rIns="122911" bIns="6145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38353"/>
            <a:ext cx="10971372" cy="4633876"/>
          </a:xfrm>
          <a:prstGeom prst="rect">
            <a:avLst/>
          </a:prstGeom>
        </p:spPr>
        <p:txBody>
          <a:bodyPr vert="horz" lIns="122911" tIns="61454" rIns="122911" bIns="6145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507913"/>
            <a:ext cx="2844430" cy="373828"/>
          </a:xfrm>
          <a:prstGeom prst="rect">
            <a:avLst/>
          </a:prstGeom>
        </p:spPr>
        <p:txBody>
          <a:bodyPr vert="horz" lIns="122911" tIns="61454" rIns="122911" bIns="61454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AC015-5875-4AA1-B10C-511FA339644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61" y="6507913"/>
            <a:ext cx="3860297" cy="373828"/>
          </a:xfrm>
          <a:prstGeom prst="rect">
            <a:avLst/>
          </a:prstGeom>
        </p:spPr>
        <p:txBody>
          <a:bodyPr vert="horz" lIns="122911" tIns="61454" rIns="122911" bIns="61454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507913"/>
            <a:ext cx="2844430" cy="373828"/>
          </a:xfrm>
          <a:prstGeom prst="rect">
            <a:avLst/>
          </a:prstGeom>
        </p:spPr>
        <p:txBody>
          <a:bodyPr vert="horz" lIns="122911" tIns="61454" rIns="122911" bIns="61454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A242D-C741-48B7-BC15-48DADD349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20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9107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915" indent="-460915" algn="l" defTabSz="122910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651" indent="-384096" algn="l" defTabSz="1229107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383" indent="-307277" algn="l" defTabSz="122910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0938" indent="-307277" algn="l" defTabSz="122910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5490" indent="-307277" algn="l" defTabSz="122910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80045" indent="-307277" algn="l" defTabSz="122910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4598" indent="-307277" algn="l" defTabSz="122910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9152" indent="-307277" algn="l" defTabSz="122910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3705" indent="-307277" algn="l" defTabSz="122910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910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552" algn="l" defTabSz="122910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9107" algn="l" defTabSz="122910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3660" algn="l" defTabSz="122910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8215" algn="l" defTabSz="122910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2767" algn="l" defTabSz="122910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7322" algn="l" defTabSz="122910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1876" algn="l" defTabSz="122910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6430" algn="l" defTabSz="122910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Картинки по запросу &quot;управление образования карагандинской област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281866"/>
            <a:ext cx="1944215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priemnaya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299377"/>
            <a:ext cx="136815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Google Shape;90;p13"/>
          <p:cNvSpPr txBox="1"/>
          <p:nvPr/>
        </p:nvSpPr>
        <p:spPr>
          <a:xfrm>
            <a:off x="551384" y="2363384"/>
            <a:ext cx="11305256" cy="9277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65300" tIns="32650" rIns="65300" bIns="32650" anchor="t" anchorCtr="0"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 ОРГАНИЗАЦИИ ЛЕТНЕЙ ШКОЛЫ</a:t>
            </a:r>
            <a:br>
              <a:rPr lang="ru-RU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2020-2021 УЧЕБНОМ ГОДУ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Google Shape;91;p13"/>
          <p:cNvCxnSpPr/>
          <p:nvPr/>
        </p:nvCxnSpPr>
        <p:spPr>
          <a:xfrm>
            <a:off x="1914128" y="1988840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" name="Google Shape;92;p13"/>
          <p:cNvCxnSpPr/>
          <p:nvPr/>
        </p:nvCxnSpPr>
        <p:spPr>
          <a:xfrm>
            <a:off x="1914128" y="4941168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867627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43655"/>
            <a:ext cx="12190412" cy="4616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РУССКИЙ ЯЗЫК (5-11 КЛАССЫ)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338724" y="3463823"/>
            <a:ext cx="5363782" cy="2892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класс  </a:t>
            </a:r>
          </a:p>
          <a:p>
            <a:r>
              <a:rPr lang="ru-RU" sz="1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</a:p>
          <a:p>
            <a:pPr marL="182545"/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определение главной информации; прямое и переносное значение слов чтение;</a:t>
            </a:r>
            <a:endParaRPr lang="aa-E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indent="-182545"/>
            <a:r>
              <a:rPr lang="ru-RU" sz="1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</a:p>
          <a:p>
            <a:pPr marL="182545"/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омонимы, многозначные слова;</a:t>
            </a:r>
            <a:endParaRPr lang="aa-E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indent="-182545"/>
            <a:r>
              <a:rPr lang="ru-RU" sz="1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</a:p>
          <a:p>
            <a:pPr marL="182545"/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орфографических ошибок с помощью словаря, редактирование предложений; рассуждение</a:t>
            </a:r>
            <a:endParaRPr lang="aa-E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indent="-182545"/>
            <a:r>
              <a:rPr lang="ru-RU" sz="1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</a:p>
          <a:p>
            <a:pPr marL="182545"/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 и многозначные слова; эмоционально-окрашенные слова, гиперболы, эпитеты, сравнения, согласование именных частей речи в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роде.</a:t>
            </a:r>
            <a:endParaRPr lang="aa-E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3FB4221-2DCB-45EA-9864-7E1958DD404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5087" y="1236990"/>
          <a:ext cx="5162429" cy="21122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448">
                  <a:extLst>
                    <a:ext uri="{9D8B030D-6E8A-4147-A177-3AD203B41FA5}">
                      <a16:colId xmlns:a16="http://schemas.microsoft.com/office/drawing/2014/main" val="3426835484"/>
                    </a:ext>
                  </a:extLst>
                </a:gridCol>
                <a:gridCol w="1334848">
                  <a:extLst>
                    <a:ext uri="{9D8B030D-6E8A-4147-A177-3AD203B41FA5}">
                      <a16:colId xmlns:a16="http://schemas.microsoft.com/office/drawing/2014/main" val="2863953992"/>
                    </a:ext>
                  </a:extLst>
                </a:gridCol>
                <a:gridCol w="1087994">
                  <a:extLst>
                    <a:ext uri="{9D8B030D-6E8A-4147-A177-3AD203B41FA5}">
                      <a16:colId xmlns:a16="http://schemas.microsoft.com/office/drawing/2014/main" val="3024989351"/>
                    </a:ext>
                  </a:extLst>
                </a:gridCol>
                <a:gridCol w="1033139">
                  <a:extLst>
                    <a:ext uri="{9D8B030D-6E8A-4147-A177-3AD203B41FA5}">
                      <a16:colId xmlns:a16="http://schemas.microsoft.com/office/drawing/2014/main" val="3689481485"/>
                    </a:ext>
                  </a:extLst>
                </a:gridCol>
              </a:tblGrid>
              <a:tr h="639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092568"/>
                  </a:ext>
                </a:extLst>
              </a:tr>
              <a:tr h="24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71185"/>
                  </a:ext>
                </a:extLst>
              </a:tr>
              <a:tr h="24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42523"/>
                  </a:ext>
                </a:extLst>
              </a:tr>
              <a:tr h="24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937143"/>
                  </a:ext>
                </a:extLst>
              </a:tr>
              <a:tr h="24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614384"/>
                  </a:ext>
                </a:extLst>
              </a:tr>
              <a:tr h="24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593881"/>
                  </a:ext>
                </a:extLst>
              </a:tr>
              <a:tr h="24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aa-ET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549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B4DACD3-E95B-485B-B540-EB509857BEE5}"/>
              </a:ext>
            </a:extLst>
          </p:cNvPr>
          <p:cNvSpPr txBox="1"/>
          <p:nvPr/>
        </p:nvSpPr>
        <p:spPr>
          <a:xfrm>
            <a:off x="5911587" y="646099"/>
            <a:ext cx="5836923" cy="6293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класс </a:t>
            </a:r>
          </a:p>
          <a:p>
            <a:pPr marL="182545" indent="-182545"/>
            <a:r>
              <a:rPr lang="ru-RU" sz="13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indent="-182545"/>
            <a:r>
              <a:rPr lang="ru-RU" sz="13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</a:t>
            </a:r>
          </a:p>
          <a:p>
            <a:pPr marL="182545" indent="-182545"/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выявление структурных частей и объяснение смысла построения текста, фразеологизмы; сравнение стилистических особенностей различных текстов с учетом их композиционных особенностей (стихотворение, сказка, рассказ, заметка, репортаж, интервью);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indent="-182545"/>
            <a:r>
              <a:rPr lang="ru-RU" sz="13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редактирование текста с учетом его типа;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indent="-182545"/>
            <a:r>
              <a:rPr lang="ru-RU" sz="13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правописание суффиксов –Н-, -НН- в именах прилагательных; знаки препинания в предложениях с вводными конструкциями.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класс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5086" algn="just"/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использования языковых средств для привлечения внимания; аргументированный монолог;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/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ознакомительное и комментированное чтение;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/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значение отдельных слов и выражений в тексте, паронимы, вводные слова, повторы, прямой и обратный порядок слов в предложении;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смысловых, фактических, логических недочетов, редактирование  текста, изменение структуры  отдельных предложений или фрагментов текста;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/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с разными частями речи;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знаки препинания в простых, осложненных обособленным определением и обстоятельством предложениях</a:t>
            </a:r>
            <a:r>
              <a:rPr lang="ru-RU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kk-KZ" sz="13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5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43655"/>
            <a:ext cx="12190412" cy="4616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РУССКИЙ ЯЗЫК (5-11 КЛАССЫ)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03F5B3-278A-4D87-9AF2-2CD433DC998C}"/>
              </a:ext>
            </a:extLst>
          </p:cNvPr>
          <p:cNvSpPr txBox="1"/>
          <p:nvPr/>
        </p:nvSpPr>
        <p:spPr>
          <a:xfrm>
            <a:off x="364500" y="342847"/>
            <a:ext cx="4929945" cy="6724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kk-KZ" sz="13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дискуссии, аргументация, выводы;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характерные черты, языковые и жанровые особенности публицистического, разговорного, научного, официально-делового стилей;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разграничение факта и мнения,  разные виды чтения, в том числе изучающее;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исправление смысловых, фактических, логических, стилистических недочетов, редактирование текста, изменение структуры текста;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обособленные члены предложения, знаки препинания при уточняющих членах предложения.</a:t>
            </a: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модели речевого поведения в соответствии с речевыми нормами в конкретной ситуации;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особенностей и роли структуры текста в передаче основной мысли,  аббревиация, парцелляция, ирония, намёк, преуменьшение, преувеличение и другие приемы;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разные виды плана, в том числе цитатный, тезисный;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орфографические нормы.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4E7963-462E-4F7B-A3AE-E67220D6B2D7}"/>
              </a:ext>
            </a:extLst>
          </p:cNvPr>
          <p:cNvSpPr txBox="1"/>
          <p:nvPr/>
        </p:nvSpPr>
        <p:spPr>
          <a:xfrm>
            <a:off x="5731363" y="505260"/>
            <a:ext cx="6318136" cy="6339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основной мысли с учетом невербальных средств общения;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дебатах, аргументация собственной позиции;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 специальной лексики, аббревиации, перифразы,  аллюзии, эвфемизмов и других средств выразительности в   тексте;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стилистических особенностей  текстов с учетом темы, основной мысли, проблемы, цели,  целевой аудитории, позиции автора;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корректировка и редактирование всех имеющихся недочетов в тексте с учетом целей, целевой аудитории,  ситуации общения и воздействия на читателя;.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знаков препинания в простых, простых осложненных и сложных предложениях; использование лексики официально-делового стиля, публицистического и научного стилей, стилистических фигур в соответствии с целью и ситуацией общения.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деловой беседе, решение проблемы и достижение договоренности;   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изобразительно-выразительных средств, стилистических фигур и других приемов в тексте; формулирование вопросов для исследования и гипотезы по прочитанному тексту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написание текстов-описаний и текстов-повествований в различных жанрах с использованием приемов, отражающих убеждения, взгляды и чувства автора; корректировка и редактирование всех имеющихся недочетов в тексте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</a:t>
            </a:r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7607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82203"/>
            <a:ext cx="12190412" cy="4616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НЕМЕЦКИЙ ЯЗЫК (1-11 КЛАССЫ)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164811" y="849225"/>
            <a:ext cx="5474257" cy="5841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endParaRPr lang="ru-RU" sz="1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kk-KZ" sz="1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 классе «Heißes und Kaltes», «In Kasachstan», «Weg zur Schule», «Kopfzeugen  und Masken», «Heißes und Kaltes», </a:t>
            </a:r>
            <a:r>
              <a:rPr lang="de-DE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Fertigung von der Puppe», «Ungewöhnlicher Tanz».</a:t>
            </a:r>
            <a:endParaRPr lang="aa-ET" sz="1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2-м классе  «Den Rücken stärken», «Schulfotos», «Wegemarke und Schilder», «Mein Flugzeug», «Und jetzt zusammen»;</a:t>
            </a:r>
            <a:endParaRPr lang="aa-ET" sz="1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3-м классе  «Kreatives Projekt», «Tag und Nacht», «Lichtquellen», «Schattenspiel», «Goethe»;</a:t>
            </a:r>
            <a:endParaRPr lang="aa-ET" sz="1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4-м классе  «Äsop-Fabel», «Folklore», «Drachen und Wunderwesen», «Auf der Suche nach Sсhätzen», «Schätze unseres Planets», «Planeten des Sonnensystems», «Langsame Autos».</a:t>
            </a:r>
            <a:endParaRPr lang="aa-ET" sz="1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5-м классе «Unsere Heimat - Kasachstan. Reise durch Kasachstan», «Traditionen und Folklore», «Ökologie und Lebenssicherheit»; </a:t>
            </a:r>
            <a:endParaRPr lang="aa-ET" sz="1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6-м классе  «Die Erde – unser Haus»,  «Kasachische und deutsche Kultur», «Gesunde Lebensweise», </a:t>
            </a:r>
            <a:r>
              <a:rPr lang="de-DE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Gesunde Lebensweise»;</a:t>
            </a:r>
            <a:endParaRPr lang="aa-ET" sz="1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7-м классе  «Hervorragende Persönlichkeiten meiner Region», «Musik und Literatur», «Beruf der Zukunft», «Schüleraustauschprogramm in aller Welt»;</a:t>
            </a:r>
            <a:endParaRPr lang="aa-ET" sz="1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8-м классе  «Innovationen in der Welt Erfindungen, die die Welt  verändert haben»,  «Zeit der Friedenstiftung», «Der Mensch und sein Können»;</a:t>
            </a:r>
            <a:endParaRPr lang="aa-ET" sz="1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9-м классе  «Alternative Energiequellen», «Berufsauswahl», «Persönlichkeitsentwicklung»;</a:t>
            </a:r>
            <a:endParaRPr lang="aa-ET" sz="1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10-м классе  «Soziale Sicherheit – Staatsfortschritt», «Wie sind Führereigenschaften zu entfalten», «Wissenschaft und Technik»; </a:t>
            </a: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11-м классе  «Soziale Sicherheit – Staatsfortschritt», « IT-Technoligien», «Wie sind  Führereigenschaften zu entfalten», «Wirtschaft und Konkurrenzfähigkeit des Landes».</a:t>
            </a:r>
            <a:endParaRPr lang="aa-ET" sz="1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1541" y="1733104"/>
          <a:ext cx="5162429" cy="31704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448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4848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7994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139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639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50272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06712"/>
                  </a:ext>
                </a:extLst>
              </a:tr>
              <a:tr h="247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93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311804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82203"/>
            <a:ext cx="12190412" cy="4616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МАТЕМАТИКА, АЛГЕБРА, ГЕОМЕТРИЯ, АЛГЕБРА И НАЧАЛА АНАЛИЗА (5-11 КЛАССЫ) 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5698255" y="708958"/>
            <a:ext cx="6223758" cy="6113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Темы учебной программы для повторения и закрепления</a:t>
            </a:r>
          </a:p>
          <a:p>
            <a:pPr lvl="0" algn="just"/>
            <a:endParaRPr lang="kk-KZ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5 классе «Действия над обыкновенными и десятичными дробями», «Проценты», «Решение текстовых задач»;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6 классе «Действия над рациональными числами», «Линейные уравнения с одной переменной», «Линейные неравенства с одной переменной и их системы»;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7 классе «Преобразование выражений, содержащих степени», «Разложение на множители и тождественные преобразования выражений», «Формулы сокращенного умножения», «Алгебраические дроби и действия над ними»;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8 классе «Квадратные уравнения», «Квадратичная функция», «Рациональные неравенства», «Решение текстовых задач»;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9 классе «Формулы тригонометрии», «Решение текстовых задач на прогрессии»;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10 классе «Тригометрические уравнения», «Тригонометрические неравенства», «Применение производной»; «Функция, ее свойства и график»;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11 классе «Нахождение площади фигур и объема тел», «Преобразование рациональных и иррациональных выражений», «Логарифм числа», «Показательные и логарифмические уравнения и неравенства». 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7-9 классах основная часть тем является сложной, поэтому рекомендуется повторение всех сложных тем;</a:t>
            </a: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10 классе «Векторы в пространстве»; 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11 классе «Нахождение площади и объема многогранников и тел вращения»; «Сечения многогранников и тел вращения». 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5256" y="1065678"/>
          <a:ext cx="5162429" cy="50001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448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4848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7994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139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594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  <a:tr h="496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50272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06712"/>
                  </a:ext>
                </a:extLst>
              </a:tr>
              <a:tr h="496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93262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114137"/>
                  </a:ext>
                </a:extLst>
              </a:tr>
              <a:tr h="496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397513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66625"/>
                  </a:ext>
                </a:extLst>
              </a:tr>
              <a:tr h="496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587100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52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67029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82203"/>
            <a:ext cx="12190412" cy="4616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ИКТ (3-4 КЛАССЫ), ИНФОРМАТИКА (5-10 КЛАССЫ)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04367" y="764706"/>
            <a:ext cx="5907592" cy="6000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kk-KZ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aa-ET" sz="1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вложенных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составных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алгоритмов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ветвления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языке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циулических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на языке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Одномерный массив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элемента с заданными свойствами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ерестановка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элементов;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Двумерный массив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Сортировка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Удаление и вставка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элемента;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2D игры на языке программирования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 (ЕМН)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счисления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Логические основы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компьютера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Пользовательские функции и процедуры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со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строками;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файлами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сортировки;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Алгоритмы на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графах.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0628" y="839849"/>
          <a:ext cx="5162429" cy="2346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448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4848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7994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139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639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A16F83-E16C-412F-986F-793204A1B707}"/>
              </a:ext>
            </a:extLst>
          </p:cNvPr>
          <p:cNvSpPr txBox="1"/>
          <p:nvPr/>
        </p:nvSpPr>
        <p:spPr>
          <a:xfrm>
            <a:off x="171994" y="3340888"/>
            <a:ext cx="5911143" cy="3046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3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r>
              <a:rPr lang="kk-KZ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sz="1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 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Гироскопический датчик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Повороты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086"/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робота по линии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kk-KZ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ru-RU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1. Программирование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языке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2021-2022 учебном году 8, 9 классы будут изучать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 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впервые, поэтому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летней школе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ознакомить с синтаксисом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 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539649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82203"/>
            <a:ext cx="12190412" cy="4616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ИСТОРИЯ КАЗАХСТАНА (5-11 КЛАССЫ)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5679" y="625004"/>
          <a:ext cx="5162429" cy="1661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448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4848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7994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139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594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AC1FDB6-48BA-4A84-A6FD-06024FF36822}"/>
              </a:ext>
            </a:extLst>
          </p:cNvPr>
          <p:cNvSpPr txBox="1"/>
          <p:nvPr/>
        </p:nvSpPr>
        <p:spPr>
          <a:xfrm>
            <a:off x="176994" y="2804493"/>
            <a:ext cx="5361115" cy="4211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70483" algn="l"/>
              </a:tabLst>
            </a:pPr>
            <a:r>
              <a:rPr lang="ru-RU" sz="1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закрепления</a:t>
            </a:r>
          </a:p>
          <a:p>
            <a:pPr algn="just">
              <a:tabLst>
                <a:tab pos="270483" algn="l"/>
              </a:tabLst>
            </a:pPr>
            <a:endParaRPr lang="kk-KZ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  <a:tabLst>
                <a:tab pos="270483" algn="l"/>
              </a:tabLst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 классе: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Стоянки эпохи камня на территории Казахстана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Андроновская и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бегазы-дандыбаевская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Исторические сведения о саках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Письменные источники об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усунях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Материальная и духовная культура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усунов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кангюев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Объединение гуннских племен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Переселение гуннов на Запад»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866" indent="-342866" algn="just">
              <a:buFont typeface="Wingdings" panose="05000000000000000000" pitchFamily="2" charset="2"/>
              <a:buChar char=""/>
              <a:tabLst>
                <a:tab pos="270483" algn="l"/>
              </a:tabLst>
            </a:pP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Раннесредневековые государства на территории Казахстана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формирование тюркского мира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Политические процессы на территории Казахстана в X – нач. XІІІ вв.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Кыпчакское ханство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монгольского завоевания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улусов на территории Казахстана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Казахского ханства», «Духовная культура казахов в XVI – XVII веках»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в 7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присоединения Казахского ханства к Российской империи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Национально-освободительное движение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Срыма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-освободительное движение под руководством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Кенесары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Касымулы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Взаимоотношения казахов со среднеазиатскими государствами в 40-е – в 60-е годы 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«А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дминистративно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-территориальные реформы в Казахстане во второй половине Х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«О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свободительная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борьба казахов в 1860-1870-х годах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Казахское общество во второй половине 19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устной исторической традиции казахов в конце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начале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вв.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54" algn="just">
              <a:lnSpc>
                <a:spcPct val="107000"/>
              </a:lnSpc>
              <a:spcAft>
                <a:spcPts val="800"/>
              </a:spcAft>
            </a:pP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858CB4-B766-4709-BA21-6912A4ACA190}"/>
              </a:ext>
            </a:extLst>
          </p:cNvPr>
          <p:cNvSpPr txBox="1"/>
          <p:nvPr/>
        </p:nvSpPr>
        <p:spPr>
          <a:xfrm>
            <a:off x="5870446" y="778938"/>
            <a:ext cx="6093682" cy="286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54" algn="just"/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ациональные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автономии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«И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ндустриализация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Казахстане в 1920-1930-е годы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Коллективизация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just"/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«С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Казахской ССР в послевоенные годы», «Общественно-политическое развитие </a:t>
            </a:r>
            <a:r>
              <a:rPr lang="ru-RU" sz="1200" dirty="0"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Казахстана в период «хрущевской оттепели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Казахстана в 1965-1985 гг.», «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Противоречия в общественно-политическом развитии Казахстана в 60-80-е годы ХХ века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 на начальном этапе «перестройки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Экономическое развитие Казахстана в первые годы Независимости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ECE949-18E3-4EBE-B476-0C535A9396A8}"/>
              </a:ext>
            </a:extLst>
          </p:cNvPr>
          <p:cNvSpPr txBox="1"/>
          <p:nvPr/>
        </p:nvSpPr>
        <p:spPr>
          <a:xfrm>
            <a:off x="5870446" y="3427348"/>
            <a:ext cx="6050254" cy="3191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54">
              <a:lnSpc>
                <a:spcPct val="107000"/>
              </a:lnSpc>
            </a:pPr>
            <a:r>
              <a:rPr lang="kk-KZ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истории Казахствна в 10 классе (ОГН):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Древние очаги центрально-азиатских цивилизаций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Истоки и особенности возникновения цивилизации Великой Степи (энеолит, эпоха бронзы)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Этногенез и этнические процессы на территории Казахстана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Политическая организация ранних государств на территории Казахстана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Тюркская империя - классический образец государственности кочевников. Преемники Тюркской империи», «Борьба казахского народа за восстановление государственного  суверенитета», «Советская форма казахской государственности», «Достижения и противоречия в области культуры советского периода»;</a:t>
            </a:r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54" algn="just"/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истории Казахствна в 11 классе (ОГН):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Казахстана в ХХ веке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Республики Казахстан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полиэтнического общества в советский период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"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Алаш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и политические взгляды казахских революционеров-демократов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Казахстана в XVIII - начале XX века», «Достижения и противоречия советской системы образования», «Проблемы и перспективы развития образования и науки Республики Казахстан».</a:t>
            </a:r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871163C6-2226-44E7-892F-6B22497649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5679" y="2285948"/>
          <a:ext cx="5162429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448">
                  <a:extLst>
                    <a:ext uri="{9D8B030D-6E8A-4147-A177-3AD203B41FA5}">
                      <a16:colId xmlns:a16="http://schemas.microsoft.com/office/drawing/2014/main" val="2205721146"/>
                    </a:ext>
                  </a:extLst>
                </a:gridCol>
                <a:gridCol w="1334848">
                  <a:extLst>
                    <a:ext uri="{9D8B030D-6E8A-4147-A177-3AD203B41FA5}">
                      <a16:colId xmlns:a16="http://schemas.microsoft.com/office/drawing/2014/main" val="3817174177"/>
                    </a:ext>
                  </a:extLst>
                </a:gridCol>
                <a:gridCol w="1087994">
                  <a:extLst>
                    <a:ext uri="{9D8B030D-6E8A-4147-A177-3AD203B41FA5}">
                      <a16:colId xmlns:a16="http://schemas.microsoft.com/office/drawing/2014/main" val="2153094618"/>
                    </a:ext>
                  </a:extLst>
                </a:gridCol>
                <a:gridCol w="1033139">
                  <a:extLst>
                    <a:ext uri="{9D8B030D-6E8A-4147-A177-3AD203B41FA5}">
                      <a16:colId xmlns:a16="http://schemas.microsoft.com/office/drawing/2014/main" val="3929342038"/>
                    </a:ext>
                  </a:extLst>
                </a:gridCol>
              </a:tblGrid>
              <a:tr h="2133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576768"/>
                  </a:ext>
                </a:extLst>
              </a:tr>
              <a:tr h="2133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3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69014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82203"/>
            <a:ext cx="12190412" cy="6924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6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ВСЕМИРНАЯ ИСТОРИЯ (5-1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kk-KZ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6725" y="957795"/>
          <a:ext cx="5162429" cy="25147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448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4848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7994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139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594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211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211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211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211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211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211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211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211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  <a:tr h="224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502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B7953C7-EFF5-4D39-A927-1AE09AAF4AD3}"/>
              </a:ext>
            </a:extLst>
          </p:cNvPr>
          <p:cNvSpPr txBox="1"/>
          <p:nvPr/>
        </p:nvSpPr>
        <p:spPr>
          <a:xfrm>
            <a:off x="6177116" y="774610"/>
            <a:ext cx="5482229" cy="6270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изменилось искусство в конце XIX - начале ХХ веков?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страны мира преодолевали Великую депрессию?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развития культуры в первой половине ХХ века?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9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во второй половине  ХХ века усилился процесс деколонизации?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событий холодной войны в 1946-1963 гг.?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стал возможен «азиатский прорыв»?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ЕМН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цивилизации Африки, Америки, Австралии и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Океании;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Военно-политический аспект взаимодействия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и стили искусства в контексте исторических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процессов.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ЕМН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Дифференциация стран мира по уровню экономического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вызовы и угрозы международной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безопасности.   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ОГН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Цивилизации Древнего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мира;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Мировые религии и развитие 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Тенденции развития современного 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искусства.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ОГН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Совместные усилия государств по сохранению мира и 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 </a:t>
            </a:r>
            <a:r>
              <a:rPr lang="ru-RU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Куан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Ю и </a:t>
            </a:r>
            <a:r>
              <a:rPr lang="ru-RU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Махатхир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Мухаммад: «из третьего мира в первый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707FC-71A0-417B-8307-7D0478C4FB67}"/>
              </a:ext>
            </a:extLst>
          </p:cNvPr>
          <p:cNvSpPr txBox="1"/>
          <p:nvPr/>
        </p:nvSpPr>
        <p:spPr>
          <a:xfrm>
            <a:off x="186114" y="3409406"/>
            <a:ext cx="5820712" cy="3323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древние империи на Ближнем и Среднем Востоке были могущественными?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могущественными древние империи Средней Азии? 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Каково культурное наследие древнего мира?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VIII-XII века называют «золотым веком» исламской культуры?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образовались централизованные государства в Европе?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обогатил мировую культуру Восточный Ренессанс?  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промышленная революция изменила мир?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политические идеи сформировали революции 1848 года в Европе?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не схожи пути объединения Италии и Германии?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66" indent="-342866">
              <a:buFont typeface="+mj-lt"/>
              <a:buAutoNum type="arabicPeriod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искусство и литература XIX века отображали  социальную несправедливость</a:t>
            </a: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31812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val 47"/>
          <p:cNvSpPr>
            <a:spLocks noChangeArrowheads="1"/>
          </p:cNvSpPr>
          <p:nvPr/>
        </p:nvSpPr>
        <p:spPr bwMode="gray">
          <a:xfrm>
            <a:off x="251464" y="5607339"/>
            <a:ext cx="156837" cy="104592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6352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200">
              <a:latin typeface="Arial Narrow" panose="020B0606020202030204" pitchFamily="34" charset="0"/>
            </a:endParaRPr>
          </a:p>
        </p:txBody>
      </p:sp>
      <p:sp>
        <p:nvSpPr>
          <p:cNvPr id="151" name="Text Box 9"/>
          <p:cNvSpPr txBox="1">
            <a:spLocks noChangeArrowheads="1"/>
          </p:cNvSpPr>
          <p:nvPr/>
        </p:nvSpPr>
        <p:spPr bwMode="gray">
          <a:xfrm>
            <a:off x="932332" y="767606"/>
            <a:ext cx="468882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kk-KZ" sz="1600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Школа олимпийского резерва «Дарынды бала»</a:t>
            </a:r>
          </a:p>
          <a:p>
            <a:pPr algn="just"/>
            <a:r>
              <a:rPr lang="kk-KZ" sz="1600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Школа «Юный математик»</a:t>
            </a:r>
          </a:p>
          <a:p>
            <a:pPr algn="just"/>
            <a:r>
              <a:rPr lang="kk-KZ" sz="1600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Школа «Жас оқырман»</a:t>
            </a:r>
          </a:p>
          <a:p>
            <a:pPr algn="just"/>
            <a:r>
              <a:rPr lang="kk-KZ" sz="1600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Языковая </a:t>
            </a:r>
            <a:r>
              <a:rPr lang="kk-KZ" sz="16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школа</a:t>
            </a:r>
          </a:p>
          <a:p>
            <a:pPr algn="just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IT 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ш</a:t>
            </a:r>
            <a:r>
              <a:rPr lang="kk-KZ" sz="16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кола </a:t>
            </a:r>
            <a:endParaRPr lang="kk-KZ" sz="16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endParaRPr lang="ru-RU" sz="16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-1" y="111338"/>
            <a:ext cx="12190413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ЛЕТНЕЙ ШКОЛЫ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43299" y="13597459"/>
            <a:ext cx="527782" cy="814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4" tIns="60952" rIns="121904" bIns="609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3200"/>
          </a:p>
        </p:txBody>
      </p:sp>
      <p:sp>
        <p:nvSpPr>
          <p:cNvPr id="33" name="Прямоугольник 32"/>
          <p:cNvSpPr/>
          <p:nvPr/>
        </p:nvSpPr>
        <p:spPr>
          <a:xfrm flipV="1">
            <a:off x="251464" y="2148183"/>
            <a:ext cx="11616269" cy="664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2878325" y="2277328"/>
            <a:ext cx="660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НАПРАВЛЕНИЯ ДЕЯТЕЛЬНОСТИ ЛЕТНЕЙ ШКОЛЫ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5341" y="3061664"/>
            <a:ext cx="2661181" cy="100957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4" tIns="60952" rIns="121904" bIns="609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3200"/>
          </a:p>
        </p:txBody>
      </p:sp>
      <p:sp>
        <p:nvSpPr>
          <p:cNvPr id="6" name="Прямоугольник 5"/>
          <p:cNvSpPr/>
          <p:nvPr/>
        </p:nvSpPr>
        <p:spPr>
          <a:xfrm>
            <a:off x="172361" y="3162074"/>
            <a:ext cx="23964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Проектная и исследовательская деятельность </a:t>
            </a:r>
          </a:p>
        </p:txBody>
      </p:sp>
      <p:sp>
        <p:nvSpPr>
          <p:cNvPr id="37" name="Google Shape;2015;p38"/>
          <p:cNvSpPr/>
          <p:nvPr/>
        </p:nvSpPr>
        <p:spPr>
          <a:xfrm>
            <a:off x="2927266" y="3296168"/>
            <a:ext cx="807479" cy="511799"/>
          </a:xfrm>
          <a:custGeom>
            <a:avLst/>
            <a:gdLst/>
            <a:ahLst/>
            <a:cxnLst/>
            <a:rect l="l" t="t" r="r" b="b"/>
            <a:pathLst>
              <a:path w="2432" h="2677" extrusionOk="0">
                <a:moveTo>
                  <a:pt x="801" y="1"/>
                </a:moveTo>
                <a:lnTo>
                  <a:pt x="1205" y="751"/>
                </a:lnTo>
                <a:lnTo>
                  <a:pt x="1" y="751"/>
                </a:lnTo>
                <a:lnTo>
                  <a:pt x="1" y="1927"/>
                </a:lnTo>
                <a:lnTo>
                  <a:pt x="1205" y="1927"/>
                </a:lnTo>
                <a:lnTo>
                  <a:pt x="801" y="2677"/>
                </a:lnTo>
                <a:lnTo>
                  <a:pt x="2431" y="1335"/>
                </a:lnTo>
                <a:lnTo>
                  <a:pt x="80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endParaRPr sz="3200"/>
          </a:p>
        </p:txBody>
      </p:sp>
      <p:sp>
        <p:nvSpPr>
          <p:cNvPr id="39" name="Прямоугольник 38"/>
          <p:cNvSpPr/>
          <p:nvPr/>
        </p:nvSpPr>
        <p:spPr>
          <a:xfrm>
            <a:off x="3756693" y="3061659"/>
            <a:ext cx="3019351" cy="98475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4" tIns="60952" rIns="121904" bIns="609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3200"/>
          </a:p>
        </p:txBody>
      </p:sp>
      <p:sp>
        <p:nvSpPr>
          <p:cNvPr id="40" name="Прямоугольник 39"/>
          <p:cNvSpPr/>
          <p:nvPr/>
        </p:nvSpPr>
        <p:spPr>
          <a:xfrm>
            <a:off x="3599264" y="3111807"/>
            <a:ext cx="3232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и развитие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проектно-исследовательских, поисковых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навыков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634042" y="2574878"/>
            <a:ext cx="45469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Обучение по  гуманитарному, </a:t>
            </a:r>
            <a:endParaRPr lang="ru-RU" sz="1400" b="1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естественно-научному циклу</a:t>
            </a:r>
            <a:endParaRPr lang="ru-RU" sz="1400" b="1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400" b="1" i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Интеллектуально-творческие игры и конкурсы</a:t>
            </a:r>
          </a:p>
          <a:p>
            <a:r>
              <a:rPr lang="ru-RU" sz="1400" b="1" i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Посещение музеев, </a:t>
            </a: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экскурсии по сакральным местам</a:t>
            </a:r>
            <a:endParaRPr lang="ru-RU" sz="1400" b="1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1400" b="1" i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тематических библиотечных </a:t>
            </a: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часов в рамках проекта </a:t>
            </a:r>
            <a:r>
              <a:rPr lang="kk-KZ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«Оқуға құштар мектеп»</a:t>
            </a:r>
          </a:p>
          <a:p>
            <a:pPr>
              <a:buFontTx/>
              <a:buChar char="-"/>
            </a:pPr>
            <a:r>
              <a:rPr lang="kk-KZ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Проведение семейного чтение в рамках проекта «Оқырман отбасы»</a:t>
            </a: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ru-RU" sz="1400" b="1" i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Встречи в рамках проекта «</a:t>
            </a:r>
            <a:r>
              <a:rPr lang="kk-KZ" sz="1400" b="1" i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Өнегелі өмір</a:t>
            </a:r>
            <a:r>
              <a:rPr lang="ru-RU" sz="1400" b="1" i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 </a:t>
            </a:r>
          </a:p>
        </p:txBody>
      </p:sp>
      <p:sp>
        <p:nvSpPr>
          <p:cNvPr id="41" name="Google Shape;2015;p38"/>
          <p:cNvSpPr/>
          <p:nvPr/>
        </p:nvSpPr>
        <p:spPr>
          <a:xfrm>
            <a:off x="6853249" y="3211693"/>
            <a:ext cx="807479" cy="511799"/>
          </a:xfrm>
          <a:custGeom>
            <a:avLst/>
            <a:gdLst/>
            <a:ahLst/>
            <a:cxnLst/>
            <a:rect l="l" t="t" r="r" b="b"/>
            <a:pathLst>
              <a:path w="2432" h="2677" extrusionOk="0">
                <a:moveTo>
                  <a:pt x="801" y="1"/>
                </a:moveTo>
                <a:lnTo>
                  <a:pt x="1205" y="751"/>
                </a:lnTo>
                <a:lnTo>
                  <a:pt x="1" y="751"/>
                </a:lnTo>
                <a:lnTo>
                  <a:pt x="1" y="1927"/>
                </a:lnTo>
                <a:lnTo>
                  <a:pt x="1205" y="1927"/>
                </a:lnTo>
                <a:lnTo>
                  <a:pt x="801" y="2677"/>
                </a:lnTo>
                <a:lnTo>
                  <a:pt x="2431" y="1335"/>
                </a:lnTo>
                <a:lnTo>
                  <a:pt x="80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endParaRPr sz="3200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D6584186-E321-4860-87D3-3CB23548FE7F}"/>
              </a:ext>
            </a:extLst>
          </p:cNvPr>
          <p:cNvSpPr/>
          <p:nvPr/>
        </p:nvSpPr>
        <p:spPr>
          <a:xfrm>
            <a:off x="6327827" y="822807"/>
            <a:ext cx="58531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62" indent="-380962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b="1" i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Реализация </a:t>
            </a: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проектов</a:t>
            </a:r>
            <a:r>
              <a:rPr lang="kk-KZ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: «Зейін», «Зерек», «Читающая семья-читающий ребенок»</a:t>
            </a:r>
            <a:endParaRPr lang="ru-RU" sz="1400" b="1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80962" indent="-380962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Школа </a:t>
            </a:r>
            <a:r>
              <a:rPr lang="ru-RU" sz="1400" b="1" i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скорочтение</a:t>
            </a: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 ,школа каллиграфии «</a:t>
            </a:r>
            <a:r>
              <a:rPr lang="ru-RU" sz="1400" b="1" i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Көркем</a:t>
            </a: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i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жазу</a:t>
            </a: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»</a:t>
            </a:r>
            <a:endParaRPr lang="ru-RU" sz="1400" b="1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80962" indent="-380962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kk-KZ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Школа </a:t>
            </a:r>
            <a:r>
              <a:rPr lang="en-US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STEM</a:t>
            </a: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 лаборатории, робототехники, «</a:t>
            </a:r>
            <a:r>
              <a:rPr lang="en-US" sz="1400" b="1" i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Robokids</a:t>
            </a: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» </a:t>
            </a:r>
            <a:endParaRPr lang="ru-RU" sz="1400" b="1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80962" indent="-380962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b="1" i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Применение интерактивных </a:t>
            </a:r>
            <a:r>
              <a:rPr lang="ru-RU" sz="1400" b="1" i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ресурсов</a:t>
            </a:r>
            <a:endParaRPr lang="kk-KZ" sz="1400" b="1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6142959" y="575831"/>
            <a:ext cx="2" cy="136132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545596" y="534814"/>
            <a:ext cx="32976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</a:rPr>
              <a:t>ФОРМЫ  РАБОТЫ  ЛЕТНЕЙ ШКОЛЫ </a:t>
            </a:r>
            <a:endParaRPr lang="ru-RU" sz="1600" i="1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6534" y="5238724"/>
            <a:ext cx="2661181" cy="100957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4" tIns="60952" rIns="121904" bIns="609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3200"/>
          </a:p>
        </p:txBody>
      </p:sp>
      <p:sp>
        <p:nvSpPr>
          <p:cNvPr id="47" name="Прямоугольник 46"/>
          <p:cNvSpPr/>
          <p:nvPr/>
        </p:nvSpPr>
        <p:spPr>
          <a:xfrm>
            <a:off x="19112" y="5363163"/>
            <a:ext cx="28091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Развитие функциональной грамотности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Google Shape;2015;p38"/>
          <p:cNvSpPr/>
          <p:nvPr/>
        </p:nvSpPr>
        <p:spPr>
          <a:xfrm>
            <a:off x="7391350" y="5391934"/>
            <a:ext cx="807479" cy="511799"/>
          </a:xfrm>
          <a:custGeom>
            <a:avLst/>
            <a:gdLst/>
            <a:ahLst/>
            <a:cxnLst/>
            <a:rect l="l" t="t" r="r" b="b"/>
            <a:pathLst>
              <a:path w="2432" h="2677" extrusionOk="0">
                <a:moveTo>
                  <a:pt x="801" y="1"/>
                </a:moveTo>
                <a:lnTo>
                  <a:pt x="1205" y="751"/>
                </a:lnTo>
                <a:lnTo>
                  <a:pt x="1" y="751"/>
                </a:lnTo>
                <a:lnTo>
                  <a:pt x="1" y="1927"/>
                </a:lnTo>
                <a:lnTo>
                  <a:pt x="1205" y="1927"/>
                </a:lnTo>
                <a:lnTo>
                  <a:pt x="801" y="2677"/>
                </a:lnTo>
                <a:lnTo>
                  <a:pt x="2431" y="1335"/>
                </a:lnTo>
                <a:lnTo>
                  <a:pt x="80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endParaRPr sz="3200"/>
          </a:p>
        </p:txBody>
      </p:sp>
      <p:sp>
        <p:nvSpPr>
          <p:cNvPr id="50" name="Прямоугольник 49"/>
          <p:cNvSpPr/>
          <p:nvPr/>
        </p:nvSpPr>
        <p:spPr>
          <a:xfrm>
            <a:off x="8129849" y="4734892"/>
            <a:ext cx="41393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289" indent="-114289">
              <a:buFontTx/>
              <a:buChar char="-"/>
            </a:pPr>
            <a:r>
              <a:rPr lang="ru-RU" sz="1600" b="1" i="1" dirty="0">
                <a:latin typeface="Arial Narrow" panose="020B060602020203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16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экскурсий, туристических походов </a:t>
            </a:r>
            <a:endParaRPr lang="ru-RU" sz="16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14289" indent="-114289">
              <a:buFontTx/>
              <a:buChar char="-"/>
            </a:pPr>
            <a:r>
              <a:rPr lang="ru-RU" sz="16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Фестивали ,</a:t>
            </a:r>
            <a:r>
              <a:rPr lang="ru-RU" sz="16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национальные игры спортивные состязания и соревнования</a:t>
            </a:r>
          </a:p>
          <a:p>
            <a:pPr marL="114289" indent="-114289">
              <a:buFontTx/>
              <a:buChar char="-"/>
            </a:pPr>
            <a:r>
              <a:rPr lang="kk-KZ" sz="1600" b="1" i="1" dirty="0">
                <a:latin typeface="Arial Narrow" panose="020B0606020202030204" pitchFamily="34" charset="0"/>
                <a:cs typeface="Arial" panose="020B0604020202020204" pitchFamily="34" charset="0"/>
              </a:rPr>
              <a:t>Акции и </a:t>
            </a:r>
            <a:r>
              <a:rPr lang="kk-KZ" sz="16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марафоны</a:t>
            </a:r>
            <a:endParaRPr lang="ru-RU" sz="16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14289" indent="-114289">
              <a:buFontTx/>
              <a:buChar char="-"/>
            </a:pPr>
            <a:r>
              <a:rPr lang="ru-RU" sz="1600" b="1" i="1" dirty="0">
                <a:latin typeface="Arial Narrow" panose="020B0606020202030204" pitchFamily="34" charset="0"/>
                <a:cs typeface="Arial" panose="020B0604020202020204" pitchFamily="34" charset="0"/>
              </a:rPr>
              <a:t>Конкурсы </a:t>
            </a:r>
            <a:r>
              <a:rPr lang="ru-RU" sz="1600" b="1" i="1" dirty="0">
                <a:latin typeface="Arial Narrow" panose="020B0606020202030204" pitchFamily="34" charset="0"/>
                <a:cs typeface="Arial" panose="020B0604020202020204" pitchFamily="34" charset="0"/>
              </a:rPr>
              <a:t>рисунков (на </a:t>
            </a:r>
            <a:r>
              <a:rPr lang="ru-RU" sz="16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асфальте), </a:t>
            </a:r>
            <a:r>
              <a:rPr lang="ru-RU" sz="16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постеров</a:t>
            </a:r>
            <a:endParaRPr lang="ru-RU" sz="16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14289" indent="-114289">
              <a:buFontTx/>
              <a:buChar char="-"/>
            </a:pPr>
            <a:r>
              <a:rPr lang="ru-RU" sz="1600" b="1" i="1" dirty="0">
                <a:latin typeface="Arial Narrow" panose="020B0606020202030204" pitchFamily="34" charset="0"/>
                <a:cs typeface="Arial" panose="020B0604020202020204" pitchFamily="34" charset="0"/>
              </a:rPr>
              <a:t>Участие в экологических акциях и </a:t>
            </a:r>
            <a:r>
              <a:rPr lang="ru-RU" sz="1600" b="1" i="1" dirty="0" err="1">
                <a:latin typeface="Arial Narrow" panose="020B0606020202030204" pitchFamily="34" charset="0"/>
                <a:cs typeface="Arial" panose="020B0604020202020204" pitchFamily="34" charset="0"/>
              </a:rPr>
              <a:t>квестах</a:t>
            </a:r>
            <a:endParaRPr lang="ru-RU" sz="16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14289" indent="-114289">
              <a:buFontTx/>
              <a:buChar char="-"/>
            </a:pPr>
            <a:r>
              <a:rPr lang="ru-RU" sz="1600" b="1" i="1" dirty="0">
                <a:latin typeface="Arial Narrow" panose="020B0606020202030204" pitchFamily="34" charset="0"/>
                <a:cs typeface="Arial" panose="020B0604020202020204" pitchFamily="34" charset="0"/>
              </a:rPr>
              <a:t>Выпуск </a:t>
            </a:r>
            <a:r>
              <a:rPr lang="ru-RU" sz="16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газет, буклетов, плакатов, методической продукции</a:t>
            </a:r>
            <a:endParaRPr lang="ru-RU" sz="16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476294" y="4794211"/>
            <a:ext cx="3987064" cy="2044575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4" tIns="60952" rIns="121904" bIns="609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3200"/>
          </a:p>
        </p:txBody>
      </p:sp>
      <p:sp>
        <p:nvSpPr>
          <p:cNvPr id="48" name="Прямоугольник 47"/>
          <p:cNvSpPr/>
          <p:nvPr/>
        </p:nvSpPr>
        <p:spPr>
          <a:xfrm>
            <a:off x="3304988" y="4780500"/>
            <a:ext cx="4061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Читательская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k-KZ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Математическая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k-KZ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Естественно-научная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k-KZ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Финансовая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k-KZ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Информационная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k-KZ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Правовая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k-KZ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Физическая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k-KZ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Экологическая</a:t>
            </a:r>
          </a:p>
          <a:p>
            <a:pPr algn="ctr"/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V="1">
            <a:off x="224294" y="4566736"/>
            <a:ext cx="11616269" cy="664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55" name="Google Shape;2015;p38"/>
          <p:cNvSpPr/>
          <p:nvPr/>
        </p:nvSpPr>
        <p:spPr>
          <a:xfrm>
            <a:off x="2710830" y="5560600"/>
            <a:ext cx="807479" cy="511799"/>
          </a:xfrm>
          <a:custGeom>
            <a:avLst/>
            <a:gdLst/>
            <a:ahLst/>
            <a:cxnLst/>
            <a:rect l="l" t="t" r="r" b="b"/>
            <a:pathLst>
              <a:path w="2432" h="2677" extrusionOk="0">
                <a:moveTo>
                  <a:pt x="801" y="1"/>
                </a:moveTo>
                <a:lnTo>
                  <a:pt x="1205" y="751"/>
                </a:lnTo>
                <a:lnTo>
                  <a:pt x="1" y="751"/>
                </a:lnTo>
                <a:lnTo>
                  <a:pt x="1" y="1927"/>
                </a:lnTo>
                <a:lnTo>
                  <a:pt x="1205" y="1927"/>
                </a:lnTo>
                <a:lnTo>
                  <a:pt x="801" y="2677"/>
                </a:lnTo>
                <a:lnTo>
                  <a:pt x="2431" y="1335"/>
                </a:lnTo>
                <a:lnTo>
                  <a:pt x="801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endParaRPr sz="3200"/>
          </a:p>
        </p:txBody>
      </p:sp>
    </p:spTree>
    <p:extLst>
      <p:ext uri="{BB962C8B-B14F-4D97-AF65-F5344CB8AC3E}">
        <p14:creationId xmlns:p14="http://schemas.microsoft.com/office/powerpoint/2010/main" val="5710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334566" y="702444"/>
            <a:ext cx="5157787" cy="576063"/>
          </a:xfrm>
          <a:prstGeom prst="rect">
            <a:avLst/>
          </a:prstGeom>
        </p:spPr>
        <p:txBody>
          <a:bodyPr vert="horz" lIns="122911" tIns="61454" rIns="122911" bIns="61454" rtlCol="0">
            <a:noAutofit/>
          </a:bodyPr>
          <a:lstStyle>
            <a:lvl1pPr marL="460915" indent="-460915" algn="l" defTabSz="122910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8651" indent="-384096" algn="l" defTabSz="122910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36383" indent="-307277" algn="l" defTabSz="122910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0938" indent="-307277" algn="l" defTabSz="122910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65490" indent="-307277" algn="l" defTabSz="122910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80045" indent="-307277" algn="l" defTabSz="122910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94598" indent="-307277" algn="l" defTabSz="122910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09152" indent="-307277" algn="l" defTabSz="122910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3705" indent="-307277" algn="l" defTabSz="122910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800" b="1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8398"/>
            <a:ext cx="12287894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ОРГАНИЗАЦИЯ ЛЕТНЕЙ ШКОЛЫ </a:t>
            </a:r>
            <a:endParaRPr lang="ru-RU" b="1" dirty="0">
              <a:solidFill>
                <a:schemeClr val="bg1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5"/>
          <p:cNvSpPr>
            <a:spLocks noGrp="1"/>
          </p:cNvSpPr>
          <p:nvPr>
            <p:ph sz="quarter" idx="4294967295"/>
          </p:nvPr>
        </p:nvSpPr>
        <p:spPr>
          <a:xfrm>
            <a:off x="1126654" y="1009816"/>
            <a:ext cx="9577064" cy="4992911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ru-RU" sz="20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000" dirty="0" smtClean="0">
                <a:latin typeface="Arial Narrow" pitchFamily="34" charset="0"/>
                <a:cs typeface="Arial" panose="020B0604020202020204" pitchFamily="34" charset="0"/>
              </a:rPr>
              <a:t>Проанализировать работу за 2020-2021 учебный год с  выявлением западающих зон дистанционного и офлайн обучения</a:t>
            </a:r>
          </a:p>
          <a:p>
            <a:pPr algn="just"/>
            <a:r>
              <a:rPr lang="kk-KZ" sz="2000" dirty="0" smtClean="0">
                <a:latin typeface="Arial Narrow" pitchFamily="34" charset="0"/>
                <a:cs typeface="Arial" panose="020B0604020202020204" pitchFamily="34" charset="0"/>
              </a:rPr>
              <a:t>Дополнить комплексный план работы по восполнению пробелов в знаниях </a:t>
            </a:r>
          </a:p>
          <a:p>
            <a:pPr algn="just"/>
            <a:r>
              <a:rPr lang="kk-KZ" sz="2000" dirty="0" smtClean="0">
                <a:latin typeface="Arial Narrow" pitchFamily="34" charset="0"/>
                <a:cs typeface="Arial" panose="020B0604020202020204" pitchFamily="34" charset="0"/>
              </a:rPr>
              <a:t>Составить  расписание летней школы</a:t>
            </a:r>
          </a:p>
          <a:p>
            <a:pPr algn="just"/>
            <a:r>
              <a:rPr lang="kk-KZ" sz="2000" dirty="0" smtClean="0">
                <a:latin typeface="Arial Narrow" pitchFamily="34" charset="0"/>
                <a:cs typeface="Arial" panose="020B0604020202020204" pitchFamily="34" charset="0"/>
              </a:rPr>
              <a:t>Пересмотреть график отпусков педагогов</a:t>
            </a:r>
          </a:p>
          <a:p>
            <a:pPr algn="just"/>
            <a:r>
              <a:rPr lang="ru-RU" sz="2000" dirty="0" smtClean="0">
                <a:latin typeface="Arial Narrow" pitchFamily="34" charset="0"/>
                <a:cs typeface="Arial" panose="020B0604020202020204" pitchFamily="34" charset="0"/>
              </a:rPr>
              <a:t>Организовать дополнительные занятия со </a:t>
            </a:r>
            <a:r>
              <a:rPr lang="ru-RU" sz="2000" dirty="0">
                <a:latin typeface="Arial Narrow" pitchFamily="34" charset="0"/>
                <a:cs typeface="Arial" panose="020B0604020202020204" pitchFamily="34" charset="0"/>
              </a:rPr>
              <a:t>слабоуспевающими </a:t>
            </a:r>
            <a:r>
              <a:rPr lang="ru-RU" sz="2000" dirty="0" smtClean="0">
                <a:latin typeface="Arial Narrow" pitchFamily="34" charset="0"/>
                <a:cs typeface="Arial" panose="020B0604020202020204" pitchFamily="34" charset="0"/>
              </a:rPr>
              <a:t>обучающимися</a:t>
            </a:r>
          </a:p>
          <a:p>
            <a:pPr algn="just"/>
            <a:r>
              <a:rPr lang="ru-RU" sz="2000" dirty="0" smtClean="0">
                <a:latin typeface="Arial Narrow" pitchFamily="34" charset="0"/>
                <a:cs typeface="Arial" panose="020B0604020202020204" pitchFamily="34" charset="0"/>
              </a:rPr>
              <a:t>Организовать работу с одаренными обучающимися</a:t>
            </a:r>
          </a:p>
          <a:p>
            <a:pPr algn="just"/>
            <a:r>
              <a:rPr lang="ru-RU" sz="2000" dirty="0" smtClean="0">
                <a:latin typeface="Arial Narrow" pitchFamily="34" charset="0"/>
                <a:cs typeface="Arial" panose="020B0604020202020204" pitchFamily="34" charset="0"/>
              </a:rPr>
              <a:t>Методический  час  </a:t>
            </a:r>
            <a:r>
              <a:rPr lang="ru-RU" sz="2000" dirty="0">
                <a:latin typeface="Arial Narrow" pitchFamily="34" charset="0"/>
                <a:cs typeface="Arial" panose="020B0604020202020204" pitchFamily="34" charset="0"/>
              </a:rPr>
              <a:t>«Б</a:t>
            </a:r>
            <a:r>
              <a:rPr lang="kk-KZ" sz="2000" dirty="0">
                <a:latin typeface="Arial Narrow" pitchFamily="34" charset="0"/>
                <a:cs typeface="Arial" panose="020B0604020202020204" pitchFamily="34" charset="0"/>
              </a:rPr>
              <a:t>ірге оқимыз»</a:t>
            </a:r>
            <a:endParaRPr lang="ru-RU" sz="2000" dirty="0">
              <a:latin typeface="Arial Narrow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000" dirty="0" smtClean="0">
                <a:latin typeface="Arial Narrow" pitchFamily="34" charset="0"/>
                <a:cs typeface="Arial" panose="020B0604020202020204" pitchFamily="34" charset="0"/>
              </a:rPr>
              <a:t>Реализация проекта «Зейін», формирование  базы заданий на развитие функциональной грамотности</a:t>
            </a:r>
          </a:p>
          <a:p>
            <a:pPr algn="just"/>
            <a:r>
              <a:rPr lang="kk-KZ" sz="2000" dirty="0" smtClean="0">
                <a:latin typeface="Arial Narrow" pitchFamily="34" charset="0"/>
                <a:cs typeface="Arial" panose="020B0604020202020204" pitchFamily="34" charset="0"/>
              </a:rPr>
              <a:t>Реализация проекта «</a:t>
            </a:r>
            <a:r>
              <a:rPr lang="kk-KZ" sz="2000" dirty="0" smtClean="0">
                <a:latin typeface="Arial Narrow" pitchFamily="34" charset="0"/>
              </a:rPr>
              <a:t>Ауыл </a:t>
            </a:r>
            <a:r>
              <a:rPr lang="kk-KZ" sz="2000" dirty="0">
                <a:latin typeface="Arial Narrow" pitchFamily="34" charset="0"/>
              </a:rPr>
              <a:t>– </a:t>
            </a:r>
            <a:r>
              <a:rPr lang="kk-KZ" sz="2000" dirty="0" smtClean="0">
                <a:latin typeface="Arial Narrow" pitchFamily="34" charset="0"/>
              </a:rPr>
              <a:t>қала»</a:t>
            </a:r>
            <a:endParaRPr lang="kk-KZ" sz="20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000" dirty="0" smtClean="0">
                <a:latin typeface="Arial Narrow" pitchFamily="34" charset="0"/>
                <a:cs typeface="Arial" panose="020B0604020202020204" pitchFamily="34" charset="0"/>
              </a:rPr>
              <a:t>Реализация проекта </a:t>
            </a:r>
            <a:r>
              <a:rPr lang="kk-KZ" sz="2000" dirty="0" smtClean="0">
                <a:latin typeface="Arial Narrow" pitchFamily="34" charset="0"/>
                <a:cs typeface="Arial" panose="020B0604020202020204" pitchFamily="34" charset="0"/>
              </a:rPr>
              <a:t>«</a:t>
            </a:r>
            <a:r>
              <a:rPr lang="kk-KZ" sz="2000" dirty="0" smtClean="0">
                <a:latin typeface="Arial Narrow" pitchFamily="34" charset="0"/>
                <a:cs typeface="Arial" panose="020B0604020202020204" pitchFamily="34" charset="0"/>
              </a:rPr>
              <a:t>Табыс формуласы</a:t>
            </a:r>
            <a:r>
              <a:rPr lang="kk-KZ" sz="2000" dirty="0" smtClean="0">
                <a:latin typeface="Arial Narrow" pitchFamily="34" charset="0"/>
                <a:cs typeface="Arial" panose="020B0604020202020204" pitchFamily="34" charset="0"/>
              </a:rPr>
              <a:t>»</a:t>
            </a:r>
            <a:endParaRPr lang="kk-KZ" sz="20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000" dirty="0" smtClean="0">
                <a:latin typeface="Arial Narrow" pitchFamily="34" charset="0"/>
                <a:cs typeface="Arial" panose="020B0604020202020204" pitchFamily="34" charset="0"/>
              </a:rPr>
              <a:t>Организовать работу Летней школы для педагогов </a:t>
            </a:r>
          </a:p>
          <a:p>
            <a:pPr algn="just"/>
            <a:r>
              <a:rPr lang="kk-KZ" sz="2000" dirty="0">
                <a:latin typeface="Arial Narrow" pitchFamily="34" charset="0"/>
                <a:cs typeface="Arial" panose="020B0604020202020204" pitchFamily="34" charset="0"/>
              </a:rPr>
              <a:t>Проведение онлайн-собраний с родителями</a:t>
            </a:r>
            <a:endParaRPr lang="kk-KZ" sz="2000" dirty="0" smtClean="0">
              <a:latin typeface="Arial Narrow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dirty="0">
              <a:latin typeface="Arial Narrow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800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1"/>
            <a:ext cx="12190413" cy="6302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РЕКОМЕНДАЦИИ ПО ОРГАНИЗАЦИИ ЛЕТНЕЙ ШКОЛЫ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5980" y="881876"/>
            <a:ext cx="113323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ОБСУЖДЕНИЕ на методических объединениях выбора наиболее сложных тем по предметам и их количества</a:t>
            </a:r>
          </a:p>
          <a:p>
            <a:pPr marL="28687" algn="just"/>
            <a:endParaRPr lang="ru-RU" sz="1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ВЫБОР ОПТИМАЛЬНЫХ методов и приемов обучения (для закрепления учебного материала)</a:t>
            </a:r>
          </a:p>
          <a:p>
            <a:pPr marL="28687" algn="just"/>
            <a:endParaRPr lang="ru-RU" sz="1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СОСТАВЛЕНИЕ совместных краткосрочных планов занятий</a:t>
            </a:r>
          </a:p>
          <a:p>
            <a:pPr marL="28687" algn="just"/>
            <a:endParaRPr lang="ru-RU" sz="1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ИНДИВИДУАЛЬНЫЕ КОНСУЛЬТАЦИИ для обучающихся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sz="1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КОНСУЛЬТАЦИИ ПО ОСНОВНЫМ ПРЕДМЕТАМ, в том числе с привлечением студентов педагогических вузов, колледжей </a:t>
            </a:r>
          </a:p>
          <a:p>
            <a:pPr marL="28687" algn="just"/>
            <a:endParaRPr lang="kk-KZ" sz="1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АКТИВНОЕ ПРИМЕНЕНИЕ на занятиях заданий по развитию функциональной грамотности в рамках проекта </a:t>
            </a:r>
            <a:r>
              <a:rPr lang="kk-KZ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«Зейін»</a:t>
            </a:r>
            <a:endParaRPr lang="ru-RU" sz="1600" dirty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sz="16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РАЗВИТИЕ НАВЫКОВ читательской грамотности ( в рамках проекта: «Читающая школа», «</a:t>
            </a:r>
            <a:r>
              <a:rPr lang="ru-RU" sz="1600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Бір</a:t>
            </a: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отбасы</a:t>
            </a: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 – </a:t>
            </a:r>
            <a:r>
              <a:rPr lang="ru-RU" sz="1600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бір</a:t>
            </a: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кітап</a:t>
            </a: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», «</a:t>
            </a:r>
            <a:r>
              <a:rPr lang="ru-RU" sz="1600" dirty="0" err="1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О</a:t>
            </a:r>
            <a:r>
              <a:rPr lang="ru-RU" sz="1600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қырман</a:t>
            </a: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отбасы</a:t>
            </a: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»)</a:t>
            </a:r>
          </a:p>
          <a:p>
            <a:pPr marL="28687" algn="just"/>
            <a:endParaRPr lang="ru-RU" sz="16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РАЗВИТИЕ НАВЫКОВ работы с электронной информацией (в рамках проекта «Дистанционный бум», «Шаги в цифровой мир» и </a:t>
            </a:r>
            <a:r>
              <a:rPr lang="ru-RU" sz="1600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т.д</a:t>
            </a: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)</a:t>
            </a:r>
            <a:r>
              <a:rPr lang="kk-KZ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 </a:t>
            </a:r>
            <a:endParaRPr lang="ru-RU" sz="16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sz="16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ПРИМЕНЕНИЕ МЕТОДОВ решения сложных задач по математике с поиском практико-ориентированных подходов вместо применения шаблонных алгоритмов</a:t>
            </a:r>
          </a:p>
          <a:p>
            <a:pPr marL="28687" algn="just"/>
            <a:endParaRPr lang="ru-RU" sz="16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РАБОТА С ТЕКСТОМ, выполнение заданий по тексту (</a:t>
            </a:r>
            <a:r>
              <a:rPr lang="ru-RU" sz="1600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аудирование</a:t>
            </a: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, говорение, чтение, письмо)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sz="16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ВЫПОЛНЕНИЕ практических заданий</a:t>
            </a:r>
          </a:p>
        </p:txBody>
      </p:sp>
    </p:spTree>
    <p:extLst>
      <p:ext uri="{BB962C8B-B14F-4D97-AF65-F5344CB8AC3E}">
        <p14:creationId xmlns:p14="http://schemas.microsoft.com/office/powerpoint/2010/main" val="215157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0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ИТОГОВАЯ АТТЕСТАЦИЯ 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2020 – 2021 УЧЕБНОГО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ГОДА</a:t>
            </a:r>
            <a:endParaRPr lang="ru-RU" b="1" dirty="0">
              <a:solidFill>
                <a:schemeClr val="bg1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092043" y="1211282"/>
            <a:ext cx="59376" cy="464705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472538" y="1211283"/>
            <a:ext cx="3337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обучающихся 9 (10) классов 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14741" y="1211283"/>
            <a:ext cx="3433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обучающихся 11 (12) классов</a:t>
            </a: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8" name="Picture 2" descr="C:\Users\CRMSH_02\Desktop\Нуржауган\students-classroom-icon-260nw-236108038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0"/>
          <a:stretch/>
        </p:blipFill>
        <p:spPr bwMode="auto">
          <a:xfrm>
            <a:off x="6380555" y="1033708"/>
            <a:ext cx="922770" cy="72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CRMSH_02\Desktop\Нуржауган\185578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3" r="23532"/>
          <a:stretch/>
        </p:blipFill>
        <p:spPr bwMode="auto">
          <a:xfrm>
            <a:off x="570875" y="983132"/>
            <a:ext cx="836560" cy="82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643096" y="4374436"/>
            <a:ext cx="40204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 и литературе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 в классах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 русским/узбекским/уйгурским/таджикским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языком обучения и письменного экзамена по русскому языку и литературе в классах с казахским языком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обучения</a:t>
            </a:r>
            <a:endParaRPr lang="ru-RU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1695" y="2062686"/>
            <a:ext cx="92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28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мая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4091" y="3808557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июня -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1061" y="4891303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июня -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24511" y="1850246"/>
            <a:ext cx="40576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языку/русскому языку и родному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(язык обучения) в форме эссе, для обучающихся школ с углубленным изучением предметов гуманитарного цикла – письменной работы (статья, рассказ, эссе)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43096" y="3863205"/>
            <a:ext cx="39853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по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математике (алгебре) 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38684" y="4650280"/>
            <a:ext cx="39956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Т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естирование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в школах с русским/ узбекским/ уйгурским/таджикским языком обучения и тестирования по русскому языку в школах с казахским языком обучения </a:t>
            </a:r>
            <a:endParaRPr lang="ru-RU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25907" y="2086326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 июня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80554" y="4104009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 июня -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25907" y="4973355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10 июня -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87224" y="2097190"/>
            <a:ext cx="40576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языку/русскому языку и родному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(язык обучения) в форме эссе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380555" y="3428202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 июня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428840" y="3428202"/>
            <a:ext cx="42728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алгебре и началам анализа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420624" y="4134786"/>
            <a:ext cx="32752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Narrow" pitchFamily="34" charset="0"/>
                <a:cs typeface="Arial" pitchFamily="34" charset="0"/>
              </a:rPr>
              <a:t>Т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естирование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по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истории Казахстана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199128" y="6340406"/>
            <a:ext cx="10887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 Narrow" pitchFamily="34" charset="0"/>
                <a:cs typeface="Arial" pitchFamily="34" charset="0"/>
              </a:rPr>
              <a:t>Повторная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итоговая аттестация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обучающихся 9 (10), 11 </a:t>
            </a:r>
            <a:r>
              <a:rPr lang="kk-KZ" sz="1200" b="1" dirty="0">
                <a:latin typeface="Arial Narrow" pitchFamily="34" charset="0"/>
                <a:cs typeface="Arial" pitchFamily="34" charset="0"/>
              </a:rPr>
              <a:t>(12)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  классов </a:t>
            </a:r>
            <a:r>
              <a:rPr lang="ru-RU" sz="1200" dirty="0" smtClean="0">
                <a:latin typeface="Arial Narrow" pitchFamily="34" charset="0"/>
                <a:cs typeface="Arial" pitchFamily="34" charset="0"/>
              </a:rPr>
              <a:t>(при необходимости) с 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соблюдением санитарных требований проводится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с 11 по </a:t>
            </a:r>
            <a:r>
              <a:rPr lang="kk-KZ" sz="1200" b="1" dirty="0">
                <a:latin typeface="Arial Narrow" pitchFamily="34" charset="0"/>
                <a:cs typeface="Arial" pitchFamily="34" charset="0"/>
              </a:rPr>
              <a:t>20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 июня 2021 </a:t>
            </a:r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года</a:t>
            </a:r>
            <a:endParaRPr lang="ru-RU" sz="120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5" name="Picture 4" descr="C:\Users\CRMSH_02\Desktop\Нуржауган\content_photo_2020-03-25_09-43-39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20" y="5925914"/>
            <a:ext cx="740457" cy="74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ИТОГОВАЯ АТТЕСТАЦИЯ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9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ПЕРИОД ЛЕТНЕЙ ШКОЛЫ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1486CF7-D922-4736-A3B6-C4D4405C772C}"/>
              </a:ext>
            </a:extLst>
          </p:cNvPr>
          <p:cNvSpPr/>
          <p:nvPr/>
        </p:nvSpPr>
        <p:spPr>
          <a:xfrm>
            <a:off x="6599262" y="2589244"/>
            <a:ext cx="4889525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ОРГАНИЗАЦИЯ ПО ЖЕЛАНИЮ РОДИТЕЛЕЙ</a:t>
            </a:r>
          </a:p>
          <a:p>
            <a:pPr>
              <a:defRPr/>
            </a:pPr>
            <a:endParaRPr lang="kk-KZ" sz="1200" dirty="0" smtClean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F0061D-5746-4A6E-B0CD-699EBDF3BACB}"/>
              </a:ext>
            </a:extLst>
          </p:cNvPr>
          <p:cNvSpPr/>
          <p:nvPr/>
        </p:nvSpPr>
        <p:spPr>
          <a:xfrm>
            <a:off x="8759992" y="1461719"/>
            <a:ext cx="1731050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03208"/>
              </p:ext>
            </p:extLst>
          </p:nvPr>
        </p:nvGraphicFramePr>
        <p:xfrm>
          <a:off x="457396" y="3126444"/>
          <a:ext cx="5125142" cy="2906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328">
                  <a:extLst>
                    <a:ext uri="{9D8B030D-6E8A-4147-A177-3AD203B41FA5}">
                      <a16:colId xmlns:a16="http://schemas.microsoft.com/office/drawing/2014/main" val="68135185"/>
                    </a:ext>
                  </a:extLst>
                </a:gridCol>
                <a:gridCol w="2331814">
                  <a:extLst>
                    <a:ext uri="{9D8B030D-6E8A-4147-A177-3AD203B41FA5}">
                      <a16:colId xmlns:a16="http://schemas.microsoft.com/office/drawing/2014/main" val="4154738998"/>
                    </a:ext>
                  </a:extLst>
                </a:gridCol>
              </a:tblGrid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РЕЖИМЕ ДИСТАНЦИОННОГО/КОМБИНИРОВАННОГО ОБУЧЕНИЯ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Quattrocento Sans"/>
                        </a:rPr>
                        <a:t>УЧАЩИЕСЯ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7, 8, 10 КЛАССОВ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44626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РЕЖИМЕ КОМБИНИРОВАННОГО ОБУЧЕНИЯ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1-5 КЛАССЫ, ОБУЧАВШИЕСЯ ДИСТАНЦИОННО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10412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 ШКОЛЫ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ВЫПУСКНИКИ 9 КЛАССОВ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ЖЕЛАНИЮ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145285"/>
              </p:ext>
            </p:extLst>
          </p:nvPr>
        </p:nvGraphicFramePr>
        <p:xfrm>
          <a:off x="6513402" y="3006700"/>
          <a:ext cx="5296755" cy="3056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3911">
                  <a:extLst>
                    <a:ext uri="{9D8B030D-6E8A-4147-A177-3AD203B41FA5}">
                      <a16:colId xmlns:a16="http://schemas.microsoft.com/office/drawing/2014/main" val="68135185"/>
                    </a:ext>
                  </a:extLst>
                </a:gridCol>
                <a:gridCol w="3072844">
                  <a:extLst>
                    <a:ext uri="{9D8B030D-6E8A-4147-A177-3AD203B41FA5}">
                      <a16:colId xmlns:a16="http://schemas.microsoft.com/office/drawing/2014/main" val="4154738998"/>
                    </a:ext>
                  </a:extLst>
                </a:gridCol>
              </a:tblGrid>
              <a:tr h="1025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ДО 300 УЧАЩИХСЯ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ВЕСЬ УЧЕБНЫЙ ГОД ОБУЧАВШИЕСЯ ТРАДИЦИОННО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ДЕЖУРНЫЕ 1-5 КЛАССЫ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ВЕСЬ УЧЕБНЫЙ ГОД ОБУЧАВШИЕСЯ ТРАДИЦИОННО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ВЫПУСКНИКИ 9,11 КЛАССОВ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64034" y="2237186"/>
            <a:ext cx="4580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ДЛЯ ОРГАНИЗАЦИИ </a:t>
            </a: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ЛЕТНЕЙ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ШКОЛЫ</a:t>
            </a:r>
            <a:endParaRPr lang="ru-RU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7656" y="655618"/>
            <a:ext cx="1134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644438" algn="l"/>
                <a:tab pos="12912725" algn="l"/>
              </a:tabLst>
            </a:pP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ЛЕТНЯЯ ШКОЛА – С 26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МАЯ - </a:t>
            </a: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ИЮНЯ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для всех желающих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обучающихся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по заявлению родителей </a:t>
            </a:r>
          </a:p>
          <a:p>
            <a:pPr algn="ctr">
              <a:tabLst>
                <a:tab pos="12644438" algn="l"/>
                <a:tab pos="12912725" algn="l"/>
              </a:tabLst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 целью повышения качества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обучения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 восполнения пробелов в знаниях, допущенных в период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ограничительных мер</a:t>
            </a: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2017" y="6103044"/>
            <a:ext cx="117279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ПРЕДМЕТЫ ВЕДУТСЯ ПЕДАГОГАМИ СОГЛАСНО РАСПРЕДЕЛЕНИЯ ЧАСОВ ПО ТАРИФИКАЦИИ</a:t>
            </a:r>
          </a:p>
          <a:p>
            <a:r>
              <a:rPr lang="ru-RU" sz="20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ЦИФРОВОЙ РЕПЕТИТОР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1842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6083" y="1275158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КАДРОВОЕ ОБЕСПЕЧЕНИЕ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49073" y="1644490"/>
            <a:ext cx="5842927" cy="132343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Не потребуется дополнительное финансирование педагогам за ведение уроков;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Педагоги работают в рамках утвержденной нагрузки на текущий учебный год.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Очередной трудовой отпуск предоставляется после 19 июня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35" y="1269216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ПРИЕМ В ЛЕТНЮЮ ШКОЛУ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1368379"/>
            <a:ext cx="514105" cy="38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3127867"/>
            <a:ext cx="570841" cy="34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54" t="19102" r="19155" b="12658"/>
          <a:stretch/>
        </p:blipFill>
        <p:spPr bwMode="auto">
          <a:xfrm>
            <a:off x="5711788" y="4532442"/>
            <a:ext cx="433892" cy="3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7334" y="5524"/>
            <a:ext cx="1201566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ЛЕТНЕЙ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ШКОЛЫ</a:t>
            </a:r>
          </a:p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6082" y="3085382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СОБЛЮДЕНИЕ МЕР БЕЗОПАСНОСТИ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4858" y="3748738"/>
            <a:ext cx="55892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Инструктирование всех участников Летней школы о соблюдении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мер санитарной безопасности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 Ежедневный замер температуры у входа,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маски 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Частое мытье рук после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Влажная уборка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помещений,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проветривание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 Narrow" pitchFamily="34" charset="0"/>
                <a:cs typeface="Arial" pitchFamily="34" charset="0"/>
              </a:rPr>
              <a:t>кварцевание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Массовые мероприятия не проводятся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0711" y="1766141"/>
            <a:ext cx="56091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Заявление родителей или законных представителей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Обучение в летней школе на бесплатной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основе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Организация занятий с упором на слабоуспевающих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Посещение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занятий в свободной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форме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2982" y="2991977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ВЕДЕНИЕ ДОКУМЕНТАЦИИ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261" y="3526440"/>
            <a:ext cx="48696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Приказ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директора школы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о работе Летней школы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За 2 недели до завершения учебного года утвердить План Летней школы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Список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обучающихся и класс-комплектов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Перечень учебных предметов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Среднесрочные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и краткосрочные планы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Временные классные журналы 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6584186-E321-4860-87D3-3CB23548FE7F}"/>
              </a:ext>
            </a:extLst>
          </p:cNvPr>
          <p:cNvSpPr/>
          <p:nvPr/>
        </p:nvSpPr>
        <p:spPr>
          <a:xfrm>
            <a:off x="477837" y="6051228"/>
            <a:ext cx="10187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Arial Narrow" panose="020B0606020202030204" pitchFamily="34" charset="0"/>
              </a:rPr>
              <a:t>учебные </a:t>
            </a:r>
            <a:r>
              <a:rPr lang="ru-RU" sz="1600" dirty="0" smtClean="0">
                <a:latin typeface="Arial Narrow" panose="020B0606020202030204" pitchFamily="34" charset="0"/>
              </a:rPr>
              <a:t>занятия, </a:t>
            </a:r>
            <a:r>
              <a:rPr lang="ru-RU" sz="1600" dirty="0">
                <a:latin typeface="Arial Narrow" panose="020B0606020202030204" pitchFamily="34" charset="0"/>
              </a:rPr>
              <a:t>проектная деятельность, </a:t>
            </a:r>
            <a:r>
              <a:rPr lang="ru-RU" sz="1600" dirty="0" smtClean="0">
                <a:latin typeface="Arial Narrow" panose="020B0606020202030204" pitchFamily="34" charset="0"/>
              </a:rPr>
              <a:t>исследования, </a:t>
            </a:r>
            <a:r>
              <a:rPr lang="ru-RU" sz="1600" dirty="0">
                <a:latin typeface="Arial Narrow" panose="020B0606020202030204" pitchFamily="34" charset="0"/>
              </a:rPr>
              <a:t>лабораторные работы, </a:t>
            </a:r>
            <a:r>
              <a:rPr lang="ru-RU" sz="1600" dirty="0" smtClean="0">
                <a:latin typeface="Arial Narrow" panose="020B0606020202030204" pitchFamily="34" charset="0"/>
              </a:rPr>
              <a:t>занятия </a:t>
            </a:r>
            <a:r>
              <a:rPr lang="ru-RU" sz="1600" dirty="0">
                <a:latin typeface="Arial Narrow" panose="020B0606020202030204" pitchFamily="34" charset="0"/>
              </a:rPr>
              <a:t>на свежем воздухе и др</a:t>
            </a:r>
            <a:r>
              <a:rPr lang="ru-RU" sz="1600" dirty="0" smtClean="0">
                <a:latin typeface="Arial Narrow" panose="020B0606020202030204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Arial Narrow" panose="020B0606020202030204" pitchFamily="34" charset="0"/>
              </a:rPr>
              <a:t>Задания на дом не задаются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2982" y="5481841"/>
            <a:ext cx="364412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ФОРМЫ РАБОТЫ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6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82203"/>
            <a:ext cx="12190412" cy="8001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ГРАМОТЕ (1 КЛАСС), РУССКИЙ ЯЗЫК (2-4 КЛАССЫ)</a:t>
            </a:r>
          </a:p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2502" y="1295086"/>
          <a:ext cx="5162429" cy="17110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448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4848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7994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139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729520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19" marR="35919" marT="0" marB="0"/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24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Обучение грамоте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24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24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24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482745" y="3176912"/>
            <a:ext cx="5001945" cy="3108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Обучение </a:t>
            </a:r>
            <a:r>
              <a:rPr lang="ru-RU" sz="1400" b="1" dirty="0">
                <a:latin typeface="Arial Narrow" pitchFamily="34" charset="0"/>
                <a:cs typeface="Arial" pitchFamily="34" charset="0"/>
              </a:rPr>
              <a:t>грамоте – 1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45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речь, текст, предложение, слово;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использовать в речи слова-описания/сравнения, невербальные средства общения (мимика, жесты), соблюдать интонацию для передачи смысла высказывания;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выделять звуки в словах и различать их признаки (гласные ударные/безударные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согласные твердые/мягкие, глухие/звонкие);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смыслоразличительную роль звука  и ударения в слове;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лексическое значение и смысл слов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 учетом обобщенности их значений (слова-предметы/слова-признаки/слова-действия)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близкие/ противоположные по значению/многозначные слова;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               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разных жанров (сказка, рассказ, стихотворение) и стилей (художественные и нехудожественные)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CA0951-B6F1-4346-8D0E-E34BDD653376}"/>
              </a:ext>
            </a:extLst>
          </p:cNvPr>
          <p:cNvSpPr txBox="1"/>
          <p:nvPr/>
        </p:nvSpPr>
        <p:spPr>
          <a:xfrm>
            <a:off x="6172224" y="891547"/>
            <a:ext cx="5635018" cy="5693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2 класс 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45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ередача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эмоциональных переживаний, оценки содержания читаемого с помощью средств выразительного чтения (интонация, темп, громкость);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редставление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языке как средстве человеческого общения и речи как самом общении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речевой деятельности и продукте этой деятельности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онятие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тексте, предложении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т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екст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-описание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онимание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содержания предложения;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3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45"/>
            <a:r>
              <a:rPr lang="ru-RU" sz="1400" dirty="0">
                <a:latin typeface="Arial Narrow" pitchFamily="34" charset="0"/>
                <a:cs typeface="Arial" pitchFamily="34" charset="0"/>
              </a:rPr>
              <a:t>создавать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нехудожественные тексты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основе их особенностей;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различать синонимы, антонимы, омонимы (без термина), однозначные и многозначные слова, устойчивые сочетания слов и использовать их в речи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понимать прямое и переносное значение слов из контекста;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/>
            <a:r>
              <a:rPr lang="kk-KZ" sz="1400" dirty="0">
                <a:latin typeface="Arial Narrow" pitchFamily="34" charset="0"/>
                <a:cs typeface="Arial" pitchFamily="34" charset="0"/>
              </a:rPr>
              <a:t>определять основу и окончание слова, определять части основы;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описательного и повествовательного характера;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4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45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исправлять лексические, стилистические, орфографические и пунктуационные ошибки;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определять в тексте синонимы, антонимы, омонимы, однозначные и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многозначные слова,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фразеологизмы, понимать их роль в тексте и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использова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ть в речи,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прямое и переносное значение слов, опираясь на контекст;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45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писать глаголы на 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ться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 безударные личные окончания глаголов в настоящем и будущем времени, определяя тип спряжения, писать  ь после шипящих в глаголах 2 лица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ед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инственного числа;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88654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82202"/>
            <a:ext cx="12190412" cy="7385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ПОЗНАНИЕ МИРА (1-4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9655" y="1325749"/>
          <a:ext cx="5162429" cy="17024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448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4848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7994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139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729520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286684" y="3694243"/>
            <a:ext cx="5355401" cy="1643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Темы рекомендуемые для летней школы по «Познанию мира»: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«В потоке истории»: древние культуры и цивилизации: первоначальные знания о жизни древних людей, о саках, Томирис, о древней письменности на территории Казахстана»;  Природа моей страны»: ориентирование на местности; определение сторон горизонта по местным признакам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5BD066-8AE1-4CFF-BC9A-08EA55F2FB89}"/>
              </a:ext>
            </a:extLst>
          </p:cNvPr>
          <p:cNvSpPr txBox="1"/>
          <p:nvPr/>
        </p:nvSpPr>
        <p:spPr>
          <a:xfrm>
            <a:off x="6300313" y="872029"/>
            <a:ext cx="5739228" cy="6067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3 разделов «Я и общество»: структура потребностей в предметах потребления и источники их поступления», «Значимость служения обществу», «Природа моей страны»: ориентирование на местности; определение сторон горизонта по компасу; хозяйственное значение крупных природных объектов (гор, равнин, озер и рек);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потоке истории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з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накомство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 понятиями «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скотоводст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и «земледелие»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первоначальные знания об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браз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жизни гуннов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собенности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Ботайской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культуры»</a:t>
            </a: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2 разделов «Я и общество»: планирование собственных расходов; пути оптимизации собственных расходов; школа и школьное сообщество; правила самоуправления в классе; пути принятия коллективных решений в классе в условиях существования различных точек зрения»;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Природа моей страны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риентирование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местности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пределение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сторон горизонта по астрономическим признакам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с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оставление плана местности с соблюдением масштаба и использованием условных знаков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</a:t>
            </a:r>
          </a:p>
          <a:p>
            <a:pPr marL="342866" indent="-342866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kk-KZ" sz="1400" dirty="0">
              <a:latin typeface="Arial Narrow" pitchFamily="34" charset="0"/>
              <a:cs typeface="Arial" pitchFamily="34" charset="0"/>
            </a:endParaRPr>
          </a:p>
          <a:p>
            <a:pPr marL="342866" indent="-342866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«Я и общество»: административно-территориальные единицы различного ранга (округ, район, область); описание   субъектов экономической деятельности своего края»; «Природа  моей страны»: ориентирование на местности; определение местоположения объекта по отношению к другим; объяснение назначения глобуса и карт; параллели, меридианы, экватор»; «В потоке истории»: знакомство с определением «технологический прогресс».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55328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82202"/>
            <a:ext cx="12190412" cy="738568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ЕСТЕСТВОЗНАНИЕ (1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1255" y="1324599"/>
          <a:ext cx="5162429" cy="1553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448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4848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7994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139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639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9" marR="35919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228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EC62B5C-3364-4F4A-B9E9-6CDFB6E20F46}"/>
              </a:ext>
            </a:extLst>
          </p:cNvPr>
          <p:cNvSpPr txBox="1"/>
          <p:nvPr/>
        </p:nvSpPr>
        <p:spPr>
          <a:xfrm>
            <a:off x="249627" y="3235150"/>
            <a:ext cx="5561941" cy="2892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itchFamily="34" charset="0"/>
                <a:cs typeface="Arial" pitchFamily="34" charset="0"/>
              </a:rPr>
              <a:t>Темы учебной программы для повторения и   закрепления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</a:t>
            </a:r>
          </a:p>
          <a:p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«Земля и космос»: форма Земли, глобус – модель Земли, первоначальные знания о космосе, космических телах, астрономии; ракеты, телескопы, время, средства измерения времени, часы, календарь; «Физика природы»: движения различных тел, движение в природе, движение людей, траектория движений, обозначение траектории движения  в виде рисунка, свет и темнота, естественные и искусственные источники света, освещение, звук и особенности его распространения, естественные и искусственные источники звука, приборы для получения тепла, электричество в повседневной жизни, свойства магнитов, предметы, обладающие магнитными свойствами».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D4C525-5EAF-43D4-B3E9-722C7C6D1630}"/>
              </a:ext>
            </a:extLst>
          </p:cNvPr>
          <p:cNvSpPr txBox="1"/>
          <p:nvPr/>
        </p:nvSpPr>
        <p:spPr>
          <a:xfrm>
            <a:off x="5964068" y="880416"/>
            <a:ext cx="5985769" cy="5908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2 разделов «Я – исследователь»: признаки наблюдения; признаки эксперимента; проведение эксперимента и фиксирование результатов; «Земля и космос»: роль Солнца для планеты Земля, Луна, планеты Солнечной системы, их расположение и характеристики; особенности расстояния и времени в космосе»;</a:t>
            </a:r>
          </a:p>
          <a:p>
            <a:pPr marL="342866" indent="-342866" algn="just">
              <a:buFont typeface="Wingdings" panose="05000000000000000000" pitchFamily="2" charset="2"/>
              <a:buChar char=""/>
            </a:pP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3 разделов «Я – исследователь»: планирование и проведение эксперимента, фиксирование результатов эксперимента в виде диаграмм, формулирование выводов»; «Вещества и их свойства»: вещества и тела, классификация веществ по происхождению, естественные и искусственные вещества, классификация веществ по агрегатному состоянию (твердое, жидкое и газообразное)»; «Земля и космос»: первоначальные понятия о сферах Земли (литосфера, гидросфера, атмосфера, биосфера),  графическое изображение сфер Земли, значимые события в освоении космоса, запуск первого искусственного спутника Земли;</a:t>
            </a:r>
          </a:p>
          <a:p>
            <a:pPr lvl="0" algn="just"/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866" indent="-342866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«Вещества и их свойства»: свойства веществ, применение веществ согласно их свойствам, получение нового вещества согласно плану эксперимента»; «Земля и космос»: крупные элементы земной поверхности, космические тела, влияние космоса на жизнь на Земле, движение Земли по орбите, смена времен года, характеристика сезонов года»; «Физика природы»: сила Архимеда, примеры ее проявления, прогнозирование силы Архимеда, действие силы Архимеда на предметы в воде, зависимость тени от размера преграды и расстояния от источника до преграды, свойства света, отражение, поглощение, влияние преград на громкость и распространение звука, теплопроводность различных материалов, электропроводность различных материалов.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43644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82202"/>
            <a:ext cx="12190412" cy="7385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ТІЛІ МЕН ӘДЕБИЕТІ (5-10 СЫНЫПТАР)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28539" y="1317048"/>
            <a:ext cx="5474257" cy="5046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Қайталау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тақырыптар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21" indent="-285721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5-сынып: грамматикалық тақырыптар: етістік шақтары</a:t>
            </a:r>
          </a:p>
          <a:p>
            <a:pPr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21" indent="-285721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6-сынып: Оралхан Бөкей «Апамның астауы», Қазақ халқының зергерлік өнері, Абай шығармашылығы бойынша, үстеу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21" indent="-285721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7-сынып: Құрмалас сөйлемдер, М.Жұмабаев "Мен жастарға сенемін"өлеңі модулі, оқшау сөздер, Б.Ұзақов «Жантаза»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21" indent="-285721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8-сынып: Ш.Айтматов «Кассандра таңбасы», грамматикалық тақырыптар: Сан есімдер, еліктеу сөздер, етістік райлары, стиль түрлері, үстеу, шылаулар. салалас құрмалас сөйлем түрлері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21" indent="-285721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9-сынып: Алашордалықтар, туризм, биотехнология, І.Жансүгіров шығармашылығы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21" indent="-285721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10-сынып: М.Шаханов «Компьютербасты жарты адамдар», Шешендік сөздер; грамматикалық тақырыптар: құрмалас сөйлемдердің (сабақтас құрмалас сөйлем, аралас құрмалас сөйлем) жасалу жолдары.</a:t>
            </a:r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7093" y="1564099"/>
          <a:ext cx="5613626" cy="40218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13759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418791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25381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127260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11272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ән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Сынып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тақырыптар саны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Оның ішінде күрделі тақырыптар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482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482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482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482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482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482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31519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43655"/>
            <a:ext cx="12190412" cy="4616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ӘДЕБИЕТІ (5-10 СЫНЫПТАР)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A69DE93-AD7D-45CF-A654-0F9A33F70A4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7867" y="561304"/>
          <a:ext cx="5100597" cy="1844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7758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703996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371421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307422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4571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ән 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сағат саны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Күрделі тақырыптар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(ЖМБ)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9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(ҚГБ)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6C88914-D387-4A53-A6C9-5C7BD9D7F8EC}"/>
              </a:ext>
            </a:extLst>
          </p:cNvPr>
          <p:cNvSpPr txBox="1"/>
          <p:nvPr/>
        </p:nvSpPr>
        <p:spPr>
          <a:xfrm>
            <a:off x="276154" y="2461149"/>
            <a:ext cx="5384025" cy="4893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Қайталау</a:t>
            </a:r>
            <a:r>
              <a:rPr lang="ru-RU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мен </a:t>
            </a:r>
            <a:r>
              <a:rPr lang="ru-RU" sz="1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арналған</a:t>
            </a:r>
            <a:r>
              <a:rPr lang="ru-RU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тақырыптар</a:t>
            </a:r>
            <a:r>
              <a:rPr lang="ru-RU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182545"/>
            <a:r>
              <a:rPr lang="kk-KZ" sz="12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5-сынып</a:t>
            </a:r>
          </a:p>
          <a:p>
            <a:pPr indent="357152"/>
            <a:r>
              <a:rPr lang="kk-KZ" sz="12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«Қобыланды батыр» жыры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52"/>
            <a:r>
              <a:rPr lang="kk-KZ" sz="12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Тынымбай Нұрмағамбетов «Анасын сағынған бала» әңгімесі;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52"/>
            <a:r>
              <a:rPr lang="kk-KZ" sz="1250" dirty="0">
                <a:solidFill>
                  <a:srgbClr val="000000"/>
                </a:solidFill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А.Байтұрсынұлы «Егіннің бастары» мысалы; 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52"/>
            <a:r>
              <a:rPr lang="kk-KZ" sz="12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solidFill>
                  <a:srgbClr val="000000"/>
                </a:solidFill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Б.Соқпақбаев «Менің атым Қожа» хикаяты;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52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М.Қабанбай «Бауыр» әңгімесі. 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2545" algn="just"/>
            <a:r>
              <a:rPr lang="kk-KZ" sz="12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6-сынып</a:t>
            </a: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1. </a:t>
            </a:r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«Алып Ер Тұңға» жыры;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Абай Құнанбайұлы «Бірінші сөз», «Жетінші сөз», «Отыз бірінші сөз»; 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С.Мұратбеков «Жусан иісі» әңгімесі;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О.Бөкей «Тортай мінер ақбоз ат».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Қалқаман Әбдіқадыров «Қажымұқан» әңгімесі.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А.Алтай «Прописка» әңгімесі.</a:t>
            </a:r>
          </a:p>
          <a:p>
            <a:pPr indent="182545" algn="just"/>
            <a:r>
              <a:rPr lang="kk-KZ" sz="12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7-сынып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Орхон-Енисей ескерткіштері «Күлтегін» жыры;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«Қыз Жібек» жыры;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С.Аронұлы «Сүйінбай мен Қатағанның айтысы»;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М.Жұмабаев «Батыр Баян»;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М.Әуезов «Көксерек»;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М.Шаханов «Нарынқұм зауалы»;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52" algn="just"/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Т.Әбдіков «Қонақтар».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aa-ET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2DBC5B-58B3-4540-A7D8-FAE39B061722}"/>
              </a:ext>
            </a:extLst>
          </p:cNvPr>
          <p:cNvSpPr txBox="1"/>
          <p:nvPr/>
        </p:nvSpPr>
        <p:spPr>
          <a:xfrm>
            <a:off x="6785922" y="646034"/>
            <a:ext cx="4459733" cy="1892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12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8-сынып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Ахмет Йассауи «Даналық кітабы»;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Ш.Құдайбердіұлы «Еңлік-Кебек» дастаны;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М.Дулатов «Бақытсыз Жамал» романы;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Б.Момышұлы «Ұшқан ұя» әңгімесі;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Д.Исабеков «Әпке» драмасы;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М.Мақатаев «Аққулар ұйықтағанда» поэмасы;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</a:t>
            </a:r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Т.Ахтанов «Күй аңызы» әңгімесі;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Р.Мұқанова «Мәңгілік бала бейне» әңгімесі.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825FDA-7282-499C-B0E0-5E04531B0DF1}"/>
              </a:ext>
            </a:extLst>
          </p:cNvPr>
          <p:cNvSpPr txBox="1"/>
          <p:nvPr/>
        </p:nvSpPr>
        <p:spPr>
          <a:xfrm>
            <a:off x="6785922" y="2453884"/>
            <a:ext cx="4916874" cy="429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2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9-сынып</a:t>
            </a:r>
          </a:p>
          <a:p>
            <a:pPr marL="182545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Сырым Датұлы «Балаби мен Сырым»;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Нысанбай жырау «Кенесары – Наурызбай»;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І.Жансүгіров «Құлагер» поэмасы;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Б.Майлин «Шұғаның белгісі» хикаяты;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Ғ.Мүсірепов «Ұлпан» романы;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kk-KZ" sz="1250" dirty="0"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Қажығали Мұхамбетқалиев «Тар кезең» романы.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(ЖМБ) </a:t>
            </a: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қарасөз, Отыз екінші қарасөздері;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М. Сәрсеке «Қаныш Сәтбаев» роман-эссе;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Ш. Мұртаза «Бесеудің хаты» драмасы;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Ж. Бөдеш «Жалғыз» поэмасы.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(ҚГБ) </a:t>
            </a:r>
          </a:p>
          <a:p>
            <a:pPr marL="182545" algn="just"/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қарасөзі, Отыз екінші қарасөзі, Отыз үшінші қарасөзі, «Ескендір» поэмасы;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>
              <a:tabLst>
                <a:tab pos="180322" algn="l"/>
                <a:tab pos="457154" algn="l"/>
              </a:tabLst>
            </a:pPr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Жүсіпбек Аймауытов «Ақбілек» романы;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>
              <a:tabLst>
                <a:tab pos="180322" algn="l"/>
                <a:tab pos="457154" algn="l"/>
              </a:tabLst>
            </a:pPr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Ә. Кекілбаев «Аңыздың ақыры» повесі;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>
              <a:tabLst>
                <a:tab pos="180322" algn="l"/>
                <a:tab pos="457154" algn="l"/>
              </a:tabLst>
            </a:pPr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М. Мағауин «Шақан - шері» романы;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>
              <a:tabLst>
                <a:tab pos="180322" algn="l"/>
                <a:tab pos="457154" algn="l"/>
              </a:tabLst>
            </a:pPr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Ш. Айтматов «Алғашқы ұстаз» повесі;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>
              <a:tabLst>
                <a:tab pos="180322" algn="l"/>
                <a:tab pos="457154" algn="l"/>
              </a:tabLst>
            </a:pPr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Қ. Жұмаділов «Тағдыр» романы; 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45" algn="just">
              <a:tabLst>
                <a:tab pos="180322" algn="l"/>
                <a:tab pos="457154" algn="l"/>
              </a:tabLst>
            </a:pPr>
            <a:r>
              <a:rPr lang="kk-KZ" sz="12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Шахимардан Құсайынов «Томирис» драмасы.</a:t>
            </a:r>
            <a:endParaRPr lang="aa-ET" sz="12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390476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4283</Words>
  <Application>Microsoft Office PowerPoint</Application>
  <PresentationFormat>Произвольный</PresentationFormat>
  <Paragraphs>843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Arial Narrow</vt:lpstr>
      <vt:lpstr>Calibri</vt:lpstr>
      <vt:lpstr>Consolas</vt:lpstr>
      <vt:lpstr>MS Minngs</vt:lpstr>
      <vt:lpstr>Quattrocento Sans</vt:lpstr>
      <vt:lpstr>Symbol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Айганым</dc:creator>
  <cp:lastModifiedBy>UMC</cp:lastModifiedBy>
  <cp:revision>21</cp:revision>
  <dcterms:created xsi:type="dcterms:W3CDTF">2021-05-04T12:24:39Z</dcterms:created>
  <dcterms:modified xsi:type="dcterms:W3CDTF">2021-05-12T03:00:23Z</dcterms:modified>
</cp:coreProperties>
</file>