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1" r:id="rId18"/>
    <p:sldId id="260" r:id="rId19"/>
    <p:sldId id="262" r:id="rId20"/>
  </p:sldIdLst>
  <p:sldSz cx="12190413" cy="7021513"/>
  <p:notesSz cx="6858000" cy="9144000"/>
  <p:defaultTextStyle>
    <a:defPPr>
      <a:defRPr lang="ru-RU"/>
    </a:defPPr>
    <a:lvl1pPr marL="0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552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107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3660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8215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2767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7322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1876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6430" algn="l" defTabSz="122910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738" y="72"/>
      </p:cViewPr>
      <p:guideLst>
        <p:guide orient="horz" pos="22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81227"/>
            <a:ext cx="10361851" cy="15050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5" y="3978857"/>
            <a:ext cx="8533289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3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7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1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6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8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2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11302"/>
            <a:ext cx="2742843" cy="44924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3" y="211302"/>
            <a:ext cx="8025355" cy="44924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2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67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511975"/>
            <a:ext cx="10361851" cy="1394552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76026"/>
            <a:ext cx="10361851" cy="153595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5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91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436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82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27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73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18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64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4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228770"/>
            <a:ext cx="5384099" cy="3474997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228770"/>
            <a:ext cx="5384099" cy="3474997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7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81184"/>
            <a:ext cx="10971372" cy="11702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71716"/>
            <a:ext cx="5386216" cy="65501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552" indent="0">
              <a:buNone/>
              <a:defRPr sz="2700" b="1"/>
            </a:lvl2pPr>
            <a:lvl3pPr marL="1229107" indent="0">
              <a:buNone/>
              <a:defRPr sz="2400" b="1"/>
            </a:lvl3pPr>
            <a:lvl4pPr marL="1843660" indent="0">
              <a:buNone/>
              <a:defRPr sz="2200" b="1"/>
            </a:lvl4pPr>
            <a:lvl5pPr marL="2458215" indent="0">
              <a:buNone/>
              <a:defRPr sz="2200" b="1"/>
            </a:lvl5pPr>
            <a:lvl6pPr marL="3072767" indent="0">
              <a:buNone/>
              <a:defRPr sz="2200" b="1"/>
            </a:lvl6pPr>
            <a:lvl7pPr marL="3687322" indent="0">
              <a:buNone/>
              <a:defRPr sz="2200" b="1"/>
            </a:lvl7pPr>
            <a:lvl8pPr marL="4301876" indent="0">
              <a:buNone/>
              <a:defRPr sz="2200" b="1"/>
            </a:lvl8pPr>
            <a:lvl9pPr marL="491643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226738"/>
            <a:ext cx="5386216" cy="404549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72" y="1571716"/>
            <a:ext cx="5388332" cy="65501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552" indent="0">
              <a:buNone/>
              <a:defRPr sz="2700" b="1"/>
            </a:lvl2pPr>
            <a:lvl3pPr marL="1229107" indent="0">
              <a:buNone/>
              <a:defRPr sz="2400" b="1"/>
            </a:lvl3pPr>
            <a:lvl4pPr marL="1843660" indent="0">
              <a:buNone/>
              <a:defRPr sz="2200" b="1"/>
            </a:lvl4pPr>
            <a:lvl5pPr marL="2458215" indent="0">
              <a:buNone/>
              <a:defRPr sz="2200" b="1"/>
            </a:lvl5pPr>
            <a:lvl6pPr marL="3072767" indent="0">
              <a:buNone/>
              <a:defRPr sz="2200" b="1"/>
            </a:lvl6pPr>
            <a:lvl7pPr marL="3687322" indent="0">
              <a:buNone/>
              <a:defRPr sz="2200" b="1"/>
            </a:lvl7pPr>
            <a:lvl8pPr marL="4301876" indent="0">
              <a:buNone/>
              <a:defRPr sz="2200" b="1"/>
            </a:lvl8pPr>
            <a:lvl9pPr marL="491643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72" y="2226738"/>
            <a:ext cx="5388332" cy="404549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70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8" y="279562"/>
            <a:ext cx="4010562" cy="118975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9567"/>
            <a:ext cx="6814779" cy="5992667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8" y="1469326"/>
            <a:ext cx="4010562" cy="4802910"/>
          </a:xfrm>
        </p:spPr>
        <p:txBody>
          <a:bodyPr/>
          <a:lstStyle>
            <a:lvl1pPr marL="0" indent="0">
              <a:buNone/>
              <a:defRPr sz="1900"/>
            </a:lvl1pPr>
            <a:lvl2pPr marL="614552" indent="0">
              <a:buNone/>
              <a:defRPr sz="1700"/>
            </a:lvl2pPr>
            <a:lvl3pPr marL="1229107" indent="0">
              <a:buNone/>
              <a:defRPr sz="1500"/>
            </a:lvl3pPr>
            <a:lvl4pPr marL="1843660" indent="0">
              <a:buNone/>
              <a:defRPr sz="1200"/>
            </a:lvl4pPr>
            <a:lvl5pPr marL="2458215" indent="0">
              <a:buNone/>
              <a:defRPr sz="1200"/>
            </a:lvl5pPr>
            <a:lvl6pPr marL="3072767" indent="0">
              <a:buNone/>
              <a:defRPr sz="1200"/>
            </a:lvl6pPr>
            <a:lvl7pPr marL="3687322" indent="0">
              <a:buNone/>
              <a:defRPr sz="1200"/>
            </a:lvl7pPr>
            <a:lvl8pPr marL="4301876" indent="0">
              <a:buNone/>
              <a:defRPr sz="1200"/>
            </a:lvl8pPr>
            <a:lvl9pPr marL="4916430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22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915063"/>
            <a:ext cx="7314248" cy="5802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27383"/>
            <a:ext cx="7314248" cy="4212908"/>
          </a:xfrm>
        </p:spPr>
        <p:txBody>
          <a:bodyPr/>
          <a:lstStyle>
            <a:lvl1pPr marL="0" indent="0">
              <a:buNone/>
              <a:defRPr sz="4300"/>
            </a:lvl1pPr>
            <a:lvl2pPr marL="614552" indent="0">
              <a:buNone/>
              <a:defRPr sz="3900"/>
            </a:lvl2pPr>
            <a:lvl3pPr marL="1229107" indent="0">
              <a:buNone/>
              <a:defRPr sz="3200"/>
            </a:lvl3pPr>
            <a:lvl4pPr marL="1843660" indent="0">
              <a:buNone/>
              <a:defRPr sz="2700"/>
            </a:lvl4pPr>
            <a:lvl5pPr marL="2458215" indent="0">
              <a:buNone/>
              <a:defRPr sz="2700"/>
            </a:lvl5pPr>
            <a:lvl6pPr marL="3072767" indent="0">
              <a:buNone/>
              <a:defRPr sz="2700"/>
            </a:lvl6pPr>
            <a:lvl7pPr marL="3687322" indent="0">
              <a:buNone/>
              <a:defRPr sz="2700"/>
            </a:lvl7pPr>
            <a:lvl8pPr marL="4301876" indent="0">
              <a:buNone/>
              <a:defRPr sz="2700"/>
            </a:lvl8pPr>
            <a:lvl9pPr marL="4916430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495323"/>
            <a:ext cx="7314248" cy="824053"/>
          </a:xfrm>
        </p:spPr>
        <p:txBody>
          <a:bodyPr/>
          <a:lstStyle>
            <a:lvl1pPr marL="0" indent="0">
              <a:buNone/>
              <a:defRPr sz="1900"/>
            </a:lvl1pPr>
            <a:lvl2pPr marL="614552" indent="0">
              <a:buNone/>
              <a:defRPr sz="1700"/>
            </a:lvl2pPr>
            <a:lvl3pPr marL="1229107" indent="0">
              <a:buNone/>
              <a:defRPr sz="1500"/>
            </a:lvl3pPr>
            <a:lvl4pPr marL="1843660" indent="0">
              <a:buNone/>
              <a:defRPr sz="1200"/>
            </a:lvl4pPr>
            <a:lvl5pPr marL="2458215" indent="0">
              <a:buNone/>
              <a:defRPr sz="1200"/>
            </a:lvl5pPr>
            <a:lvl6pPr marL="3072767" indent="0">
              <a:buNone/>
              <a:defRPr sz="1200"/>
            </a:lvl6pPr>
            <a:lvl7pPr marL="3687322" indent="0">
              <a:buNone/>
              <a:defRPr sz="1200"/>
            </a:lvl7pPr>
            <a:lvl8pPr marL="4301876" indent="0">
              <a:buNone/>
              <a:defRPr sz="1200"/>
            </a:lvl8pPr>
            <a:lvl9pPr marL="4916430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81184"/>
            <a:ext cx="10971372" cy="1170252"/>
          </a:xfrm>
          <a:prstGeom prst="rect">
            <a:avLst/>
          </a:prstGeom>
        </p:spPr>
        <p:txBody>
          <a:bodyPr vert="horz" lIns="122911" tIns="61454" rIns="122911" bIns="6145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38353"/>
            <a:ext cx="10971372" cy="4633876"/>
          </a:xfrm>
          <a:prstGeom prst="rect">
            <a:avLst/>
          </a:prstGeom>
        </p:spPr>
        <p:txBody>
          <a:bodyPr vert="horz" lIns="122911" tIns="61454" rIns="122911" bIns="6145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507913"/>
            <a:ext cx="2844430" cy="373828"/>
          </a:xfrm>
          <a:prstGeom prst="rect">
            <a:avLst/>
          </a:prstGeom>
        </p:spPr>
        <p:txBody>
          <a:bodyPr vert="horz" lIns="122911" tIns="61454" rIns="122911" bIns="6145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C015-5875-4AA1-B10C-511FA339644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1" y="6507913"/>
            <a:ext cx="3860297" cy="373828"/>
          </a:xfrm>
          <a:prstGeom prst="rect">
            <a:avLst/>
          </a:prstGeom>
        </p:spPr>
        <p:txBody>
          <a:bodyPr vert="horz" lIns="122911" tIns="61454" rIns="122911" bIns="6145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507913"/>
            <a:ext cx="2844430" cy="373828"/>
          </a:xfrm>
          <a:prstGeom prst="rect">
            <a:avLst/>
          </a:prstGeom>
        </p:spPr>
        <p:txBody>
          <a:bodyPr vert="horz" lIns="122911" tIns="61454" rIns="122911" bIns="6145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242D-C741-48B7-BC15-48DADD349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20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9107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915" indent="-460915" algn="l" defTabSz="122910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651" indent="-384096" algn="l" defTabSz="122910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383" indent="-307277" algn="l" defTabSz="122910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938" indent="-307277" algn="l" defTabSz="122910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5490" indent="-307277" algn="l" defTabSz="122910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0045" indent="-307277" algn="l" defTabSz="12291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4598" indent="-307277" algn="l" defTabSz="12291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9152" indent="-307277" algn="l" defTabSz="12291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3705" indent="-307277" algn="l" defTabSz="122910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552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107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660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8215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767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7322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1876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6430" algn="l" defTabSz="122910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90;p13"/>
          <p:cNvSpPr txBox="1"/>
          <p:nvPr/>
        </p:nvSpPr>
        <p:spPr>
          <a:xfrm>
            <a:off x="551384" y="2363384"/>
            <a:ext cx="11305256" cy="9277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ОРГАНИЗАЦИИ ЛЕТНЕЙ ШКОЛЫ</a:t>
            </a:r>
            <a:br>
              <a:rPr lang="ru-RU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2020-2021 УЧЕБНОМ ГОДУ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6762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43655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24" y="3463823"/>
            <a:ext cx="5363782" cy="2892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45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aa-E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45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aa-E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45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aa-E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45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aa-E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5087" y="1236990"/>
          <a:ext cx="5162429" cy="2112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3426835484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863953992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3024989351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89481485"/>
                    </a:ext>
                  </a:extLst>
                </a:gridCol>
              </a:tblGrid>
              <a:tr h="639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92568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71185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42523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937143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14384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93881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aa-ET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1587" y="646099"/>
            <a:ext cx="5836923" cy="6293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45" indent="-182545"/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45" indent="-182545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indent="-182545"/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086" algn="just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5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43655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00" y="342847"/>
            <a:ext cx="4929945" cy="67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1363" y="505260"/>
            <a:ext cx="6318136" cy="6339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760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3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4811" y="849225"/>
            <a:ext cx="5474257" cy="5841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aa-ET" sz="13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1541" y="1733104"/>
          <a:ext cx="5162429" cy="31704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639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247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31180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3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255" y="708958"/>
            <a:ext cx="6223758" cy="6113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 рекомендуется повторение всех сложных тем;</a:t>
            </a: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«Сечения многогранников и тел вращения».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256" y="1065678"/>
          <a:ext cx="5162429" cy="50001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5942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496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496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14137"/>
                  </a:ext>
                </a:extLst>
              </a:tr>
              <a:tr h="496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97513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66625"/>
                  </a:ext>
                </a:extLst>
              </a:tr>
              <a:tr h="496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87100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167029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3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4367" y="764706"/>
            <a:ext cx="5907592" cy="6000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aa-ET" sz="16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6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628" y="839849"/>
          <a:ext cx="5162429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639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1994" y="3340888"/>
            <a:ext cx="5911143" cy="3046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086"/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539649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82203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5679" y="625004"/>
          <a:ext cx="5162429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5942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6994" y="2804493"/>
            <a:ext cx="5361115" cy="4211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70483" algn="l"/>
              </a:tabLst>
            </a:pPr>
            <a:r>
              <a:rPr lang="ru-RU" sz="1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algn="just">
              <a:tabLst>
                <a:tab pos="270483" algn="l"/>
              </a:tabLst>
            </a:pPr>
            <a:endParaRPr lang="kk-KZ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  <a:tabLst>
                <a:tab pos="270483" algn="l"/>
              </a:tabLst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866" indent="-342866" algn="just">
              <a:buFont typeface="Wingdings" panose="05000000000000000000" pitchFamily="2" charset="2"/>
              <a:buChar char=""/>
              <a:tabLst>
                <a:tab pos="270483" algn="l"/>
              </a:tabLst>
            </a:pP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54" algn="just">
              <a:lnSpc>
                <a:spcPct val="107000"/>
              </a:lnSpc>
              <a:spcAft>
                <a:spcPts val="800"/>
              </a:spcAft>
            </a:pP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0446" y="778938"/>
            <a:ext cx="6093682" cy="286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54" algn="just"/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0446" y="3427348"/>
            <a:ext cx="6050254" cy="3191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54">
              <a:lnSpc>
                <a:spcPct val="107000"/>
              </a:lnSpc>
            </a:pPr>
            <a:r>
              <a:rPr lang="kk-KZ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54" algn="just"/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5679" y="2285948"/>
          <a:ext cx="5162429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2205721146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3817174177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153094618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929342038"/>
                    </a:ext>
                  </a:extLst>
                </a:gridCol>
              </a:tblGrid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76768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69014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3"/>
            <a:ext cx="12190412" cy="6924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6725" y="957795"/>
          <a:ext cx="5162429" cy="2514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5942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211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24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116" y="774610"/>
            <a:ext cx="5482229" cy="6270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14" y="3409406"/>
            <a:ext cx="5820712" cy="3323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66" indent="-342866">
              <a:buFont typeface="+mj-lt"/>
              <a:buAutoNum type="arabicPeriod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3181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val 47"/>
          <p:cNvSpPr>
            <a:spLocks noChangeArrowheads="1"/>
          </p:cNvSpPr>
          <p:nvPr/>
        </p:nvSpPr>
        <p:spPr bwMode="gray">
          <a:xfrm>
            <a:off x="251464" y="5607339"/>
            <a:ext cx="156837" cy="104592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6352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200">
              <a:latin typeface="Arial Narrow" panose="020B0606020202030204" pitchFamily="34" charset="0"/>
            </a:endParaRPr>
          </a:p>
        </p:txBody>
      </p:sp>
      <p:sp>
        <p:nvSpPr>
          <p:cNvPr id="151" name="Text Box 9"/>
          <p:cNvSpPr txBox="1">
            <a:spLocks noChangeArrowheads="1"/>
          </p:cNvSpPr>
          <p:nvPr/>
        </p:nvSpPr>
        <p:spPr bwMode="gray">
          <a:xfrm>
            <a:off x="932332" y="767606"/>
            <a:ext cx="468882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kk-KZ" sz="1600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 олимпийского резерва «Дарынды бала»</a:t>
            </a:r>
          </a:p>
          <a:p>
            <a:pPr algn="just"/>
            <a:r>
              <a:rPr lang="kk-KZ" sz="1600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 «Юный математик»</a:t>
            </a:r>
          </a:p>
          <a:p>
            <a:pPr algn="just"/>
            <a:r>
              <a:rPr lang="kk-KZ" sz="1600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 «Жас оқырман»</a:t>
            </a:r>
          </a:p>
          <a:p>
            <a:pPr algn="just"/>
            <a:r>
              <a:rPr lang="kk-KZ" sz="1600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Языковая </a:t>
            </a:r>
            <a:r>
              <a:rPr lang="kk-KZ" sz="16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</a:t>
            </a:r>
          </a:p>
          <a:p>
            <a:pPr algn="just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IT 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</a:t>
            </a:r>
            <a:r>
              <a:rPr lang="kk-KZ" sz="16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кола </a:t>
            </a:r>
            <a:endParaRPr lang="kk-KZ" sz="16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endParaRPr lang="ru-RU" sz="16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-1" y="111338"/>
            <a:ext cx="12190413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ШКОЛЫ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43299" y="13597459"/>
            <a:ext cx="527782" cy="81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4" tIns="60952" rIns="121904" bIns="609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200"/>
          </a:p>
        </p:txBody>
      </p:sp>
      <p:sp>
        <p:nvSpPr>
          <p:cNvPr id="33" name="Прямоугольник 32"/>
          <p:cNvSpPr/>
          <p:nvPr/>
        </p:nvSpPr>
        <p:spPr>
          <a:xfrm flipV="1">
            <a:off x="251464" y="2148183"/>
            <a:ext cx="11616269" cy="664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878325" y="2277328"/>
            <a:ext cx="660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НАПРАВЛЕНИЯ ДЕЯТЕЛЬНОСТИ ЛЕТНЕЙ ШКОЛЫ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5341" y="3061664"/>
            <a:ext cx="2661181" cy="100957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4" tIns="60952" rIns="121904" bIns="609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200"/>
          </a:p>
        </p:txBody>
      </p:sp>
      <p:sp>
        <p:nvSpPr>
          <p:cNvPr id="6" name="Прямоугольник 5"/>
          <p:cNvSpPr/>
          <p:nvPr/>
        </p:nvSpPr>
        <p:spPr>
          <a:xfrm>
            <a:off x="172361" y="3162074"/>
            <a:ext cx="23964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Проектная и исследовательская деятельность </a:t>
            </a:r>
          </a:p>
        </p:txBody>
      </p:sp>
      <p:sp>
        <p:nvSpPr>
          <p:cNvPr id="37" name="Google Shape;2015;p38"/>
          <p:cNvSpPr/>
          <p:nvPr/>
        </p:nvSpPr>
        <p:spPr>
          <a:xfrm>
            <a:off x="2927266" y="3296168"/>
            <a:ext cx="807479" cy="51179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endParaRPr sz="3200"/>
          </a:p>
        </p:txBody>
      </p:sp>
      <p:sp>
        <p:nvSpPr>
          <p:cNvPr id="39" name="Прямоугольник 38"/>
          <p:cNvSpPr/>
          <p:nvPr/>
        </p:nvSpPr>
        <p:spPr>
          <a:xfrm>
            <a:off x="3756693" y="3061659"/>
            <a:ext cx="3019351" cy="98475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4" tIns="60952" rIns="121904" bIns="609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200"/>
          </a:p>
        </p:txBody>
      </p:sp>
      <p:sp>
        <p:nvSpPr>
          <p:cNvPr id="40" name="Прямоугольник 39"/>
          <p:cNvSpPr/>
          <p:nvPr/>
        </p:nvSpPr>
        <p:spPr>
          <a:xfrm>
            <a:off x="3599264" y="3111807"/>
            <a:ext cx="3232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и развитие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проектно-исследовательских, поисковых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навыков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634042" y="2574878"/>
            <a:ext cx="45469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Обучение по  гуманитарному, 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естественно-научному циклу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Интеллектуально-творческие игры и конкурсы</a:t>
            </a:r>
          </a:p>
          <a:p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Посещение музеев, 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экскурсии по сакральным местам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тематических библиотечных 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часов в рамках проекта </a:t>
            </a:r>
            <a:r>
              <a:rPr lang="kk-KZ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«Оқуға құштар мектеп»</a:t>
            </a:r>
          </a:p>
          <a:p>
            <a:pPr>
              <a:buFontTx/>
              <a:buChar char="-"/>
            </a:pPr>
            <a:r>
              <a:rPr lang="kk-KZ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Проведение семейного чтение в рамках проекта «Оқырман отбасы»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Встречи в рамках проекта «</a:t>
            </a:r>
            <a:r>
              <a:rPr lang="kk-KZ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Өнегелі өмір</a:t>
            </a:r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</a:t>
            </a:r>
          </a:p>
        </p:txBody>
      </p:sp>
      <p:sp>
        <p:nvSpPr>
          <p:cNvPr id="41" name="Google Shape;2015;p38"/>
          <p:cNvSpPr/>
          <p:nvPr/>
        </p:nvSpPr>
        <p:spPr>
          <a:xfrm>
            <a:off x="6853249" y="3211693"/>
            <a:ext cx="807479" cy="51179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endParaRPr sz="3200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6327827" y="822807"/>
            <a:ext cx="58531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62" indent="-380962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Реализация 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проектов</a:t>
            </a:r>
            <a:r>
              <a:rPr lang="kk-KZ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: «Зейін», «Зерек», «Читающая семья-читающий ребенок»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80962" indent="-380962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 </a:t>
            </a:r>
            <a:r>
              <a:rPr lang="ru-RU" sz="1400" b="1" i="1" dirty="0" err="1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скорочтение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 ,школа каллиграфии «</a:t>
            </a:r>
            <a:r>
              <a:rPr lang="ru-RU" sz="1400" b="1" i="1" dirty="0" err="1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Көркем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b="1" i="1" dirty="0" err="1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жазу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»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80962" indent="-380962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kk-KZ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Школа </a:t>
            </a:r>
            <a:r>
              <a:rPr lang="en-US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STEM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 лаборатории, робототехники, «</a:t>
            </a:r>
            <a:r>
              <a:rPr lang="en-US" sz="1400" b="1" i="1" dirty="0" err="1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Robokids</a:t>
            </a: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» </a:t>
            </a:r>
            <a:endParaRPr lang="ru-RU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80962" indent="-380962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b="1" i="1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Применение интерактивных </a:t>
            </a:r>
            <a:r>
              <a:rPr lang="ru-RU" sz="1400" b="1" i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ресурсов</a:t>
            </a:r>
            <a:endParaRPr lang="kk-KZ" sz="1400" b="1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6142959" y="575831"/>
            <a:ext cx="2" cy="136132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545596" y="534814"/>
            <a:ext cx="32976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ФОРМЫ  РАБОТЫ  ЛЕТНЕЙ ШКОЛЫ </a:t>
            </a:r>
            <a:endParaRPr lang="ru-RU" sz="1600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6534" y="5238724"/>
            <a:ext cx="2661181" cy="100957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4" tIns="60952" rIns="121904" bIns="609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200"/>
          </a:p>
        </p:txBody>
      </p:sp>
      <p:sp>
        <p:nvSpPr>
          <p:cNvPr id="47" name="Прямоугольник 46"/>
          <p:cNvSpPr/>
          <p:nvPr/>
        </p:nvSpPr>
        <p:spPr>
          <a:xfrm>
            <a:off x="19112" y="5363163"/>
            <a:ext cx="28091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Развитие функциональной грамотности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Google Shape;2015;p38"/>
          <p:cNvSpPr/>
          <p:nvPr/>
        </p:nvSpPr>
        <p:spPr>
          <a:xfrm>
            <a:off x="7391350" y="5391934"/>
            <a:ext cx="807479" cy="51179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endParaRPr sz="3200"/>
          </a:p>
        </p:txBody>
      </p:sp>
      <p:sp>
        <p:nvSpPr>
          <p:cNvPr id="50" name="Прямоугольник 49"/>
          <p:cNvSpPr/>
          <p:nvPr/>
        </p:nvSpPr>
        <p:spPr>
          <a:xfrm>
            <a:off x="8129849" y="4734892"/>
            <a:ext cx="41393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289" indent="-114289">
              <a:buFontTx/>
              <a:buChar char="-"/>
            </a:pPr>
            <a:r>
              <a:rPr lang="ru-RU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экскурсий, туристических походов </a:t>
            </a:r>
            <a:endParaRPr lang="ru-RU" sz="16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14289" indent="-114289">
              <a:buFontTx/>
              <a:buChar char="-"/>
            </a:pP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Фестивали ,</a:t>
            </a: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национальные игры спортивные состязания и соревнования</a:t>
            </a:r>
          </a:p>
          <a:p>
            <a:pPr marL="114289" indent="-114289">
              <a:buFontTx/>
              <a:buChar char="-"/>
            </a:pPr>
            <a:r>
              <a:rPr lang="kk-KZ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Акции и </a:t>
            </a:r>
            <a:r>
              <a:rPr lang="kk-KZ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марафоны</a:t>
            </a:r>
            <a:endParaRPr lang="ru-RU" sz="16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14289" indent="-114289">
              <a:buFontTx/>
              <a:buChar char="-"/>
            </a:pPr>
            <a:r>
              <a:rPr lang="ru-RU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Конкурсы </a:t>
            </a:r>
            <a:r>
              <a:rPr lang="ru-RU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рисунков (на </a:t>
            </a: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асфальте), </a:t>
            </a: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постеров</a:t>
            </a:r>
            <a:endParaRPr lang="ru-RU" sz="16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14289" indent="-114289">
              <a:buFontTx/>
              <a:buChar char="-"/>
            </a:pPr>
            <a:r>
              <a:rPr lang="ru-RU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Участие в экологических акциях и </a:t>
            </a:r>
            <a:r>
              <a:rPr lang="ru-RU" sz="1600" b="1" i="1" dirty="0" err="1">
                <a:latin typeface="Arial Narrow" panose="020B0606020202030204" pitchFamily="34" charset="0"/>
                <a:cs typeface="Arial" panose="020B0604020202020204" pitchFamily="34" charset="0"/>
              </a:rPr>
              <a:t>квестах</a:t>
            </a:r>
            <a:endParaRPr lang="ru-RU" sz="16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14289" indent="-114289">
              <a:buFontTx/>
              <a:buChar char="-"/>
            </a:pPr>
            <a:r>
              <a:rPr lang="ru-RU" sz="16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Выпуск </a:t>
            </a:r>
            <a:r>
              <a:rPr lang="ru-RU" sz="16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газет, буклетов, плакатов, методической продукции</a:t>
            </a:r>
            <a:endParaRPr lang="ru-RU" sz="16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476294" y="4794211"/>
            <a:ext cx="3987064" cy="2044575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04" tIns="60952" rIns="121904" bIns="609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200"/>
          </a:p>
        </p:txBody>
      </p:sp>
      <p:sp>
        <p:nvSpPr>
          <p:cNvPr id="48" name="Прямоугольник 47"/>
          <p:cNvSpPr/>
          <p:nvPr/>
        </p:nvSpPr>
        <p:spPr>
          <a:xfrm>
            <a:off x="3304988" y="4780500"/>
            <a:ext cx="4061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Читательская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Математическая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Естественно-научная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Информационная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Правовая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Физическая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Экологическая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V="1">
            <a:off x="224294" y="4566736"/>
            <a:ext cx="11616269" cy="664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sp>
        <p:nvSpPr>
          <p:cNvPr id="55" name="Google Shape;2015;p38"/>
          <p:cNvSpPr/>
          <p:nvPr/>
        </p:nvSpPr>
        <p:spPr>
          <a:xfrm>
            <a:off x="2710830" y="5560600"/>
            <a:ext cx="807479" cy="51179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endParaRPr sz="3200"/>
          </a:p>
        </p:txBody>
      </p:sp>
    </p:spTree>
    <p:extLst>
      <p:ext uri="{BB962C8B-B14F-4D97-AF65-F5344CB8AC3E}">
        <p14:creationId xmlns:p14="http://schemas.microsoft.com/office/powerpoint/2010/main" val="5710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334566" y="702444"/>
            <a:ext cx="5157787" cy="576063"/>
          </a:xfrm>
          <a:prstGeom prst="rect">
            <a:avLst/>
          </a:prstGeom>
        </p:spPr>
        <p:txBody>
          <a:bodyPr vert="horz" lIns="122911" tIns="61454" rIns="122911" bIns="61454" rtlCol="0">
            <a:noAutofit/>
          </a:bodyPr>
          <a:lstStyle>
            <a:lvl1pPr marL="460915" indent="-460915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8651" indent="-384096" algn="l" defTabSz="122910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36383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0938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65490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80045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94598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09152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23705" indent="-307277" algn="l" defTabSz="122910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b="1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8398"/>
            <a:ext cx="12287894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ОРГАНИЗАЦИЯ ЛЕТНЕЙ ШКОЛЫ 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5"/>
          <p:cNvSpPr>
            <a:spLocks noGrp="1"/>
          </p:cNvSpPr>
          <p:nvPr>
            <p:ph sz="quarter" idx="4294967295"/>
          </p:nvPr>
        </p:nvSpPr>
        <p:spPr>
          <a:xfrm>
            <a:off x="1126654" y="1009816"/>
            <a:ext cx="9577064" cy="4992911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Проанализировать работу за 2020-2021 учебный год с  выявлением западающих зон дистанционного и офлайн обучения</a:t>
            </a: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Дополнить комплексный план работы по восполнению пробелов в знаниях </a:t>
            </a: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Составить  расписание летней школы</a:t>
            </a: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Пересмотреть график отпусков педагогов</a:t>
            </a:r>
          </a:p>
          <a:p>
            <a:pPr algn="just"/>
            <a:r>
              <a:rPr lang="ru-RU" sz="2000" dirty="0" smtClean="0">
                <a:latin typeface="Arial Narrow" pitchFamily="34" charset="0"/>
                <a:cs typeface="Arial" panose="020B0604020202020204" pitchFamily="34" charset="0"/>
              </a:rPr>
              <a:t>Организовать дополнительные занятия со </a:t>
            </a:r>
            <a:r>
              <a:rPr lang="ru-RU" sz="2000" dirty="0">
                <a:latin typeface="Arial Narrow" pitchFamily="34" charset="0"/>
                <a:cs typeface="Arial" panose="020B0604020202020204" pitchFamily="34" charset="0"/>
              </a:rPr>
              <a:t>слабоуспевающими </a:t>
            </a:r>
            <a:r>
              <a:rPr lang="ru-RU" sz="2000" dirty="0" smtClean="0">
                <a:latin typeface="Arial Narrow" pitchFamily="34" charset="0"/>
                <a:cs typeface="Arial" panose="020B0604020202020204" pitchFamily="34" charset="0"/>
              </a:rPr>
              <a:t>обучающимися</a:t>
            </a:r>
          </a:p>
          <a:p>
            <a:pPr algn="just"/>
            <a:r>
              <a:rPr lang="ru-RU" sz="2000" dirty="0" smtClean="0">
                <a:latin typeface="Arial Narrow" pitchFamily="34" charset="0"/>
                <a:cs typeface="Arial" panose="020B0604020202020204" pitchFamily="34" charset="0"/>
              </a:rPr>
              <a:t>Организовать работу с одаренными обучающимися</a:t>
            </a:r>
          </a:p>
          <a:p>
            <a:pPr algn="just"/>
            <a:r>
              <a:rPr lang="ru-RU" sz="2000" dirty="0" smtClean="0">
                <a:latin typeface="Arial Narrow" pitchFamily="34" charset="0"/>
                <a:cs typeface="Arial" panose="020B0604020202020204" pitchFamily="34" charset="0"/>
              </a:rPr>
              <a:t>Методический  час  </a:t>
            </a:r>
            <a:r>
              <a:rPr lang="ru-RU" sz="2000" dirty="0">
                <a:latin typeface="Arial Narrow" pitchFamily="34" charset="0"/>
                <a:cs typeface="Arial" panose="020B0604020202020204" pitchFamily="34" charset="0"/>
              </a:rPr>
              <a:t>«Б</a:t>
            </a:r>
            <a:r>
              <a:rPr lang="kk-KZ" sz="2000" dirty="0">
                <a:latin typeface="Arial Narrow" pitchFamily="34" charset="0"/>
                <a:cs typeface="Arial" panose="020B0604020202020204" pitchFamily="34" charset="0"/>
              </a:rPr>
              <a:t>ірге оқимыз»</a:t>
            </a:r>
            <a:endParaRPr lang="ru-RU" sz="2000" dirty="0">
              <a:latin typeface="Arial Narrow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Реализация проекта «Зейін», формирование  базы заданий на развитие функциональной грамотности</a:t>
            </a: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Реализация проекта «</a:t>
            </a:r>
            <a:r>
              <a:rPr lang="kk-KZ" sz="2000" dirty="0" smtClean="0">
                <a:latin typeface="Arial Narrow" pitchFamily="34" charset="0"/>
              </a:rPr>
              <a:t>Ауыл </a:t>
            </a:r>
            <a:r>
              <a:rPr lang="kk-KZ" sz="2000" dirty="0">
                <a:latin typeface="Arial Narrow" pitchFamily="34" charset="0"/>
              </a:rPr>
              <a:t>– </a:t>
            </a:r>
            <a:r>
              <a:rPr lang="kk-KZ" sz="2000" dirty="0" smtClean="0">
                <a:latin typeface="Arial Narrow" pitchFamily="34" charset="0"/>
              </a:rPr>
              <a:t>қала»</a:t>
            </a:r>
            <a:endParaRPr lang="kk-KZ" sz="20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Реализация проекта </a:t>
            </a:r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«</a:t>
            </a:r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Табыс формуласы</a:t>
            </a:r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»</a:t>
            </a:r>
            <a:endParaRPr lang="kk-KZ" sz="20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latin typeface="Arial Narrow" pitchFamily="34" charset="0"/>
                <a:cs typeface="Arial" panose="020B0604020202020204" pitchFamily="34" charset="0"/>
              </a:rPr>
              <a:t>Организовать работу Летней школы для педагогов </a:t>
            </a:r>
          </a:p>
          <a:p>
            <a:pPr algn="just"/>
            <a:r>
              <a:rPr lang="kk-KZ" sz="2000" dirty="0">
                <a:latin typeface="Arial Narrow" pitchFamily="34" charset="0"/>
                <a:cs typeface="Arial" panose="020B0604020202020204" pitchFamily="34" charset="0"/>
              </a:rPr>
              <a:t>Проведение онлайн-собраний с родителями</a:t>
            </a:r>
            <a:endParaRPr lang="kk-KZ" sz="20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000" dirty="0"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800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1"/>
            <a:ext cx="12190413" cy="6302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5980" y="881876"/>
            <a:ext cx="113323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28687" algn="just"/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ВЫБОР ОПТИМАЛЬНЫХ методов и приемов обучения (для закрепления учебного материала)</a:t>
            </a:r>
          </a:p>
          <a:p>
            <a:pPr marL="28687" algn="just"/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СОСТАВЛЕНИЕ совместных краткосрочных планов занятий</a:t>
            </a:r>
          </a:p>
          <a:p>
            <a:pPr marL="28687" algn="just"/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ИНДИВИДУАЛЬНЫЕ 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КОНСУЛЬТАЦИИ ПО ОСНОВНЫМ ПРЕДМЕТАМ, в том числе с привлечением студентов педагогических вузов, колледжей </a:t>
            </a:r>
          </a:p>
          <a:p>
            <a:pPr marL="28687" algn="just"/>
            <a:endParaRPr lang="kk-KZ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АКТИВНОЕ ПРИМЕНЕНИЕ на занятиях заданий по развитию функциональной грамотности в рамках проекта </a:t>
            </a:r>
            <a:r>
              <a:rPr lang="kk-KZ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«Зейін»</a:t>
            </a:r>
            <a:endParaRPr lang="ru-RU" sz="1600" dirty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читательской грамотности ( в рамках проекта: «Читающая школа», «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Бір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отбасы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 – 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бір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кітап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», «</a:t>
            </a:r>
            <a:r>
              <a:rPr lang="ru-RU" sz="1600" dirty="0" err="1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О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қырман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отбасы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»)</a:t>
            </a:r>
          </a:p>
          <a:p>
            <a:pPr marL="28687" algn="just"/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работы с электронной информацией (в рамках проекта «Дистанционный бум», «Шаги в цифровой мир» и 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т.д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)</a:t>
            </a:r>
            <a:r>
              <a:rPr lang="kk-KZ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 </a:t>
            </a:r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ПРИМЕНЕНИЕ МЕТОДОВ решения сложных задач по математике с поиском практико-ориентированных подходов вместо применения шаблонных алгоритмов</a:t>
            </a:r>
          </a:p>
          <a:p>
            <a:pPr marL="28687" algn="just"/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РАБОТА С ТЕКСТОМ, выполнение заданий по тексту (</a:t>
            </a:r>
            <a:r>
              <a:rPr lang="ru-RU" sz="1600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аудирование</a:t>
            </a: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sz="16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ВЫПОЛНЕНИЕ практических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215157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2020 – 2021 УЧЕБНОГО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ГОДА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92043" y="1211282"/>
            <a:ext cx="59376" cy="464705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472538" y="1211283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14741" y="1211283"/>
            <a:ext cx="3433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8" name="Picture 2" descr="C:\Users\CRMSH_02\Desktop\Нуржауган\students-classroom-icon-260nw-236108038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0"/>
          <a:stretch/>
        </p:blipFill>
        <p:spPr bwMode="auto">
          <a:xfrm>
            <a:off x="6380555" y="1033708"/>
            <a:ext cx="922770" cy="72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570875" y="983132"/>
            <a:ext cx="836560" cy="82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643096" y="4374436"/>
            <a:ext cx="4020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и литературе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в классах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 русским/узбекским/уйгурским/таджикским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языком обучения и письменного экзамена по русскому языку и литературе в классах с казахским языком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обучения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1695" y="2062686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мая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4091" y="3808557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1061" y="4891303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24511" y="1850246"/>
            <a:ext cx="4057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43096" y="3863205"/>
            <a:ext cx="39853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математике (алгебре) 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38684" y="4650280"/>
            <a:ext cx="3995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в школах с русским/ узбекским/ уйгурским/таджикским языком обучения и тестирования по русскому языку в школах с казахским языком обучения 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25907" y="2086326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80554" y="4104009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25907" y="497335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7224" y="2097190"/>
            <a:ext cx="4057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80555" y="3428202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428840" y="3428202"/>
            <a:ext cx="4272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20624" y="4134786"/>
            <a:ext cx="3275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199128" y="6340406"/>
            <a:ext cx="10887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200" dirty="0" smtClean="0">
                <a:latin typeface="Arial Narrow" pitchFamily="34" charset="0"/>
                <a:cs typeface="Arial" pitchFamily="34" charset="0"/>
              </a:rPr>
              <a:t>(при необходимости) с 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соблюдением санитарных требований проводится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с 11 по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20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июня 2021 </a:t>
            </a:r>
            <a:r>
              <a:rPr lang="ru-RU" sz="1200" b="1" dirty="0" smtClean="0">
                <a:latin typeface="Arial Narrow" pitchFamily="34" charset="0"/>
                <a:cs typeface="Arial" pitchFamily="34" charset="0"/>
              </a:rPr>
              <a:t>года</a:t>
            </a:r>
            <a:endParaRPr lang="ru-RU" sz="12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25" name="Picture 4" descr="C:\Users\CRMSH_02\Desktop\Нуржауган\content_photo_2020-03-25_09-43-39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0" y="5925914"/>
            <a:ext cx="740457" cy="74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ИТОГОВАЯ АТТЕСТАЦИЯ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9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ЛЕТНЕЙ ШКОЛЫ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1486CF7-D922-4736-A3B6-C4D4405C772C}"/>
              </a:ext>
            </a:extLst>
          </p:cNvPr>
          <p:cNvSpPr/>
          <p:nvPr/>
        </p:nvSpPr>
        <p:spPr>
          <a:xfrm>
            <a:off x="6599262" y="2589244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ОРГАНИЗАЦИЯ ПО ЖЕЛАНИЮ РОДИТЕЛЕЙ</a:t>
            </a: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03208"/>
              </p:ext>
            </p:extLst>
          </p:nvPr>
        </p:nvGraphicFramePr>
        <p:xfrm>
          <a:off x="457396" y="3126444"/>
          <a:ext cx="5125142" cy="2906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ДИСТАНЦИОННОГО/КОМБИНИРОВАННОГО ОБУЧЕНИЯ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Quattrocento Sans"/>
                        </a:rPr>
                        <a:t>УЧАЩИЕСЯ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7, 8, 10 КЛАССОВ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КОМБИНИРОВАННОГО ОБУЧЕНИЯ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1-5 КЛАССЫ, ОБУЧАВШИЕСЯ ДИСТАНЦИОННО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 ШКОЛЫ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 КЛАССОВ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ЖЕЛАНИЮ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145285"/>
              </p:ext>
            </p:extLst>
          </p:nvPr>
        </p:nvGraphicFramePr>
        <p:xfrm>
          <a:off x="6513402" y="3006700"/>
          <a:ext cx="5296755" cy="3056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1025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ДО 300 УЧАЩИХСЯ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ДЕЖУРНЫЕ 1-5 КЛАССЫ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9,11 КЛАССОВ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64034" y="2237186"/>
            <a:ext cx="4580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ДЛЯ ОРГАНИЗАЦИИ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ЛЕТНЕЙ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ШКОЛЫ</a:t>
            </a:r>
            <a:endParaRPr lang="ru-RU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7656" y="655618"/>
            <a:ext cx="1134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ЛЕТНЯЯ ШКОЛА – С 26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-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ИЮНЯ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всех желающих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по заявлению родителей </a:t>
            </a:r>
          </a:p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 целью повышения качества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обучения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восполнения пробелов в знаниях, допущенных в период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ограничительных мер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2017" y="6103044"/>
            <a:ext cx="117279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ВЕДУТСЯ ПЕДАГОГАМИ СОГЛАСНО РАСПРЕДЕЛЕНИЯ ЧАСОВ ПО ТАРИФИКАЦИИ</a:t>
            </a:r>
          </a:p>
          <a:p>
            <a:r>
              <a:rPr lang="ru-RU" sz="2000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ЦИФРОВОЙ РЕПЕТИТОР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842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49073" y="1644490"/>
            <a:ext cx="584292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35" y="1269216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7334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74858" y="3748738"/>
            <a:ext cx="558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Инструктирование всех участников Летней школы о соблюдении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мер санитарной безопасности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 Ежедневный замер температуры у входа,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маски 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Частое мытье рук после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Влажная уборка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помещений,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проветривание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 Narrow" pitchFamily="34" charset="0"/>
                <a:cs typeface="Arial" pitchFamily="34" charset="0"/>
              </a:rPr>
              <a:t>кварцевание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Массовые мероприятия не проводятся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0711" y="1766141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Заявление родителей или законных 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Обучение в летней школе на бесплатной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Организация 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Посещение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занятий в свободной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форме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Приказ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директора школы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Список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Перечень учебных предметов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Среднесрочные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Временные классные журналы 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Arial Narrow" panose="020B0606020202030204" pitchFamily="34" charset="0"/>
              </a:rPr>
              <a:t>учебные </a:t>
            </a:r>
            <a:r>
              <a:rPr lang="ru-RU" sz="1600" dirty="0" smtClean="0">
                <a:latin typeface="Arial Narrow" panose="020B0606020202030204" pitchFamily="34" charset="0"/>
              </a:rPr>
              <a:t>занятия, </a:t>
            </a:r>
            <a:r>
              <a:rPr lang="ru-RU" sz="1600" dirty="0">
                <a:latin typeface="Arial Narrow" panose="020B0606020202030204" pitchFamily="34" charset="0"/>
              </a:rPr>
              <a:t>проектная деятельность, </a:t>
            </a:r>
            <a:r>
              <a:rPr lang="ru-RU" sz="1600" dirty="0" smtClean="0">
                <a:latin typeface="Arial Narrow" panose="020B0606020202030204" pitchFamily="34" charset="0"/>
              </a:rPr>
              <a:t>исследования, </a:t>
            </a:r>
            <a:r>
              <a:rPr lang="ru-RU" sz="1600" dirty="0">
                <a:latin typeface="Arial Narrow" panose="020B0606020202030204" pitchFamily="34" charset="0"/>
              </a:rPr>
              <a:t>лабораторные работы, </a:t>
            </a:r>
            <a:r>
              <a:rPr lang="ru-RU" sz="1600" dirty="0" smtClean="0">
                <a:latin typeface="Arial Narrow" panose="020B0606020202030204" pitchFamily="34" charset="0"/>
              </a:rPr>
              <a:t>занятия </a:t>
            </a:r>
            <a:r>
              <a:rPr lang="ru-RU" sz="1600" dirty="0">
                <a:latin typeface="Arial Narrow" panose="020B0606020202030204" pitchFamily="34" charset="0"/>
              </a:rPr>
              <a:t>на свежем воздухе и др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Задания на дом не задаются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6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82203"/>
            <a:ext cx="12190412" cy="8001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2502" y="1295086"/>
          <a:ext cx="5162429" cy="17110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729520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45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745" y="3176912"/>
            <a:ext cx="5001945" cy="3108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2224" y="891547"/>
            <a:ext cx="5635018" cy="5693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45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45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88654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82202"/>
            <a:ext cx="12190412" cy="7385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9655" y="1325749"/>
          <a:ext cx="5162429" cy="1702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729520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4317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4317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4317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4317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684" y="3694243"/>
            <a:ext cx="5355401" cy="1643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0313" y="872029"/>
            <a:ext cx="5739228" cy="6067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866" indent="-342866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5532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2"/>
            <a:ext cx="12190412" cy="73856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1255" y="1324599"/>
          <a:ext cx="5162429" cy="15532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44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484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7994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139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639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228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27" y="3235150"/>
            <a:ext cx="5561941" cy="2892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068" y="880416"/>
            <a:ext cx="5985769" cy="5908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866" indent="-342866" algn="just"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866" indent="-342866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4364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82202"/>
            <a:ext cx="12190412" cy="7385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8539" y="1317048"/>
            <a:ext cx="5474257" cy="5046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21" indent="-285721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7093" y="1564099"/>
          <a:ext cx="5613626" cy="40218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759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418791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25381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127260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11272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482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31519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43655"/>
            <a:ext cx="12190412" cy="4616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7867" y="561304"/>
          <a:ext cx="5100597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758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703996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371421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307422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4571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98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54" y="2461149"/>
            <a:ext cx="5384025" cy="4893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45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52"/>
            <a:r>
              <a:rPr lang="kk-KZ" sz="12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52"/>
            <a:r>
              <a:rPr lang="kk-KZ" sz="12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52"/>
            <a:r>
              <a:rPr lang="kk-KZ" sz="1250" dirty="0">
                <a:solidFill>
                  <a:srgbClr val="0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52"/>
            <a:r>
              <a:rPr lang="kk-KZ" sz="12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52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45" algn="just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45" algn="just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52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aa-ET" sz="1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5922" y="646034"/>
            <a:ext cx="4459733" cy="1892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5922" y="2453884"/>
            <a:ext cx="4916874" cy="429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45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45" algn="just"/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45" algn="just">
              <a:tabLst>
                <a:tab pos="180322" algn="l"/>
                <a:tab pos="457154" algn="l"/>
              </a:tabLst>
            </a:pPr>
            <a:r>
              <a:rPr lang="kk-KZ" sz="12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aa-ET" sz="12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39047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4283</Words>
  <Application>Microsoft Office PowerPoint</Application>
  <PresentationFormat>Произвольный</PresentationFormat>
  <Paragraphs>843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Arial Narrow</vt:lpstr>
      <vt:lpstr>Calibri</vt:lpstr>
      <vt:lpstr>Consolas</vt:lpstr>
      <vt:lpstr>MS Minngs</vt:lpstr>
      <vt:lpstr>Quattrocento Sans</vt:lpstr>
      <vt:lpstr>Symbol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Айганым</dc:creator>
  <cp:lastModifiedBy>UMC</cp:lastModifiedBy>
  <cp:revision>21</cp:revision>
  <dcterms:created xsi:type="dcterms:W3CDTF">2021-05-04T12:24:39Z</dcterms:created>
  <dcterms:modified xsi:type="dcterms:W3CDTF">2021-05-12T03:00:23Z</dcterms:modified>
</cp:coreProperties>
</file>