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6.xml" ContentType="application/vnd.openxmlformats-officedocument.them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7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0" r:id="rId1"/>
    <p:sldMasterId id="2147483684" r:id="rId2"/>
    <p:sldMasterId id="2147483698" r:id="rId3"/>
    <p:sldMasterId id="2147483712" r:id="rId4"/>
    <p:sldMasterId id="2147483726" r:id="rId5"/>
    <p:sldMasterId id="2147483740" r:id="rId6"/>
    <p:sldMasterId id="2147483754" r:id="rId7"/>
  </p:sldMasterIdLst>
  <p:notesMasterIdLst>
    <p:notesMasterId r:id="rId25"/>
  </p:notesMasterIdLst>
  <p:sldIdLst>
    <p:sldId id="506" r:id="rId8"/>
    <p:sldId id="1849" r:id="rId9"/>
    <p:sldId id="1877" r:id="rId10"/>
    <p:sldId id="1858" r:id="rId11"/>
    <p:sldId id="1861" r:id="rId12"/>
    <p:sldId id="1867" r:id="rId13"/>
    <p:sldId id="1868" r:id="rId14"/>
    <p:sldId id="1771" r:id="rId15"/>
    <p:sldId id="1869" r:id="rId16"/>
    <p:sldId id="1870" r:id="rId17"/>
    <p:sldId id="1874" r:id="rId18"/>
    <p:sldId id="1871" r:id="rId19"/>
    <p:sldId id="1872" r:id="rId20"/>
    <p:sldId id="1873" r:id="rId21"/>
    <p:sldId id="1876" r:id="rId22"/>
    <p:sldId id="1775" r:id="rId23"/>
    <p:sldId id="1875" r:id="rId24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" userDrawn="1">
          <p15:clr>
            <a:srgbClr val="A4A3A4"/>
          </p15:clr>
        </p15:guide>
        <p15:guide id="2" pos="7469" userDrawn="1">
          <p15:clr>
            <a:srgbClr val="A4A3A4"/>
          </p15:clr>
        </p15:guide>
        <p15:guide id="3" pos="208" userDrawn="1">
          <p15:clr>
            <a:srgbClr val="A4A3A4"/>
          </p15:clr>
        </p15:guide>
        <p15:guide id="4" orient="horz" pos="2806" userDrawn="1">
          <p15:clr>
            <a:srgbClr val="A4A3A4"/>
          </p15:clr>
        </p15:guide>
        <p15:guide id="5" orient="horz" pos="4130" userDrawn="1">
          <p15:clr>
            <a:srgbClr val="A4A3A4"/>
          </p15:clr>
        </p15:guide>
        <p15:guide id="6" orient="horz" pos="2286" userDrawn="1">
          <p15:clr>
            <a:srgbClr val="A4A3A4"/>
          </p15:clr>
        </p15:guide>
        <p15:guide id="7" pos="741" userDrawn="1">
          <p15:clr>
            <a:srgbClr val="A4A3A4"/>
          </p15:clr>
        </p15:guide>
        <p15:guide id="8" pos="1642" userDrawn="1">
          <p15:clr>
            <a:srgbClr val="A4A3A4"/>
          </p15:clr>
        </p15:guide>
        <p15:guide id="9" pos="3444" userDrawn="1">
          <p15:clr>
            <a:srgbClr val="A4A3A4"/>
          </p15:clr>
        </p15:guide>
        <p15:guide id="10" pos="4381" userDrawn="1">
          <p15:clr>
            <a:srgbClr val="A4A3A4"/>
          </p15:clr>
        </p15:guide>
        <p15:guide id="11" pos="5043" userDrawn="1">
          <p15:clr>
            <a:srgbClr val="A4A3A4"/>
          </p15:clr>
        </p15:guide>
        <p15:guide id="12" pos="5558" userDrawn="1">
          <p15:clr>
            <a:srgbClr val="A4A3A4"/>
          </p15:clr>
        </p15:guide>
        <p15:guide id="13" pos="1643">
          <p15:clr>
            <a:srgbClr val="A4A3A4"/>
          </p15:clr>
        </p15:guide>
        <p15:guide id="14" pos="55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D162D"/>
    <a:srgbClr val="294790"/>
    <a:srgbClr val="F8188D"/>
    <a:srgbClr val="FF11FF"/>
    <a:srgbClr val="345DAE"/>
    <a:srgbClr val="6C4436"/>
    <a:srgbClr val="955E4B"/>
    <a:srgbClr val="7D8525"/>
    <a:srgbClr val="D2D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3885" autoAdjust="0"/>
  </p:normalViewPr>
  <p:slideViewPr>
    <p:cSldViewPr snapToGrid="0">
      <p:cViewPr varScale="1">
        <p:scale>
          <a:sx n="45" d="100"/>
          <a:sy n="45" d="100"/>
        </p:scale>
        <p:origin x="66" y="426"/>
      </p:cViewPr>
      <p:guideLst>
        <p:guide orient="horz" pos="680"/>
        <p:guide pos="7469"/>
        <p:guide pos="208"/>
        <p:guide orient="horz" pos="2806"/>
        <p:guide orient="horz" pos="4130"/>
        <p:guide orient="horz" pos="2286"/>
        <p:guide pos="741"/>
        <p:guide pos="1642"/>
        <p:guide pos="3444"/>
        <p:guide pos="4381"/>
        <p:guide pos="5043"/>
        <p:guide pos="5558"/>
        <p:guide pos="1643"/>
        <p:guide pos="55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30" d="100"/>
          <a:sy n="130" d="100"/>
        </p:scale>
        <p:origin x="192" y="-4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45659" cy="495349"/>
          </a:xfrm>
          <a:prstGeom prst="rect">
            <a:avLst/>
          </a:prstGeom>
        </p:spPr>
        <p:txBody>
          <a:bodyPr vert="horz" lIns="90982" tIns="45490" rIns="90982" bIns="4549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4"/>
            <a:ext cx="2945659" cy="495349"/>
          </a:xfrm>
          <a:prstGeom prst="rect">
            <a:avLst/>
          </a:prstGeom>
        </p:spPr>
        <p:txBody>
          <a:bodyPr vert="horz" lIns="90982" tIns="45490" rIns="90982" bIns="45490" rtlCol="0"/>
          <a:lstStyle>
            <a:lvl1pPr algn="r">
              <a:defRPr sz="1200"/>
            </a:lvl1pPr>
          </a:lstStyle>
          <a:p>
            <a:fld id="{0488621D-33F7-43DA-9DA1-6B62CCF928AF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82" tIns="45490" rIns="90982" bIns="4549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51220"/>
            <a:ext cx="5438140" cy="3887361"/>
          </a:xfrm>
          <a:prstGeom prst="rect">
            <a:avLst/>
          </a:prstGeom>
        </p:spPr>
        <p:txBody>
          <a:bodyPr vert="horz" lIns="90982" tIns="45490" rIns="90982" bIns="4549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77319"/>
            <a:ext cx="2945659" cy="495347"/>
          </a:xfrm>
          <a:prstGeom prst="rect">
            <a:avLst/>
          </a:prstGeom>
        </p:spPr>
        <p:txBody>
          <a:bodyPr vert="horz" lIns="90982" tIns="45490" rIns="90982" bIns="4549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7319"/>
            <a:ext cx="2945659" cy="495347"/>
          </a:xfrm>
          <a:prstGeom prst="rect">
            <a:avLst/>
          </a:prstGeom>
        </p:spPr>
        <p:txBody>
          <a:bodyPr vert="horz" lIns="90982" tIns="45490" rIns="90982" bIns="45490" rtlCol="0" anchor="b"/>
          <a:lstStyle>
            <a:lvl1pPr algn="r">
              <a:defRPr sz="1200"/>
            </a:lvl1pPr>
          </a:lstStyle>
          <a:p>
            <a:fld id="{9447256E-483B-4BC1-BFF8-D2418426C5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270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7256E-483B-4BC1-BFF8-D2418426C52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361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EDC12CF-C5A9-4244-98B1-30140EDDDB9C}" type="slidenum">
              <a:rPr lang="ru-RU" smtClean="0">
                <a:latin typeface="Times New Roman" pitchFamily="18" charset="0"/>
              </a:rPr>
              <a:pPr eaLnBrk="1" hangingPunct="1"/>
              <a:t>3</a:t>
            </a:fld>
            <a:endParaRPr lang="ru-RU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97429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7256E-483B-4BC1-BFF8-D2418426C52D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57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fld id="{1F0B1CF2-37C0-435E-AE48-710D90FB1A2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/>
              <a:t>9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796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fld id="{67A0B543-0826-44C1-B33F-B438CA2AE22D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/>
              <a:t>10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72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3488"/>
            <a:ext cx="5921375" cy="33321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7B16B-8B40-486A-AFFB-53DCDDE7AEA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72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8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.xml"/><Relationship Id="rId9" Type="http://schemas.openxmlformats.org/officeDocument/2006/relationships/image" Target="../media/image4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4.png"/><Relationship Id="rId2" Type="http://schemas.openxmlformats.org/officeDocument/2006/relationships/tags" Target="../tags/tag71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58.bin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9.emf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73.xml"/><Relationship Id="rId7" Type="http://schemas.openxmlformats.org/officeDocument/2006/relationships/image" Target="../media/image1.emf"/><Relationship Id="rId2" Type="http://schemas.openxmlformats.org/officeDocument/2006/relationships/tags" Target="../tags/tag72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60.bin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74.xml"/><Relationship Id="rId9" Type="http://schemas.openxmlformats.org/officeDocument/2006/relationships/image" Target="../media/image4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5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61.bin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6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62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8.bin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2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13.bin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14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9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9.xml"/><Relationship Id="rId7" Type="http://schemas.openxmlformats.org/officeDocument/2006/relationships/image" Target="../media/image1.emf"/><Relationship Id="rId2" Type="http://schemas.openxmlformats.org/officeDocument/2006/relationships/tags" Target="../tags/tag18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.xml"/><Relationship Id="rId9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7.bin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8.bin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png"/><Relationship Id="rId2" Type="http://schemas.openxmlformats.org/officeDocument/2006/relationships/tags" Target="../tags/tag25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0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png"/><Relationship Id="rId2" Type="http://schemas.openxmlformats.org/officeDocument/2006/relationships/tags" Target="../tags/tag26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1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6.png"/><Relationship Id="rId2" Type="http://schemas.openxmlformats.org/officeDocument/2006/relationships/tags" Target="../tags/tag2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22.bin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png"/><Relationship Id="rId2" Type="http://schemas.openxmlformats.org/officeDocument/2006/relationships/tags" Target="../tags/tag28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23.bin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9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6.bin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png"/><Relationship Id="rId2" Type="http://schemas.openxmlformats.org/officeDocument/2006/relationships/tags" Target="../tags/tag33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8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png"/><Relationship Id="rId2" Type="http://schemas.openxmlformats.org/officeDocument/2006/relationships/tags" Target="../tags/tag34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9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6.png"/><Relationship Id="rId2" Type="http://schemas.openxmlformats.org/officeDocument/2006/relationships/tags" Target="../tags/tag35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30.bin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9.emf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37.xml"/><Relationship Id="rId7" Type="http://schemas.openxmlformats.org/officeDocument/2006/relationships/image" Target="../media/image1.emf"/><Relationship Id="rId2" Type="http://schemas.openxmlformats.org/officeDocument/2006/relationships/tags" Target="../tags/tag36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32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38.xml"/><Relationship Id="rId9" Type="http://schemas.openxmlformats.org/officeDocument/2006/relationships/image" Target="../media/image4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3.bin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4.bin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png"/><Relationship Id="rId2" Type="http://schemas.openxmlformats.org/officeDocument/2006/relationships/tags" Target="../tags/tag41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5.bin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3.xml"/><Relationship Id="rId7" Type="http://schemas.openxmlformats.org/officeDocument/2006/relationships/image" Target="../media/image1.emf"/><Relationship Id="rId2" Type="http://schemas.openxmlformats.org/officeDocument/2006/relationships/tags" Target="../tags/tag4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3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44.xml"/><Relationship Id="rId9" Type="http://schemas.openxmlformats.org/officeDocument/2006/relationships/image" Target="../media/image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png"/><Relationship Id="rId2" Type="http://schemas.openxmlformats.org/officeDocument/2006/relationships/tags" Target="../tags/tag47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8.bin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png"/><Relationship Id="rId2" Type="http://schemas.openxmlformats.org/officeDocument/2006/relationships/tags" Target="../tags/tag48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9.bin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6.png"/><Relationship Id="rId2" Type="http://schemas.openxmlformats.org/officeDocument/2006/relationships/tags" Target="../tags/tag49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40.bin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4.png"/><Relationship Id="rId2" Type="http://schemas.openxmlformats.org/officeDocument/2006/relationships/tags" Target="../tags/tag50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41.bin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9.emf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52.xml"/><Relationship Id="rId7" Type="http://schemas.openxmlformats.org/officeDocument/2006/relationships/image" Target="../media/image1.emf"/><Relationship Id="rId2" Type="http://schemas.openxmlformats.org/officeDocument/2006/relationships/tags" Target="../tags/tag51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43.bin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53.xml"/><Relationship Id="rId9" Type="http://schemas.openxmlformats.org/officeDocument/2006/relationships/image" Target="../media/image4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4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4.bin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5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5.bin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png"/><Relationship Id="rId2" Type="http://schemas.openxmlformats.org/officeDocument/2006/relationships/tags" Target="../tags/tag58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47.bin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png"/><Relationship Id="rId2" Type="http://schemas.openxmlformats.org/officeDocument/2006/relationships/tags" Target="../tags/tag59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48.bin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6.png"/><Relationship Id="rId2" Type="http://schemas.openxmlformats.org/officeDocument/2006/relationships/tags" Target="../tags/tag60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49.bin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9.emf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62.xml"/><Relationship Id="rId7" Type="http://schemas.openxmlformats.org/officeDocument/2006/relationships/image" Target="../media/image1.emf"/><Relationship Id="rId2" Type="http://schemas.openxmlformats.org/officeDocument/2006/relationships/tags" Target="../tags/tag61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51.bin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63.xml"/><Relationship Id="rId9" Type="http://schemas.openxmlformats.org/officeDocument/2006/relationships/image" Target="../media/image4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4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2.bin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5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3.bin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4.png"/><Relationship Id="rId2" Type="http://schemas.openxmlformats.org/officeDocument/2006/relationships/tags" Target="../tags/tag68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55.bin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4.png"/><Relationship Id="rId2" Type="http://schemas.openxmlformats.org/officeDocument/2006/relationships/tags" Target="../tags/tag69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56.bin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6.png"/><Relationship Id="rId2" Type="http://schemas.openxmlformats.org/officeDocument/2006/relationships/tags" Target="../tags/tag70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57.bin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5626880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2163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9473608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837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146774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04132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62095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8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8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5788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6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219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92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3326242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0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90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42310999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92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773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1379580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845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30520540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14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162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5380736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716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7" y="2130428"/>
            <a:ext cx="103632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3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62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892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781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178382" y="1913741"/>
            <a:ext cx="5617933" cy="594053"/>
          </a:xfrm>
          <a:solidFill>
            <a:srgbClr val="D2DA7A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552395" y="1519717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 algn="l">
              <a:lnSpc>
                <a:spcPct val="80000"/>
              </a:lnSpc>
            </a:pPr>
            <a:endParaRPr lang="ru-RU" sz="1800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1275199" y="1497049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l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1180" y="1919553"/>
            <a:ext cx="4835181" cy="691843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Нашивка 13"/>
          <p:cNvSpPr/>
          <p:nvPr userDrawn="1"/>
        </p:nvSpPr>
        <p:spPr>
          <a:xfrm>
            <a:off x="5520051" y="2023161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6178382" y="2507789"/>
            <a:ext cx="5617933" cy="2561966"/>
          </a:xfrm>
          <a:solidFill>
            <a:srgbClr val="D2DA7A"/>
          </a:solidFill>
        </p:spPr>
        <p:txBody>
          <a:bodyPr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buFont typeface="Arial" panose="020B0604020202020204" pitchFamily="34" charset="0"/>
              <a:buChar char="•"/>
              <a:defRPr sz="1200"/>
            </a:lvl4pPr>
            <a:lvl5pPr marL="1714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131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178382" y="1913741"/>
            <a:ext cx="5617933" cy="594053"/>
          </a:xfrm>
          <a:solidFill>
            <a:srgbClr val="D2DA7A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467601" y="1563144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 algn="l">
              <a:lnSpc>
                <a:spcPct val="80000"/>
              </a:lnSpc>
            </a:pPr>
            <a:endParaRPr lang="ru-RU" sz="1800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1149965" y="1538161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l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1180" y="1919553"/>
            <a:ext cx="4835181" cy="824282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Нашивка 13"/>
          <p:cNvSpPr/>
          <p:nvPr userDrawn="1"/>
        </p:nvSpPr>
        <p:spPr>
          <a:xfrm>
            <a:off x="5520051" y="2023161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6178382" y="2507789"/>
            <a:ext cx="5617933" cy="2561966"/>
          </a:xfrm>
          <a:solidFill>
            <a:srgbClr val="D2DA7A"/>
          </a:solidFill>
        </p:spPr>
        <p:txBody>
          <a:bodyPr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buFont typeface="Arial" panose="020B0604020202020204" pitchFamily="34" charset="0"/>
              <a:buChar char="•"/>
              <a:defRPr sz="1200"/>
            </a:lvl4pPr>
            <a:lvl5pPr marL="1714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511180" y="3096930"/>
            <a:ext cx="4835181" cy="824282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Нашивка 13"/>
          <p:cNvSpPr/>
          <p:nvPr userDrawn="1"/>
        </p:nvSpPr>
        <p:spPr>
          <a:xfrm>
            <a:off x="5520051" y="3130152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252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5235990" y="1913741"/>
            <a:ext cx="5214301" cy="594053"/>
          </a:xfrm>
          <a:solidFill>
            <a:srgbClr val="D2DA7A"/>
          </a:solidFill>
        </p:spPr>
        <p:txBody>
          <a:bodyPr tIns="144000" rIns="180000"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6553205" y="1596043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 algn="l">
              <a:lnSpc>
                <a:spcPct val="80000"/>
              </a:lnSpc>
            </a:pPr>
            <a:endParaRPr lang="ru-RU" sz="1800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838200" y="1539318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l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1176" y="1919553"/>
            <a:ext cx="3883543" cy="824282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Нашивка 13"/>
          <p:cNvSpPr/>
          <p:nvPr userDrawn="1"/>
        </p:nvSpPr>
        <p:spPr>
          <a:xfrm>
            <a:off x="4577659" y="2023162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5235990" y="2507790"/>
            <a:ext cx="5214301" cy="1223952"/>
          </a:xfrm>
          <a:solidFill>
            <a:srgbClr val="D2DA7A"/>
          </a:solidFill>
        </p:spPr>
        <p:txBody>
          <a:bodyPr rIns="180000"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buFont typeface="Arial" panose="020B0604020202020204" pitchFamily="34" charset="0"/>
              <a:buChar char="•"/>
              <a:defRPr sz="1200"/>
            </a:lvl4pPr>
            <a:lvl5pPr marL="1714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511176" y="4099374"/>
            <a:ext cx="3883543" cy="824282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Нашивка 13"/>
          <p:cNvSpPr/>
          <p:nvPr userDrawn="1"/>
        </p:nvSpPr>
        <p:spPr>
          <a:xfrm>
            <a:off x="4577659" y="4132595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7" hasCustomPrompt="1"/>
          </p:nvPr>
        </p:nvSpPr>
        <p:spPr>
          <a:xfrm>
            <a:off x="5235990" y="4135047"/>
            <a:ext cx="5214301" cy="594053"/>
          </a:xfrm>
          <a:solidFill>
            <a:srgbClr val="D2DA7A"/>
          </a:solidFill>
        </p:spPr>
        <p:txBody>
          <a:bodyPr tIns="144000" rIns="180000"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8" hasCustomPrompt="1"/>
          </p:nvPr>
        </p:nvSpPr>
        <p:spPr>
          <a:xfrm>
            <a:off x="5235990" y="4729097"/>
            <a:ext cx="5214301" cy="1223952"/>
          </a:xfrm>
          <a:solidFill>
            <a:srgbClr val="D2DA7A"/>
          </a:solidFill>
        </p:spPr>
        <p:txBody>
          <a:bodyPr rIns="180000"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buFont typeface="Arial" panose="020B0604020202020204" pitchFamily="34" charset="0"/>
              <a:buChar char="•"/>
              <a:defRPr sz="1200"/>
            </a:lvl4pPr>
            <a:lvl5pPr marL="1714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767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3181607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58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178382" y="1913741"/>
            <a:ext cx="5617933" cy="594053"/>
          </a:xfrm>
          <a:solidFill>
            <a:srgbClr val="D2DA7A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612477" y="1541042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 algn="l">
              <a:lnSpc>
                <a:spcPct val="80000"/>
              </a:lnSpc>
            </a:pPr>
            <a:endParaRPr lang="ru-RU" sz="1800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1361389" y="1522714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l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1180" y="1919553"/>
            <a:ext cx="4835181" cy="691843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Нашивка 13"/>
          <p:cNvSpPr/>
          <p:nvPr userDrawn="1"/>
        </p:nvSpPr>
        <p:spPr>
          <a:xfrm>
            <a:off x="5520051" y="2023161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6178382" y="2507789"/>
            <a:ext cx="5617933" cy="2561966"/>
          </a:xfrm>
          <a:solidFill>
            <a:srgbClr val="D2DA7A"/>
          </a:solidFill>
        </p:spPr>
        <p:txBody>
          <a:bodyPr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buFont typeface="Arial" panose="020B0604020202020204" pitchFamily="34" charset="0"/>
              <a:buChar char="•"/>
              <a:defRPr sz="1200"/>
            </a:lvl4pPr>
            <a:lvl5pPr marL="1714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511180" y="3096935"/>
            <a:ext cx="4835181" cy="691843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Нашивка 13"/>
          <p:cNvSpPr/>
          <p:nvPr userDrawn="1"/>
        </p:nvSpPr>
        <p:spPr>
          <a:xfrm>
            <a:off x="5520051" y="3130152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7" hasCustomPrompt="1"/>
          </p:nvPr>
        </p:nvSpPr>
        <p:spPr>
          <a:xfrm>
            <a:off x="511180" y="4274308"/>
            <a:ext cx="4835181" cy="691843"/>
          </a:xfrm>
          <a:solidFill>
            <a:srgbClr val="E9E3E1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Нашивка 13"/>
          <p:cNvSpPr/>
          <p:nvPr userDrawn="1"/>
        </p:nvSpPr>
        <p:spPr>
          <a:xfrm>
            <a:off x="5520051" y="4307525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74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511179" y="3645934"/>
            <a:ext cx="4077301" cy="2076450"/>
          </a:xfrm>
          <a:solidFill>
            <a:srgbClr val="D2DA7A"/>
          </a:solidFill>
        </p:spPr>
        <p:txBody>
          <a:bodyPr/>
          <a:lstStyle/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190183" y="3301524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251431" y="1455966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ctr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1180" y="1919553"/>
            <a:ext cx="4077301" cy="765984"/>
          </a:xfrm>
          <a:solidFill>
            <a:srgbClr val="E9E3E1"/>
          </a:solidFill>
        </p:spPr>
        <p:txBody>
          <a:bodyPr/>
          <a:lstStyle>
            <a:lvl3pPr marL="914400" indent="0">
              <a:buNone/>
              <a:defRPr/>
            </a:lvl3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5230458" y="3623803"/>
            <a:ext cx="3336895" cy="2076450"/>
          </a:xfrm>
          <a:solidFill>
            <a:srgbClr val="D2DA7A"/>
          </a:solidFill>
        </p:spPr>
        <p:txBody>
          <a:bodyPr/>
          <a:lstStyle/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Название 1"/>
          <p:cNvSpPr txBox="1">
            <a:spLocks/>
          </p:cNvSpPr>
          <p:nvPr userDrawn="1"/>
        </p:nvSpPr>
        <p:spPr>
          <a:xfrm>
            <a:off x="4909467" y="3279397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6" name="Название 1"/>
          <p:cNvSpPr txBox="1">
            <a:spLocks/>
          </p:cNvSpPr>
          <p:nvPr userDrawn="1"/>
        </p:nvSpPr>
        <p:spPr>
          <a:xfrm>
            <a:off x="4970713" y="1433839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ctr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30458" y="1919552"/>
            <a:ext cx="6780311" cy="765985"/>
          </a:xfrm>
          <a:solidFill>
            <a:srgbClr val="E9E3E1"/>
          </a:solidFill>
        </p:spPr>
        <p:txBody>
          <a:bodyPr/>
          <a:lstStyle>
            <a:lvl3pPr marL="914400" indent="0">
              <a:buNone/>
              <a:defRPr/>
            </a:lvl3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8" name="Текст 8"/>
          <p:cNvSpPr>
            <a:spLocks noGrp="1"/>
          </p:cNvSpPr>
          <p:nvPr>
            <p:ph type="body" sz="quarter" idx="17" hasCustomPrompt="1"/>
          </p:nvPr>
        </p:nvSpPr>
        <p:spPr>
          <a:xfrm>
            <a:off x="8673874" y="3605056"/>
            <a:ext cx="3336895" cy="2076450"/>
          </a:xfrm>
          <a:solidFill>
            <a:srgbClr val="D2DA7A"/>
          </a:solidFill>
        </p:spPr>
        <p:txBody>
          <a:bodyPr/>
          <a:lstStyle/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Нашивка 13"/>
          <p:cNvSpPr/>
          <p:nvPr userDrawn="1"/>
        </p:nvSpPr>
        <p:spPr>
          <a:xfrm rot="5400000">
            <a:off x="2209800" y="2602918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Нашивка 13"/>
          <p:cNvSpPr/>
          <p:nvPr userDrawn="1"/>
        </p:nvSpPr>
        <p:spPr>
          <a:xfrm rot="5400000">
            <a:off x="7124503" y="2605770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Нашивка 13"/>
          <p:cNvSpPr/>
          <p:nvPr userDrawn="1"/>
        </p:nvSpPr>
        <p:spPr>
          <a:xfrm rot="5400000">
            <a:off x="9982200" y="2602918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1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6700" y="1842479"/>
            <a:ext cx="4193629" cy="732528"/>
          </a:xfrm>
          <a:solidFill>
            <a:srgbClr val="E9E3E1"/>
          </a:solid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Название 1"/>
          <p:cNvSpPr txBox="1">
            <a:spLocks/>
          </p:cNvSpPr>
          <p:nvPr userDrawn="1"/>
        </p:nvSpPr>
        <p:spPr>
          <a:xfrm>
            <a:off x="3274394" y="2873525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6" name="Название 1"/>
          <p:cNvSpPr txBox="1">
            <a:spLocks/>
          </p:cNvSpPr>
          <p:nvPr userDrawn="1"/>
        </p:nvSpPr>
        <p:spPr>
          <a:xfrm>
            <a:off x="3356768" y="1418411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ctr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22" name="Нашивка 13"/>
          <p:cNvSpPr/>
          <p:nvPr userDrawn="1"/>
        </p:nvSpPr>
        <p:spPr>
          <a:xfrm rot="5400000">
            <a:off x="2521195" y="2711971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6700" y="3359316"/>
            <a:ext cx="4193629" cy="594053"/>
          </a:xfrm>
          <a:solidFill>
            <a:srgbClr val="D2DA7A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8" name="Текст 8"/>
          <p:cNvSpPr>
            <a:spLocks noGrp="1"/>
          </p:cNvSpPr>
          <p:nvPr>
            <p:ph type="body" sz="quarter" idx="15" hasCustomPrompt="1"/>
          </p:nvPr>
        </p:nvSpPr>
        <p:spPr>
          <a:xfrm>
            <a:off x="666700" y="3953366"/>
            <a:ext cx="4193629" cy="2346782"/>
          </a:xfrm>
          <a:solidFill>
            <a:srgbClr val="D2DA7A"/>
          </a:solidFill>
        </p:spPr>
        <p:txBody>
          <a:bodyPr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/>
            </a:lvl4pPr>
            <a:lvl5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17" hasCustomPrompt="1"/>
          </p:nvPr>
        </p:nvSpPr>
        <p:spPr>
          <a:xfrm>
            <a:off x="6513786" y="1816734"/>
            <a:ext cx="4193629" cy="732528"/>
          </a:xfrm>
          <a:solidFill>
            <a:srgbClr val="E9E3E1"/>
          </a:solid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0" name="Нашивка 13"/>
          <p:cNvSpPr/>
          <p:nvPr userDrawn="1"/>
        </p:nvSpPr>
        <p:spPr>
          <a:xfrm rot="5400000">
            <a:off x="8368288" y="2686226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1" name="Текст 8"/>
          <p:cNvSpPr>
            <a:spLocks noGrp="1"/>
          </p:cNvSpPr>
          <p:nvPr>
            <p:ph type="body" sz="quarter" idx="18" hasCustomPrompt="1"/>
          </p:nvPr>
        </p:nvSpPr>
        <p:spPr>
          <a:xfrm>
            <a:off x="6513786" y="3333573"/>
            <a:ext cx="4193629" cy="594053"/>
          </a:xfrm>
          <a:solidFill>
            <a:srgbClr val="D2DA7A"/>
          </a:solidFill>
        </p:spPr>
        <p:txBody>
          <a:bodyPr>
            <a:noAutofit/>
          </a:bodyPr>
          <a:lstStyle>
            <a:lvl2pPr marL="457200" indent="0">
              <a:buNone/>
              <a:defRPr sz="1600"/>
            </a:lvl2pPr>
            <a:lvl3pPr marL="180000" indent="0" algn="ctr">
              <a:spcBef>
                <a:spcPts val="1200"/>
              </a:spcBef>
              <a:buNone/>
              <a:defRPr sz="1600"/>
            </a:lvl3pPr>
            <a:lvl4pPr marL="180000" indent="0" algn="ctr">
              <a:spcBef>
                <a:spcPts val="1200"/>
              </a:spcBef>
              <a:buNone/>
              <a:defRPr sz="1600"/>
            </a:lvl4pPr>
            <a:lvl5pPr marL="180000" indent="0" algn="ctr">
              <a:spcBef>
                <a:spcPts val="1200"/>
              </a:spcBef>
              <a:buNone/>
              <a:defRPr sz="1600"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2" name="Текст 8"/>
          <p:cNvSpPr>
            <a:spLocks noGrp="1"/>
          </p:cNvSpPr>
          <p:nvPr>
            <p:ph type="body" sz="quarter" idx="19" hasCustomPrompt="1"/>
          </p:nvPr>
        </p:nvSpPr>
        <p:spPr>
          <a:xfrm>
            <a:off x="6513786" y="3927621"/>
            <a:ext cx="4193629" cy="2346782"/>
          </a:xfrm>
          <a:solidFill>
            <a:srgbClr val="D2DA7A"/>
          </a:solidFill>
        </p:spPr>
        <p:txBody>
          <a:bodyPr>
            <a:normAutofit/>
          </a:bodyPr>
          <a:lstStyle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/>
            </a:lvl4pPr>
            <a:lvl5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925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6695" y="1842483"/>
            <a:ext cx="10223727" cy="657323"/>
          </a:xfrm>
          <a:solidFill>
            <a:srgbClr val="E9E3E1"/>
          </a:solid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09800" y="132422"/>
            <a:ext cx="10515600" cy="740795"/>
          </a:xfrm>
        </p:spPr>
        <p:txBody>
          <a:bodyPr/>
          <a:lstStyle>
            <a:lvl1pPr>
              <a:defRPr sz="2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A3C97CB9-66EA-48D7-824F-3A78AA191542}" type="datetime1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CB9B150-16F9-4654-A9FF-3F04349E5D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Название 1"/>
          <p:cNvSpPr txBox="1">
            <a:spLocks/>
          </p:cNvSpPr>
          <p:nvPr userDrawn="1"/>
        </p:nvSpPr>
        <p:spPr>
          <a:xfrm>
            <a:off x="3348535" y="3104600"/>
            <a:ext cx="4579524" cy="2547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7D8525"/>
                </a:solidFill>
                <a:latin typeface="Calibri" pitchFamily="34" charset="0"/>
              </a:rPr>
              <a:t>Альтернатива</a:t>
            </a: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7D8525"/>
              </a:solidFill>
              <a:latin typeface="Calibri" pitchFamily="34" charset="0"/>
            </a:endParaRPr>
          </a:p>
        </p:txBody>
      </p:sp>
      <p:sp>
        <p:nvSpPr>
          <p:cNvPr id="16" name="Название 1"/>
          <p:cNvSpPr txBox="1">
            <a:spLocks/>
          </p:cNvSpPr>
          <p:nvPr userDrawn="1"/>
        </p:nvSpPr>
        <p:spPr>
          <a:xfrm>
            <a:off x="3348529" y="1485176"/>
            <a:ext cx="4612403" cy="249612"/>
          </a:xfrm>
          <a:prstGeom prst="rect">
            <a:avLst/>
          </a:prstGeom>
          <a:noFill/>
        </p:spPr>
        <p:txBody>
          <a:bodyPr vert="horz" lIns="103888" tIns="51944" rIns="103888" bIns="51944" rtlCol="0" anchor="t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955E4B"/>
                </a:solidFill>
                <a:latin typeface="Calibri" pitchFamily="34" charset="0"/>
              </a:rPr>
              <a:t>Исключенные из ФПУ учебники</a:t>
            </a:r>
          </a:p>
          <a:p>
            <a:pPr algn="ctr">
              <a:lnSpc>
                <a:spcPct val="80000"/>
              </a:lnSpc>
            </a:pPr>
            <a:endParaRPr lang="ru-RU" sz="2000" b="1" dirty="0">
              <a:solidFill>
                <a:srgbClr val="955E4B"/>
              </a:solidFill>
              <a:latin typeface="Calibri" pitchFamily="34" charset="0"/>
            </a:endParaRPr>
          </a:p>
        </p:txBody>
      </p:sp>
      <p:sp>
        <p:nvSpPr>
          <p:cNvPr id="18" name="Текст 8"/>
          <p:cNvSpPr>
            <a:spLocks noGrp="1"/>
          </p:cNvSpPr>
          <p:nvPr>
            <p:ph type="body" sz="quarter" idx="17" hasCustomPrompt="1"/>
          </p:nvPr>
        </p:nvSpPr>
        <p:spPr>
          <a:xfrm>
            <a:off x="4110111" y="3393632"/>
            <a:ext cx="3336895" cy="2467252"/>
          </a:xfrm>
          <a:solidFill>
            <a:srgbClr val="D2DA7A"/>
          </a:solidFill>
        </p:spPr>
        <p:txBody>
          <a:bodyPr/>
          <a:lstStyle>
            <a:lvl2pPr marL="4572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0" name="Нашивка 13"/>
          <p:cNvSpPr/>
          <p:nvPr userDrawn="1"/>
        </p:nvSpPr>
        <p:spPr>
          <a:xfrm rot="5400000">
            <a:off x="5153664" y="2631209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Текст 8"/>
          <p:cNvSpPr>
            <a:spLocks noGrp="1"/>
          </p:cNvSpPr>
          <p:nvPr>
            <p:ph type="body" sz="quarter" idx="18" hasCustomPrompt="1"/>
          </p:nvPr>
        </p:nvSpPr>
        <p:spPr>
          <a:xfrm>
            <a:off x="7553527" y="3389852"/>
            <a:ext cx="3336895" cy="2467252"/>
          </a:xfrm>
          <a:solidFill>
            <a:srgbClr val="D2DA7A"/>
          </a:solidFill>
        </p:spPr>
        <p:txBody>
          <a:bodyPr/>
          <a:lstStyle>
            <a:lvl2pPr marL="4572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2" name="Нашивка 13"/>
          <p:cNvSpPr/>
          <p:nvPr userDrawn="1"/>
        </p:nvSpPr>
        <p:spPr>
          <a:xfrm rot="5400000">
            <a:off x="2105244" y="2608464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Нашивка 13"/>
          <p:cNvSpPr/>
          <p:nvPr userDrawn="1"/>
        </p:nvSpPr>
        <p:spPr>
          <a:xfrm rot="5400000">
            <a:off x="8979659" y="2633719"/>
            <a:ext cx="484632" cy="484632"/>
          </a:xfrm>
          <a:prstGeom prst="chevron">
            <a:avLst/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Текст 8"/>
          <p:cNvSpPr>
            <a:spLocks noGrp="1"/>
          </p:cNvSpPr>
          <p:nvPr>
            <p:ph type="body" sz="quarter" idx="19" hasCustomPrompt="1"/>
          </p:nvPr>
        </p:nvSpPr>
        <p:spPr>
          <a:xfrm>
            <a:off x="541352" y="3389852"/>
            <a:ext cx="3336895" cy="2467252"/>
          </a:xfrm>
          <a:solidFill>
            <a:srgbClr val="D2DA7A"/>
          </a:solidFill>
        </p:spPr>
        <p:txBody>
          <a:bodyPr/>
          <a:lstStyle>
            <a:lvl2pPr marL="4572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994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5" y="2130428"/>
            <a:ext cx="103632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3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3566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8839713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557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22868062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4993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2842654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2720553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170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412676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39971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19978317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2049545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564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8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8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1948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24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359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6455317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71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2116197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13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461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2422762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64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7" y="2130428"/>
            <a:ext cx="103632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3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3" y="6356349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3" y="6356349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624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89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1831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7811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86246365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902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38999294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731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55807902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343238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4549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3475324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11625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472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523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005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0272676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776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1163608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9192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399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13700272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208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8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00" y="6172203"/>
            <a:ext cx="3352800" cy="365125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1" y="6172203"/>
            <a:ext cx="4470401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80000" y="6172203"/>
            <a:ext cx="2438400" cy="365125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3137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8451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8737600" y="6356351"/>
            <a:ext cx="2838451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35E97-D4E2-4AA8-B3D1-1E7D8902F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5937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89533" y="6243638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7658F-A727-446E-AACB-A735212C6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2217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83282247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8049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99950273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3067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2856342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140525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983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4188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8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8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3137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0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1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238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3690815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390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03496339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913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4387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85537129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460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8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00" y="6172203"/>
            <a:ext cx="3352800" cy="365125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1" y="6172203"/>
            <a:ext cx="4470401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80000" y="6172203"/>
            <a:ext cx="2438400" cy="365125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8926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781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8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8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157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22868062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4993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6455317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0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71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66217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7625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32411325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2539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96317282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33561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7160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5610617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107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444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6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4028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49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9254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57920725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626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59783882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055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619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0304274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409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75156651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4511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72708289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3770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61239473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2862683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1252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8334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8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8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181818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srgbClr val="181818">
                    <a:tint val="75000"/>
                  </a:srgbClr>
                </a:solidFill>
              </a:rPr>
              <a:pPr/>
              <a:t>1/4/2021</a:t>
            </a:fld>
            <a:endParaRPr lang="en-US">
              <a:solidFill>
                <a:srgbClr val="181818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5" y="6377941"/>
            <a:ext cx="2804161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srgbClr val="181818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18181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97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566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92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2"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0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00393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672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1" y="3714757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7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155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4540158"/>
              </p:ext>
            </p:extLst>
          </p:nvPr>
        </p:nvGraphicFramePr>
        <p:xfrm>
          <a:off x="0" y="0"/>
          <a:ext cx="21113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6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9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2" y="6688144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en-US" sz="800">
                <a:solidFill>
                  <a:srgbClr val="FFFFFF"/>
                </a:solidFill>
              </a:rPr>
              <a:t>© </a:t>
            </a:r>
            <a:r>
              <a:rPr lang="ru-RU" sz="80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1" y="6508758"/>
            <a:ext cx="3385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3EF0BC-4C10-4B20-B516-189F4966F4FF}" type="slidenum">
              <a:rPr lang="ru-RU" altLang="ru-RU" sz="1000" b="1">
                <a:solidFill>
                  <a:srgbClr val="2F2F2F"/>
                </a:solidFill>
                <a:latin typeface="Calibri" panose="020F0502020204030204" pitchFamily="34" charset="0"/>
              </a:rPr>
              <a:pPr eaLnBrk="1" hangingPunct="1"/>
              <a:t>‹#›</a:t>
            </a:fld>
            <a:endParaRPr lang="ru-RU" altLang="ru-RU" sz="1000">
              <a:solidFill>
                <a:srgbClr val="181818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4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ru-RU" sz="2200" b="1" dirty="0" err="1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90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4" y="6203952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8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552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6970779"/>
              </p:ext>
            </p:extLst>
          </p:nvPr>
        </p:nvGraphicFramePr>
        <p:xfrm>
          <a:off x="2119" y="159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563852" y="1268760"/>
            <a:ext cx="11290581" cy="4680520"/>
          </a:xfrm>
        </p:spPr>
        <p:txBody>
          <a:bodyPr/>
          <a:lstStyle>
            <a:lvl1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lnSpc>
                <a:spcPts val="2400"/>
              </a:lnSpc>
              <a:spcBef>
                <a:spcPts val="450"/>
              </a:spcBef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lnSpc>
                <a:spcPts val="2400"/>
              </a:lnSpc>
              <a:buClr>
                <a:srgbClr val="2D3494"/>
              </a:buClr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63856" y="260653"/>
            <a:ext cx="10174923" cy="5760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4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 rot="16200000">
            <a:off x="1770430" y="-689236"/>
            <a:ext cx="45719" cy="360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EB2049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 rot="16200000">
            <a:off x="1759639" y="-719941"/>
            <a:ext cx="67290" cy="360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04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460BE020-E3D2-4B40-A05B-7CD782450F67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fld id="{D2BAD091-9B88-4E15-8364-95918717355E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0327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73170737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129444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635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5354024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73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0986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7714463"/>
              </p:ext>
            </p:extLst>
          </p:nvPr>
        </p:nvGraphicFramePr>
        <p:xfrm>
          <a:off x="2119" y="1597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7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7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3001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9" y="260652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3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41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2651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1918888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81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80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85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705" y="452133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EB2049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3" y="452133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smtClean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31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 smtClean="0">
                <a:solidFill>
                  <a:srgbClr val="FFFFFF"/>
                </a:solidFill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1236039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A5BD0E0D-F197-4B14-B296-C27E6C00E6CA}" type="datetimeFigureOut">
              <a:rPr lang="ru-RU" smtClean="0">
                <a:solidFill>
                  <a:srgbClr val="181818"/>
                </a:solidFill>
              </a:rPr>
              <a:pPr/>
              <a:t>04.01.2021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9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/>
          <a:lstStyle/>
          <a:p>
            <a:fld id="{85BC23C3-D32D-4340-A654-431DCF2B3DCF}" type="slidenum">
              <a:rPr lang="ru-RU" smtClean="0">
                <a:solidFill>
                  <a:srgbClr val="181818"/>
                </a:solidFill>
              </a:rPr>
              <a:pPr/>
              <a:t>‹#›</a:t>
            </a:fld>
            <a:endParaRPr lang="ru-RU" dirty="0">
              <a:solidFill>
                <a:srgbClr val="18181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9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5" y="215865"/>
            <a:ext cx="11684161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823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1.xml"/><Relationship Id="rId30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vmlDrawing" Target="../drawings/vmlDrawing10.vml"/><Relationship Id="rId3" Type="http://schemas.openxmlformats.org/officeDocument/2006/relationships/slideLayout" Target="../slideLayouts/slideLayout27.xml"/><Relationship Id="rId21" Type="http://schemas.openxmlformats.org/officeDocument/2006/relationships/oleObject" Target="../embeddings/oleObject10.bin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tags" Target="../tags/tag1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tags" Target="../tags/tag12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tags" Target="../tags/tag23.xml"/><Relationship Id="rId3" Type="http://schemas.openxmlformats.org/officeDocument/2006/relationships/slideLayout" Target="../slideLayouts/slideLayout4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vmlDrawing" Target="../drawings/vmlDrawing19.vml"/><Relationship Id="rId2" Type="http://schemas.openxmlformats.org/officeDocument/2006/relationships/slideLayout" Target="../slideLayouts/slideLayout42.xml"/><Relationship Id="rId16" Type="http://schemas.openxmlformats.org/officeDocument/2006/relationships/theme" Target="../theme/theme3.xml"/><Relationship Id="rId20" Type="http://schemas.openxmlformats.org/officeDocument/2006/relationships/oleObject" Target="../embeddings/oleObject19.bin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19" Type="http://schemas.openxmlformats.org/officeDocument/2006/relationships/tags" Target="../tags/tag24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vmlDrawing" Target="../drawings/vmlDrawing27.vml"/><Relationship Id="rId3" Type="http://schemas.openxmlformats.org/officeDocument/2006/relationships/slideLayout" Target="../slideLayouts/slideLayout58.xml"/><Relationship Id="rId21" Type="http://schemas.openxmlformats.org/officeDocument/2006/relationships/oleObject" Target="../embeddings/oleObject27.bin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tags" Target="../tags/tag32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tags" Target="../tags/tag31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image" Target="../media/image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5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3.xml"/><Relationship Id="rId16" Type="http://schemas.openxmlformats.org/officeDocument/2006/relationships/tags" Target="../tags/tag46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ags" Target="../tags/tag45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vmlDrawing" Target="../drawings/vmlDrawing37.v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6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oleObject" Target="../embeddings/oleObject46.bin"/><Relationship Id="rId2" Type="http://schemas.openxmlformats.org/officeDocument/2006/relationships/slideLayout" Target="../slideLayouts/slideLayout85.xml"/><Relationship Id="rId16" Type="http://schemas.openxmlformats.org/officeDocument/2006/relationships/tags" Target="../tags/tag57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tags" Target="../tags/tag56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vmlDrawing" Target="../drawings/vmlDrawing46.v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18" Type="http://schemas.openxmlformats.org/officeDocument/2006/relationships/oleObject" Target="../embeddings/oleObject54.bin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97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vmlDrawing" Target="../drawings/vmlDrawing54.vml"/><Relationship Id="rId10" Type="http://schemas.openxmlformats.org/officeDocument/2006/relationships/slideLayout" Target="../slideLayouts/slideLayout105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82296620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think-cell Slide" r:id="rId29" imgW="360" imgH="360" progId="">
                  <p:embed/>
                </p:oleObj>
              </mc:Choice>
              <mc:Fallback>
                <p:oleObj name="think-cell Slide" r:id="rId29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28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2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796" r:id="rId14"/>
    <p:sldLayoutId id="2147483797" r:id="rId15"/>
    <p:sldLayoutId id="2147483798" r:id="rId16"/>
    <p:sldLayoutId id="2147483663" r:id="rId17"/>
    <p:sldLayoutId id="2147483664" r:id="rId18"/>
    <p:sldLayoutId id="2147483667" r:id="rId19"/>
    <p:sldLayoutId id="2147483665" r:id="rId20"/>
    <p:sldLayoutId id="2147483661" r:id="rId21"/>
    <p:sldLayoutId id="2147483662" r:id="rId22"/>
    <p:sldLayoutId id="2147483666" r:id="rId23"/>
    <p:sldLayoutId id="2147483782" r:id="rId24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457827868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think-cell Slide" r:id="rId21" imgW="360" imgH="360" progId="">
                  <p:embed/>
                </p:oleObj>
              </mc:Choice>
              <mc:Fallback>
                <p:oleObj name="think-cell Slide" r:id="rId21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20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220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799" r:id="rId14"/>
    <p:sldLayoutId id="2147483800" r:id="rId15"/>
    <p:sldLayoutId id="2147483801" r:id="rId16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04288396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6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19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34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6" r:id="rId7"/>
    <p:sldLayoutId id="2147483707" r:id="rId8"/>
    <p:sldLayoutId id="2147483709" r:id="rId9"/>
    <p:sldLayoutId id="2147483710" r:id="rId10"/>
    <p:sldLayoutId id="2147483711" r:id="rId11"/>
    <p:sldLayoutId id="2147483821" r:id="rId12"/>
    <p:sldLayoutId id="2147483822" r:id="rId13"/>
    <p:sldLayoutId id="2147483823" r:id="rId14"/>
    <p:sldLayoutId id="2147483824" r:id="rId1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681017479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think-cell Slide" r:id="rId21" imgW="360" imgH="360" progId="">
                  <p:embed/>
                </p:oleObj>
              </mc:Choice>
              <mc:Fallback>
                <p:oleObj name="think-cell Slide" r:id="rId21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20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143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818" r:id="rId12"/>
    <p:sldLayoutId id="2147483819" r:id="rId13"/>
    <p:sldLayoutId id="2147483820" r:id="rId14"/>
    <p:sldLayoutId id="2147483814" r:id="rId15"/>
    <p:sldLayoutId id="2147483815" r:id="rId16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515081814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6" name="think-cell Slide" r:id="rId17" imgW="360" imgH="360" progId="">
                  <p:embed/>
                </p:oleObj>
              </mc:Choice>
              <mc:Fallback>
                <p:oleObj name="think-cell Slide" r:id="rId17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16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4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540975135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2" name="think-cell Slide" r:id="rId17" imgW="360" imgH="360" progId="">
                  <p:embed/>
                </p:oleObj>
              </mc:Choice>
              <mc:Fallback>
                <p:oleObj name="think-cell Slide" r:id="rId17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16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0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4216077385"/>
              </p:ext>
            </p:extLst>
          </p:nvPr>
        </p:nvGraphicFramePr>
        <p:xfrm>
          <a:off x="6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think-cell Slide" r:id="rId18" imgW="360" imgH="360" progId="">
                  <p:embed/>
                </p:oleObj>
              </mc:Choice>
              <mc:Fallback>
                <p:oleObj name="think-cell Slide" r:id="rId18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17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Arial Narrow" panose="020B0606020202030204" pitchFamily="34" charset="0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4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504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503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8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lang="ru-RU" sz="1000" b="1" smtClean="0">
                <a:solidFill>
                  <a:srgbClr val="181818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ru-RU" sz="1000" dirty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3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image" Target="../media/image14.png"/><Relationship Id="rId2" Type="http://schemas.openxmlformats.org/officeDocument/2006/relationships/tags" Target="../tags/tag77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3.bin"/><Relationship Id="rId4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4.bin"/><Relationship Id="rId4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003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4" y="16637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16645"/>
            <a:ext cx="12192000" cy="2551227"/>
          </a:xfrm>
        </p:spPr>
        <p:txBody>
          <a:bodyPr anchor="ctr" anchorCtr="0"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Семинар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/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Разработка заданий по развитию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естественно- научной 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грамотности по физике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li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0" y="6787868"/>
            <a:ext cx="12192000" cy="70136"/>
          </a:xfrm>
          <a:prstGeom prst="rect">
            <a:avLst/>
          </a:prstGeom>
        </p:spPr>
      </p:pic>
      <p:sp>
        <p:nvSpPr>
          <p:cNvPr id="8" name="AutoShape 4"/>
          <p:cNvSpPr>
            <a:spLocks noChangeAspect="1" noChangeArrowheads="1" noTextEdit="1"/>
          </p:cNvSpPr>
          <p:nvPr/>
        </p:nvSpPr>
        <p:spPr bwMode="auto">
          <a:xfrm>
            <a:off x="10099581" y="300997"/>
            <a:ext cx="1500931" cy="51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7" name="Группа 86"/>
          <p:cNvGrpSpPr/>
          <p:nvPr/>
        </p:nvGrpSpPr>
        <p:grpSpPr>
          <a:xfrm>
            <a:off x="1" y="548203"/>
            <a:ext cx="9888209" cy="33206"/>
            <a:chOff x="0" y="548203"/>
            <a:chExt cx="9888209" cy="33206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5361108" y="548203"/>
              <a:ext cx="4527101" cy="33206"/>
              <a:chOff x="5361108" y="546724"/>
              <a:chExt cx="4527101" cy="33206"/>
            </a:xfrm>
          </p:grpSpPr>
          <p:grpSp>
            <p:nvGrpSpPr>
              <p:cNvPr id="48" name="Группа 47"/>
              <p:cNvGrpSpPr/>
              <p:nvPr/>
            </p:nvGrpSpPr>
            <p:grpSpPr>
              <a:xfrm rot="10800000">
                <a:off x="7610913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44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42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3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46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7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9" name="Группа 48"/>
              <p:cNvGrpSpPr/>
              <p:nvPr/>
            </p:nvGrpSpPr>
            <p:grpSpPr>
              <a:xfrm>
                <a:off x="5361108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50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54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5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1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52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3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57" name="Группа 56"/>
            <p:cNvGrpSpPr/>
            <p:nvPr/>
          </p:nvGrpSpPr>
          <p:grpSpPr>
            <a:xfrm>
              <a:off x="1048040" y="548203"/>
              <a:ext cx="4527101" cy="33206"/>
              <a:chOff x="5361108" y="546724"/>
              <a:chExt cx="4527101" cy="33206"/>
            </a:xfrm>
          </p:grpSpPr>
          <p:grpSp>
            <p:nvGrpSpPr>
              <p:cNvPr id="58" name="Группа 47"/>
              <p:cNvGrpSpPr/>
              <p:nvPr/>
            </p:nvGrpSpPr>
            <p:grpSpPr>
              <a:xfrm rot="10800000">
                <a:off x="7610913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66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70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1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7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68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9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9" name="Группа 48"/>
              <p:cNvGrpSpPr/>
              <p:nvPr/>
            </p:nvGrpSpPr>
            <p:grpSpPr>
              <a:xfrm>
                <a:off x="5361108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60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64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5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1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62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3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2" name="Группа 71"/>
            <p:cNvGrpSpPr/>
            <p:nvPr/>
          </p:nvGrpSpPr>
          <p:grpSpPr>
            <a:xfrm>
              <a:off x="0" y="548203"/>
              <a:ext cx="4527101" cy="33206"/>
              <a:chOff x="5361108" y="546724"/>
              <a:chExt cx="4527101" cy="33206"/>
            </a:xfrm>
          </p:grpSpPr>
          <p:grpSp>
            <p:nvGrpSpPr>
              <p:cNvPr id="73" name="Группа 47"/>
              <p:cNvGrpSpPr/>
              <p:nvPr/>
            </p:nvGrpSpPr>
            <p:grpSpPr>
              <a:xfrm rot="10800000">
                <a:off x="7610913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81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85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6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2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83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4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74" name="Группа 48"/>
              <p:cNvGrpSpPr/>
              <p:nvPr/>
            </p:nvGrpSpPr>
            <p:grpSpPr>
              <a:xfrm>
                <a:off x="5361108" y="546724"/>
                <a:ext cx="2277296" cy="33206"/>
                <a:chOff x="7610913" y="546724"/>
                <a:chExt cx="2277296" cy="33206"/>
              </a:xfrm>
            </p:grpSpPr>
            <p:grpSp>
              <p:nvGrpSpPr>
                <p:cNvPr id="75" name="Группа 43"/>
                <p:cNvGrpSpPr/>
                <p:nvPr/>
              </p:nvGrpSpPr>
              <p:grpSpPr>
                <a:xfrm>
                  <a:off x="8744388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79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0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6" name="Группа 44"/>
                <p:cNvGrpSpPr/>
                <p:nvPr/>
              </p:nvGrpSpPr>
              <p:grpSpPr>
                <a:xfrm>
                  <a:off x="7610913" y="546724"/>
                  <a:ext cx="1143821" cy="33206"/>
                  <a:chOff x="8744388" y="546724"/>
                  <a:chExt cx="1143821" cy="33206"/>
                </a:xfrm>
              </p:grpSpPr>
              <p:sp>
                <p:nvSpPr>
                  <p:cNvPr id="77" name="Freeform 6"/>
                  <p:cNvSpPr>
                    <a:spLocks/>
                  </p:cNvSpPr>
                  <p:nvPr/>
                </p:nvSpPr>
                <p:spPr bwMode="auto">
                  <a:xfrm>
                    <a:off x="931207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8" name="Freeform 6"/>
                  <p:cNvSpPr>
                    <a:spLocks/>
                  </p:cNvSpPr>
                  <p:nvPr/>
                </p:nvSpPr>
                <p:spPr bwMode="auto">
                  <a:xfrm>
                    <a:off x="8744388" y="546724"/>
                    <a:ext cx="576131" cy="33206"/>
                  </a:xfrm>
                  <a:custGeom>
                    <a:avLst/>
                    <a:gdLst/>
                    <a:ahLst/>
                    <a:cxnLst>
                      <a:cxn ang="0">
                        <a:pos x="1505" y="0"/>
                      </a:cxn>
                      <a:cxn ang="0">
                        <a:pos x="0" y="0"/>
                      </a:cxn>
                      <a:cxn ang="0">
                        <a:pos x="0" y="84"/>
                      </a:cxn>
                      <a:cxn ang="0">
                        <a:pos x="1509" y="84"/>
                      </a:cxn>
                      <a:cxn ang="0">
                        <a:pos x="1505" y="0"/>
                      </a:cxn>
                    </a:cxnLst>
                    <a:rect l="0" t="0" r="r" b="b"/>
                    <a:pathLst>
                      <a:path w="1509" h="84">
                        <a:moveTo>
                          <a:pt x="1505" y="0"/>
                        </a:moveTo>
                        <a:lnTo>
                          <a:pt x="0" y="0"/>
                        </a:lnTo>
                        <a:lnTo>
                          <a:pt x="0" y="84"/>
                        </a:lnTo>
                        <a:lnTo>
                          <a:pt x="1509" y="84"/>
                        </a:lnTo>
                        <a:lnTo>
                          <a:pt x="1505" y="0"/>
                        </a:lnTo>
                        <a:close/>
                      </a:path>
                    </a:pathLst>
                  </a:custGeom>
                  <a:solidFill>
                    <a:srgbClr val="29479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pic>
        <p:nvPicPr>
          <p:cNvPr id="8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634" y="-19050"/>
            <a:ext cx="1422073" cy="142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0" name="Text Box 3"/>
          <p:cNvSpPr txBox="1">
            <a:spLocks noChangeArrowheads="1"/>
          </p:cNvSpPr>
          <p:nvPr/>
        </p:nvSpPr>
        <p:spPr bwMode="auto">
          <a:xfrm>
            <a:off x="2277297" y="-86926"/>
            <a:ext cx="7827265" cy="133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marL="717550" indent="-177800"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17550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  <a:tab pos="970121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sz="2000" b="1" dirty="0">
                <a:solidFill>
                  <a:srgbClr val="000000"/>
                </a:solidFill>
              </a:rPr>
              <a:t>КГУ «Средняя общеобразовательная школа №</a:t>
            </a:r>
            <a:r>
              <a:rPr lang="ru-RU" sz="2000" b="1" u="heavy" dirty="0">
                <a:solidFill>
                  <a:srgbClr val="000000"/>
                </a:solidFill>
              </a:rPr>
              <a:t>62»</a:t>
            </a:r>
            <a:r>
              <a:rPr lang="ru-RU" sz="2000" b="1" dirty="0">
                <a:solidFill>
                  <a:srgbClr val="000000"/>
                </a:solidFill>
              </a:rPr>
              <a:t>.</a:t>
            </a:r>
            <a:br>
              <a:rPr lang="ru-RU" sz="2000" b="1" dirty="0">
                <a:solidFill>
                  <a:srgbClr val="000000"/>
                </a:solidFill>
              </a:rPr>
            </a:b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92" name="Text Box 8"/>
          <p:cNvSpPr txBox="1">
            <a:spLocks noChangeArrowheads="1"/>
          </p:cNvSpPr>
          <p:nvPr/>
        </p:nvSpPr>
        <p:spPr bwMode="auto">
          <a:xfrm>
            <a:off x="8039006" y="5939522"/>
            <a:ext cx="4121151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95200" tIns="147600" rIns="295200" bIns="1476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r>
              <a:rPr lang="ru-RU" sz="20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Акпарова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Елена Владимировна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 eaLnBrk="1" hangingPunct="1">
              <a:buClrTx/>
              <a:buFontTx/>
              <a:buNone/>
            </a:pP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Учитель физики, ИВТ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7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14121" y="159026"/>
            <a:ext cx="12240683" cy="1272209"/>
          </a:xfrm>
          <a:prstGeom prst="rect">
            <a:avLst/>
          </a:prstGeom>
          <a:gradFill rotWithShape="0">
            <a:gsLst>
              <a:gs pos="0">
                <a:srgbClr val="DBF6FF"/>
              </a:gs>
              <a:gs pos="100000">
                <a:srgbClr val="86E8FF"/>
              </a:gs>
            </a:gsLst>
            <a:lin ang="5400000" scaled="1"/>
          </a:gra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63500"/>
          </a:effectLst>
        </p:spPr>
        <p:txBody>
          <a:bodyPr lIns="90000" tIns="46800" rIns="90000" bIns="46800" anchor="ctr"/>
          <a:lstStyle/>
          <a:p>
            <a:pPr>
              <a:defRPr/>
            </a:pPr>
            <a:r>
              <a:rPr lang="ru-RU" sz="2400" dirty="0" smtClean="0">
                <a:solidFill>
                  <a:srgbClr val="002060"/>
                </a:solidFill>
                <a:ea typeface="Microsoft YaHei" charset="-122"/>
              </a:rPr>
              <a:t>3). </a:t>
            </a:r>
            <a:r>
              <a:rPr lang="ru-RU" sz="2400" dirty="0">
                <a:solidFill>
                  <a:srgbClr val="002060"/>
                </a:solidFill>
                <a:ea typeface="Microsoft YaHei" charset="-122"/>
              </a:rPr>
              <a:t>Докажите свою точку зрения, для этого у вас на парте диски: из картона и бумаги одинакового радиуса, но разной массы __________________________</a:t>
            </a:r>
          </a:p>
          <a:p>
            <a:pPr>
              <a:defRPr/>
            </a:pPr>
            <a:endParaRPr lang="ru-RU" sz="2400" dirty="0">
              <a:solidFill>
                <a:srgbClr val="002060"/>
              </a:solidFill>
              <a:ea typeface="Microsoft YaHei" charset="-122"/>
              <a:cs typeface="+mn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5" y="1431235"/>
            <a:ext cx="12240683" cy="5128590"/>
          </a:xfrm>
          <a:prstGeom prst="rect">
            <a:avLst/>
          </a:prstGeom>
          <a:gradFill rotWithShape="0">
            <a:gsLst>
              <a:gs pos="0">
                <a:srgbClr val="DBF6FF"/>
              </a:gs>
              <a:gs pos="100000">
                <a:srgbClr val="86E8FF"/>
              </a:gs>
            </a:gsLst>
            <a:lin ang="5400000" scaled="1"/>
          </a:gra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63500"/>
          </a:effectLst>
        </p:spPr>
        <p:txBody>
          <a:bodyPr lIns="90000" tIns="46800" rIns="90000" bIns="46800" anchor="ctr"/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4). Обратимся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произведению Галилея Галилео, относящиеся к механическому движению, в котором он обосновывает свои взгляды в виде беседы 4-х друзей. Мы приведем 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доказательства,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прочитайте их и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ответьте на вопросы.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Пусть все происходит по Аристотелю и тяжелое тело подходит к Земле с большей скоростью (например, 8 м/с), а легкое с меньшей (4м/с). А если их соединить, например, связкой?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Собеседник. По Аристотелю легкое тело падает медленнее тяжелого, то оно должно тормозить связанное с ним тело, это означает, что скорость падения системы будет меньше 8 м/с.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Собеседник. Ты не прав,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бщая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масса стала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тому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скорость ее падения должна стать по Аристотелю больше.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Итак мы пришли к противоречию, значит …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Что, по вашему мнению, сказал 4 собеседник? ____________________ 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9029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6591" y="474345"/>
            <a:ext cx="1107881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Чтобы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подтвердить свой взгляд на падение тел, Г. Галилей сбрасывал с наклонной Пизанской башни шары разной массы при большом стечении народа. Вы, повторяя опыты Галилея,  проведите следующие эксперименты: сбросьте с одинаковой высоты  ручку, шуруп, болт, ластик. Сделайте вывод: ____________________________________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Как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по вашему, почему бумажный диск падает у нас медленнее, чем картонный? __________________________________________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7) Положим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картонный лист на бумажный и отпустим, как будут падать тела ? (вопрос всему классу, отвечают с места, разные варианты) </a:t>
            </a:r>
            <a:endParaRPr lang="ru-RU" sz="2800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lvl="0"/>
            <a:r>
              <a:rPr lang="ru-RU" sz="28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8)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Положим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лист бумажный на картонный и отпустим, как будут падать тела ? (вопрос всему классу, отвечают с места, разные варианты)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281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79835E97-D4E2-4AA8-B3D1-1E7D8902F4F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786119"/>
              </p:ext>
            </p:extLst>
          </p:nvPr>
        </p:nvGraphicFramePr>
        <p:xfrm>
          <a:off x="106019" y="0"/>
          <a:ext cx="12085981" cy="7283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731"/>
                <a:gridCol w="2279163"/>
                <a:gridCol w="8150087"/>
              </a:tblGrid>
              <a:tr h="587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Аспект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учебной программы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Каким образом? Вид/форма задания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</a:tr>
              <a:tr h="899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Контексты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 «Кинематика» Тема: Свободное падение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Рисунок, слайд с падающим телом (опыт Галилея). Вопрос; К какому виду движения относится падение тела? Что хотел выяснить Г. Галилей, проводя эти опыты?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</a:tr>
              <a:tr h="1079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Равноускоренное движение.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Знание понятия равноускоренного движения и его уравнений. В конце урока должен понимать, что такое свободное падение и в чем сходство и различие свободного падения от простого равноускоренного движения.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Понимание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</a:tr>
              <a:tr h="3792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Компетенции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Формулировать гипотезу, прогнозировать результат, проектировать на основе гипотезы эксперимент. Анализировать его, делать выводы, обосновывать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Находит соответствие между этими видами движения и их отличие.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Обосновывать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Объяснять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После разбора первого задания дать проблемное задание для работы в группах, а затем обосновать свой ответ и проверить его на эксперименте: «Как будут падать тела, один из которых брошен горизонтально, а другой вертикально вниз без начальной скорости. Или как будут падать ручка и книга. Как будут падать металлический диск с бумажным листом такого же диаметра, если лист положить снизу, а затем сверху».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Обосновываем эксперимент.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Опыт с трубкой Ньютона. Выходим на понятие свободного падения и на ускорение свободного падения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</a:tr>
              <a:tr h="599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Отношения (подход)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деятельностный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Проводят эксперименты, наблюдают. Делают выводы.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740" marR="567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201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17" y="1229484"/>
            <a:ext cx="10031896" cy="562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97287" y="371061"/>
            <a:ext cx="707666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Сборник </a:t>
            </a: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заданий </a:t>
            </a:r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суммативного </a:t>
            </a: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оценивания по ФИЗИКЕ для </a:t>
            </a:r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10  класса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 (естественно -математическое  направление)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1861" y="740393"/>
            <a:ext cx="5102087" cy="892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Авторы - составители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Акпарова Е.В, Роговая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 А.,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Барышева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Н.,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Абдыкалыкова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З. 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Сулейманова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 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3464605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88904" y="556591"/>
            <a:ext cx="535387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Контекст «Механические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свойства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металлов» Акпарова Е.В.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10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Пример задания по естественнонаучной грамотности     из международного исследования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PISA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7" descr="П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5287" y="1229984"/>
            <a:ext cx="5915104" cy="5511058"/>
          </a:xfrm>
          <a:noFill/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8" descr="П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995" y="1232452"/>
            <a:ext cx="5521616" cy="5625548"/>
          </a:xfrm>
          <a:noFill/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7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4CB9B150-16F9-4654-A9FF-3F04349E5D0B}" type="slidenum">
              <a:rPr lang="ru-RU" b="1" smtClean="0">
                <a:solidFill>
                  <a:srgbClr val="002060"/>
                </a:solidFill>
              </a:rPr>
              <a:pPr/>
              <a:t>16</a:t>
            </a:fld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8129" y="2307911"/>
            <a:ext cx="118395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Функциональная грамотность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endParaRPr lang="en-US" sz="36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жизненной 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профессиональной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успешности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5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900igr.net/up/datas/93465/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45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08250299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0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 hidden="1"/>
          <p:cNvSpPr/>
          <p:nvPr>
            <p:custDataLst>
              <p:tags r:id="rId3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7" cstate="print"/>
          <a:srcRect l="56855" t="12596" r="2592" b="20226"/>
          <a:stretch/>
        </p:blipFill>
        <p:spPr bwMode="auto">
          <a:xfrm>
            <a:off x="6762749" y="0"/>
            <a:ext cx="54292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Равнобедренный треугольник 2"/>
          <p:cNvSpPr/>
          <p:nvPr/>
        </p:nvSpPr>
        <p:spPr>
          <a:xfrm>
            <a:off x="6081208" y="0"/>
            <a:ext cx="2205981" cy="6858000"/>
          </a:xfrm>
          <a:prstGeom prst="triangle">
            <a:avLst>
              <a:gd name="adj" fmla="val 313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11201" y="2438400"/>
            <a:ext cx="7332870" cy="25841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Arial" pitchFamily="34" charset="0"/>
              <a:buNone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rgbClr val="005CAB"/>
              </a:buClr>
              <a:buFont typeface="Wingdings" pitchFamily="2" charset="2"/>
              <a:buChar char="§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005CAB"/>
              </a:buClr>
              <a:buFont typeface="Arial" pitchFamily="34" charset="0"/>
              <a:buChar char="–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005CAB"/>
              </a:buClr>
              <a:buFont typeface="Arial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005CAB"/>
              </a:buClr>
              <a:buFont typeface="Arial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Важной характеристикой уровня образования общества и его готовности к инновациям является естественнонаучная грамотность.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Согласно результатам международных исследований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естественнонаучная грамотность казахстанских школьников является низкой.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67178" y="514386"/>
            <a:ext cx="2840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темы: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46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83267" y="620713"/>
            <a:ext cx="10369551" cy="8636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Каких учебных заданий нам не хватает?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605" y="1219199"/>
            <a:ext cx="11233149" cy="514184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заданий, содержащих большой объем как текстовой информации, так и информации в виде таблиц, диаграмм, графиков, рисунков, схем;</a:t>
            </a:r>
          </a:p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заданий, составленных на материале из разных предметных областей, для выполнения которых надо интегрировать разные знания и использовать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общеучебные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умения;</a:t>
            </a:r>
          </a:p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заданий, в которых неясно, к какой области знаний надо обратиться, чтобы определить способ действий или информацию, необходимые для постановки и решения проблемы;</a:t>
            </a:r>
          </a:p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заданий, требующих привлечения дополнительной информации или, напротив, содержащих избыточную информацию и «лишние данные»;</a:t>
            </a:r>
          </a:p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комплексных и структурированных заданий, состоящих из нескольких взаимосвязанных вопросов.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8312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290317" y="3939479"/>
            <a:ext cx="7979041" cy="2610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spcBef>
                <a:spcPts val="95"/>
              </a:spcBef>
            </a:pPr>
            <a:r>
              <a:rPr lang="ru-RU" sz="2400" spc="-5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«Функциональная грамотность - способность </a:t>
            </a:r>
            <a:r>
              <a:rPr lang="ru-RU" sz="2400" spc="-2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человека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 </a:t>
            </a:r>
            <a:r>
              <a:rPr sz="2400" u="sng" spc="-1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использовать</a:t>
            </a:r>
            <a:r>
              <a:rPr sz="2400" spc="-1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приобретаемые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в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течение 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жизни знания для 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решения широкого диапазона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жизненных задач в 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различных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сферах </a:t>
            </a:r>
            <a:r>
              <a:rPr sz="2400" spc="-1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человеческой деятельности,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общения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и  </a:t>
            </a:r>
            <a:r>
              <a:rPr sz="2400" spc="-5" dirty="0" err="1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социальных</a:t>
            </a:r>
            <a:r>
              <a:rPr lang="ru-RU" sz="2400" spc="-5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 </a:t>
            </a:r>
            <a:r>
              <a:rPr sz="2400" spc="-5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 </a:t>
            </a:r>
            <a:r>
              <a:rPr sz="2400" spc="-1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отношений»</a:t>
            </a:r>
            <a:r>
              <a:rPr lang="ru-RU" sz="2400" spc="-1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.</a:t>
            </a:r>
            <a:endParaRPr lang="en-US" sz="2400" dirty="0">
              <a:solidFill>
                <a:schemeClr val="tx1">
                  <a:lumMod val="90000"/>
                  <a:lumOff val="10000"/>
                </a:schemeClr>
              </a:solidFill>
              <a:cs typeface="Calibri"/>
            </a:endParaRPr>
          </a:p>
          <a:p>
            <a:pPr marL="12700" marR="5080" indent="5907088">
              <a:spcBef>
                <a:spcPts val="95"/>
              </a:spcBef>
            </a:pPr>
            <a:r>
              <a:rPr sz="2400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А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. А.</a:t>
            </a:r>
            <a:r>
              <a:rPr sz="2400" spc="-30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cs typeface="Calibri"/>
              </a:rPr>
              <a:t>Леонтьев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733181" y="2436787"/>
            <a:ext cx="3180523" cy="4332033"/>
          </a:xfrm>
          <a:prstGeom prst="rect">
            <a:avLst/>
          </a:prstGeom>
          <a:blipFill>
            <a:blip r:embed="rId2" cstate="print"/>
            <a:srcRect/>
            <a:stretch>
              <a:fillRect l="-4216" t="-2381" r="-4216" b="-3750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413" y="263051"/>
            <a:ext cx="10796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20000" b="0">
                <a:solidFill>
                  <a:srgbClr val="009044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pPr>
            <a:r>
              <a:rPr lang="ru-RU" sz="2400" b="1" dirty="0" smtClean="0">
                <a:solidFill>
                  <a:srgbClr val="2D3494"/>
                </a:solidFill>
              </a:rPr>
              <a:t>В чем сущность понятия «функциональная грамотность»</a:t>
            </a:r>
            <a:endParaRPr lang="ru-RU" sz="2400" b="1" dirty="0">
              <a:solidFill>
                <a:srgbClr val="2D3494"/>
              </a:solidFill>
              <a:ea typeface="Helvetica Neue Condensed" panose="02000503000000020004" pitchFamily="2" charset="0"/>
              <a:cs typeface="Calibri" panose="020F0502020204030204" pitchFamily="34" charset="0"/>
              <a:sym typeface="HeliosCompressed"/>
            </a:endParaRPr>
          </a:p>
        </p:txBody>
      </p:sp>
      <p:sp>
        <p:nvSpPr>
          <p:cNvPr id="15" name="ЧТО ОКРУЖАЕТ УЧИТЕЛЯ СЕГОДНЯ?"/>
          <p:cNvSpPr txBox="1"/>
          <p:nvPr/>
        </p:nvSpPr>
        <p:spPr>
          <a:xfrm>
            <a:off x="307704" y="1099982"/>
            <a:ext cx="9130747" cy="1992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6000" tIns="72000" rIns="72000" bIns="72000" anchor="ctr">
            <a:spAutoFit/>
          </a:bodyPr>
          <a:lstStyle/>
          <a:p>
            <a:pPr>
              <a:lnSpc>
                <a:spcPct val="125000"/>
              </a:lnSpc>
              <a:defRPr sz="20000" b="0">
                <a:solidFill>
                  <a:srgbClr val="009044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pPr>
            <a:r>
              <a:rPr lang="ru-RU" sz="2400" i="1" dirty="0" smtClean="0">
                <a:solidFill>
                  <a:srgbClr val="2D3494"/>
                </a:solidFill>
              </a:rPr>
              <a:t>Функциональная грамотность</a:t>
            </a:r>
            <a:r>
              <a:rPr lang="en-US" sz="2400" i="1" dirty="0" smtClean="0">
                <a:solidFill>
                  <a:srgbClr val="2D3494"/>
                </a:solidFill>
                <a:latin typeface="Gadugi" panose="020B0502040204020203" pitchFamily="34" charset="0"/>
              </a:rPr>
              <a:t> </a:t>
            </a:r>
            <a:r>
              <a:rPr lang="ru-RU" sz="2400" i="1" dirty="0" smtClean="0">
                <a:solidFill>
                  <a:srgbClr val="2D3494"/>
                </a:solidFill>
              </a:rPr>
              <a:t>- это способность человека вступать во взаимодействие с внешней средой и максимально быстро адаптироваться и функционировать в ней …</a:t>
            </a:r>
          </a:p>
        </p:txBody>
      </p:sp>
    </p:spTree>
    <p:extLst>
      <p:ext uri="{BB962C8B-B14F-4D97-AF65-F5344CB8AC3E}">
        <p14:creationId xmlns:p14="http://schemas.microsoft.com/office/powerpoint/2010/main" val="393502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76254794"/>
              </p:ext>
            </p:extLst>
          </p:nvPr>
        </p:nvGraphicFramePr>
        <p:xfrm>
          <a:off x="1594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1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>
            <p:custDataLst>
              <p:tags r:id="rId3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 smtClean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73095" y="3638168"/>
            <a:ext cx="299720" cy="2207986"/>
          </a:xfrm>
          <a:custGeom>
            <a:avLst/>
            <a:gdLst/>
            <a:ahLst/>
            <a:cxnLst/>
            <a:rect l="l" t="t" r="r" b="b"/>
            <a:pathLst>
              <a:path w="299720" h="2567940">
                <a:moveTo>
                  <a:pt x="0" y="0"/>
                </a:moveTo>
                <a:lnTo>
                  <a:pt x="149733" y="0"/>
                </a:lnTo>
                <a:lnTo>
                  <a:pt x="149733" y="2567660"/>
                </a:lnTo>
                <a:lnTo>
                  <a:pt x="299466" y="2567660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73095" y="3440207"/>
            <a:ext cx="299720" cy="1997075"/>
          </a:xfrm>
          <a:custGeom>
            <a:avLst/>
            <a:gdLst/>
            <a:ahLst/>
            <a:cxnLst/>
            <a:rect l="l" t="t" r="r" b="b"/>
            <a:pathLst>
              <a:path w="299720" h="1997075">
                <a:moveTo>
                  <a:pt x="0" y="0"/>
                </a:moveTo>
                <a:lnTo>
                  <a:pt x="149733" y="0"/>
                </a:lnTo>
                <a:lnTo>
                  <a:pt x="149733" y="1997062"/>
                </a:lnTo>
                <a:lnTo>
                  <a:pt x="299466" y="1997062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73095" y="3638177"/>
            <a:ext cx="299720" cy="1226841"/>
          </a:xfrm>
          <a:custGeom>
            <a:avLst/>
            <a:gdLst/>
            <a:ahLst/>
            <a:cxnLst/>
            <a:rect l="l" t="t" r="r" b="b"/>
            <a:pathLst>
              <a:path w="299720" h="1426845">
                <a:moveTo>
                  <a:pt x="0" y="0"/>
                </a:moveTo>
                <a:lnTo>
                  <a:pt x="149733" y="0"/>
                </a:lnTo>
                <a:lnTo>
                  <a:pt x="149733" y="1426463"/>
                </a:lnTo>
                <a:lnTo>
                  <a:pt x="299466" y="1426463"/>
                </a:lnTo>
              </a:path>
            </a:pathLst>
          </a:custGeom>
          <a:ln w="12699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73095" y="3449630"/>
            <a:ext cx="299720" cy="855980"/>
          </a:xfrm>
          <a:custGeom>
            <a:avLst/>
            <a:gdLst/>
            <a:ahLst/>
            <a:cxnLst/>
            <a:rect l="l" t="t" r="r" b="b"/>
            <a:pathLst>
              <a:path w="299720" h="855979">
                <a:moveTo>
                  <a:pt x="0" y="0"/>
                </a:moveTo>
                <a:lnTo>
                  <a:pt x="149733" y="0"/>
                </a:lnTo>
                <a:lnTo>
                  <a:pt x="149733" y="855852"/>
                </a:lnTo>
                <a:lnTo>
                  <a:pt x="299466" y="855852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73095" y="3638169"/>
            <a:ext cx="299720" cy="285750"/>
          </a:xfrm>
          <a:custGeom>
            <a:avLst/>
            <a:gdLst/>
            <a:ahLst/>
            <a:cxnLst/>
            <a:rect l="l" t="t" r="r" b="b"/>
            <a:pathLst>
              <a:path w="299720" h="285750">
                <a:moveTo>
                  <a:pt x="0" y="0"/>
                </a:moveTo>
                <a:lnTo>
                  <a:pt x="149733" y="0"/>
                </a:lnTo>
                <a:lnTo>
                  <a:pt x="149733" y="285241"/>
                </a:lnTo>
                <a:lnTo>
                  <a:pt x="299466" y="285241"/>
                </a:lnTo>
              </a:path>
            </a:pathLst>
          </a:custGeom>
          <a:ln w="12699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73095" y="3267957"/>
            <a:ext cx="299720" cy="285750"/>
          </a:xfrm>
          <a:custGeom>
            <a:avLst/>
            <a:gdLst/>
            <a:ahLst/>
            <a:cxnLst/>
            <a:rect l="l" t="t" r="r" b="b"/>
            <a:pathLst>
              <a:path w="299720" h="285750">
                <a:moveTo>
                  <a:pt x="0" y="285369"/>
                </a:moveTo>
                <a:lnTo>
                  <a:pt x="149733" y="285369"/>
                </a:lnTo>
                <a:lnTo>
                  <a:pt x="149733" y="0"/>
                </a:lnTo>
                <a:lnTo>
                  <a:pt x="299466" y="0"/>
                </a:lnTo>
              </a:path>
            </a:pathLst>
          </a:custGeom>
          <a:ln w="12699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673095" y="2782189"/>
            <a:ext cx="299720" cy="855980"/>
          </a:xfrm>
          <a:custGeom>
            <a:avLst/>
            <a:gdLst/>
            <a:ahLst/>
            <a:cxnLst/>
            <a:rect l="l" t="t" r="r" b="b"/>
            <a:pathLst>
              <a:path w="299720" h="855979">
                <a:moveTo>
                  <a:pt x="0" y="855980"/>
                </a:moveTo>
                <a:lnTo>
                  <a:pt x="149733" y="855980"/>
                </a:lnTo>
                <a:lnTo>
                  <a:pt x="149733" y="0"/>
                </a:lnTo>
                <a:lnTo>
                  <a:pt x="299466" y="0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73095" y="2155150"/>
            <a:ext cx="299720" cy="1426845"/>
          </a:xfrm>
          <a:custGeom>
            <a:avLst/>
            <a:gdLst/>
            <a:ahLst/>
            <a:cxnLst/>
            <a:rect l="l" t="t" r="r" b="b"/>
            <a:pathLst>
              <a:path w="299720" h="1426845">
                <a:moveTo>
                  <a:pt x="0" y="1426464"/>
                </a:moveTo>
                <a:lnTo>
                  <a:pt x="149733" y="1426464"/>
                </a:lnTo>
                <a:lnTo>
                  <a:pt x="149733" y="0"/>
                </a:lnTo>
                <a:lnTo>
                  <a:pt x="299466" y="0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73095" y="1641096"/>
            <a:ext cx="299720" cy="1997075"/>
          </a:xfrm>
          <a:custGeom>
            <a:avLst/>
            <a:gdLst/>
            <a:ahLst/>
            <a:cxnLst/>
            <a:rect l="l" t="t" r="r" b="b"/>
            <a:pathLst>
              <a:path w="299720" h="1997075">
                <a:moveTo>
                  <a:pt x="0" y="1997074"/>
                </a:moveTo>
                <a:lnTo>
                  <a:pt x="149733" y="1997074"/>
                </a:lnTo>
                <a:lnTo>
                  <a:pt x="149733" y="0"/>
                </a:lnTo>
                <a:lnTo>
                  <a:pt x="299466" y="0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73095" y="1098764"/>
            <a:ext cx="299720" cy="2207986"/>
          </a:xfrm>
          <a:custGeom>
            <a:avLst/>
            <a:gdLst/>
            <a:ahLst/>
            <a:cxnLst/>
            <a:rect l="l" t="t" r="r" b="b"/>
            <a:pathLst>
              <a:path w="299720" h="2567940">
                <a:moveTo>
                  <a:pt x="0" y="2567685"/>
                </a:moveTo>
                <a:lnTo>
                  <a:pt x="149733" y="2567685"/>
                </a:lnTo>
                <a:lnTo>
                  <a:pt x="149733" y="0"/>
                </a:lnTo>
                <a:lnTo>
                  <a:pt x="299466" y="0"/>
                </a:lnTo>
              </a:path>
            </a:pathLst>
          </a:custGeom>
          <a:ln w="12700">
            <a:solidFill>
              <a:srgbClr val="343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923834" y="3084679"/>
            <a:ext cx="3749519" cy="743152"/>
          </a:xfrm>
          <a:prstGeom prst="rect">
            <a:avLst/>
          </a:prstGeom>
          <a:solidFill>
            <a:srgbClr val="2D3494"/>
          </a:solidFill>
          <a:ln w="12700">
            <a:solidFill>
              <a:srgbClr val="5C738E"/>
            </a:solidFill>
          </a:ln>
        </p:spPr>
        <p:txBody>
          <a:bodyPr vert="horz" wrap="square" lIns="0" tIns="4445" rIns="0" bIns="0" rtlCol="0" anchor="ctr">
            <a:spAutoFit/>
          </a:bodyPr>
          <a:lstStyle/>
          <a:p>
            <a:pPr marL="895350" marR="243204" indent="-339725"/>
            <a:r>
              <a:rPr sz="2400" b="1" spc="-70" dirty="0" smtClean="0">
                <a:solidFill>
                  <a:srgbClr val="FFFFFF"/>
                </a:solidFill>
                <a:latin typeface="Calibri"/>
                <a:cs typeface="Calibri"/>
              </a:rPr>
              <a:t>Ф</a:t>
            </a:r>
            <a:r>
              <a:rPr sz="2400" b="1" spc="-5" dirty="0" smtClean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24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400" b="1" dirty="0" smtClean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400" b="1" spc="5" dirty="0" smtClean="0">
                <a:solidFill>
                  <a:srgbClr val="FFFFFF"/>
                </a:solidFill>
                <a:latin typeface="Calibri"/>
                <a:cs typeface="Calibri"/>
              </a:rPr>
              <a:t>Ц</a:t>
            </a:r>
            <a:r>
              <a:rPr sz="2400" b="1" dirty="0" smtClean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4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400" b="1" dirty="0" smtClean="0">
                <a:solidFill>
                  <a:srgbClr val="FFFFFF"/>
                </a:solidFill>
                <a:latin typeface="Calibri"/>
                <a:cs typeface="Calibri"/>
              </a:rPr>
              <a:t>НАЛЬНАЯ </a:t>
            </a:r>
            <a:r>
              <a:rPr sz="2400" b="1" spc="-25" dirty="0" smtClean="0">
                <a:solidFill>
                  <a:srgbClr val="FFFFFF"/>
                </a:solidFill>
                <a:latin typeface="Calibri"/>
                <a:cs typeface="Calibri"/>
              </a:rPr>
              <a:t>ГРАМОТНОСТЬ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72564" y="1100905"/>
            <a:ext cx="6609837" cy="377026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7620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0"/>
              </a:spcBef>
            </a:pP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Читательская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72564" y="1636904"/>
            <a:ext cx="6609837" cy="377026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7620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0"/>
              </a:spcBef>
            </a:pP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Математическая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72564" y="2172899"/>
            <a:ext cx="6609837" cy="377026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7620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0"/>
              </a:spcBef>
            </a:pPr>
            <a:r>
              <a:rPr sz="2400" spc="-10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Естественнонаучная</a:t>
            </a:r>
            <a:r>
              <a:rPr sz="2400" spc="-1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72564" y="2708896"/>
            <a:ext cx="6609837" cy="377026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7620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0"/>
              </a:spcBef>
            </a:pP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Компьютерная</a:t>
            </a:r>
            <a:r>
              <a:rPr sz="2400" spc="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972564" y="3244893"/>
            <a:ext cx="6609837" cy="377026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7620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0"/>
              </a:spcBef>
            </a:pP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Юридическая</a:t>
            </a:r>
            <a:r>
              <a:rPr sz="2400" spc="-1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972816" y="3688788"/>
            <a:ext cx="6609837" cy="377667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8255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5"/>
              </a:spcBef>
            </a:pP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Экономическая</a:t>
            </a:r>
            <a:r>
              <a:rPr sz="2400" spc="-1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72564" y="4175750"/>
            <a:ext cx="6609837" cy="377667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8255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5"/>
              </a:spcBef>
            </a:pPr>
            <a:r>
              <a:rPr sz="2400" spc="-1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Экологическая</a:t>
            </a:r>
            <a:r>
              <a:rPr sz="2400" spc="-3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</a:t>
            </a:r>
            <a:endParaRPr sz="2400" dirty="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72564" y="4668646"/>
            <a:ext cx="6609837" cy="377667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8255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5"/>
              </a:spcBef>
            </a:pPr>
            <a:r>
              <a:rPr sz="2400" spc="-2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 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в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вопросах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здоровья</a:t>
            </a:r>
            <a:endParaRPr sz="240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72564" y="5390808"/>
            <a:ext cx="6609837" cy="377667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8255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5"/>
              </a:spcBef>
            </a:pPr>
            <a:r>
              <a:rPr sz="2400" spc="-2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Грамотность 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в </a:t>
            </a: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вопросах семейной</a:t>
            </a:r>
            <a:r>
              <a:rPr sz="2400" spc="1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жизни</a:t>
            </a:r>
          </a:p>
        </p:txBody>
      </p:sp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ИНДИКАТОРЫ ФУНКЦИОНАЛЬНОЙ ГРАМОТНОСТИ</a:t>
            </a:r>
            <a:endParaRPr lang="ru-RU" sz="2400" dirty="0"/>
          </a:p>
        </p:txBody>
      </p:sp>
      <p:sp>
        <p:nvSpPr>
          <p:cNvPr id="26" name="object 26"/>
          <p:cNvSpPr txBox="1"/>
          <p:nvPr/>
        </p:nvSpPr>
        <p:spPr>
          <a:xfrm>
            <a:off x="4972564" y="5927448"/>
            <a:ext cx="6609837" cy="377667"/>
          </a:xfrm>
          <a:prstGeom prst="rect">
            <a:avLst/>
          </a:prstGeom>
          <a:solidFill>
            <a:schemeClr val="accent1">
              <a:lumMod val="20000"/>
              <a:lumOff val="80000"/>
              <a:alpha val="49804"/>
            </a:schemeClr>
          </a:solidFill>
        </p:spPr>
        <p:txBody>
          <a:bodyPr vert="horz" wrap="square" lIns="0" tIns="8255" rIns="0" bIns="0" rtlCol="0">
            <a:spAutoFit/>
          </a:bodyPr>
          <a:lstStyle/>
          <a:p>
            <a:pPr marL="144145">
              <a:lnSpc>
                <a:spcPct val="100000"/>
              </a:lnSpc>
              <a:spcBef>
                <a:spcPts val="65"/>
              </a:spcBef>
            </a:pPr>
            <a:r>
              <a:rPr sz="2400" spc="-5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/>
                <a:cs typeface="Calibri"/>
              </a:rPr>
              <a:t>…..</a:t>
            </a:r>
            <a:endParaRPr sz="2400">
              <a:solidFill>
                <a:schemeClr val="tx1">
                  <a:lumMod val="90000"/>
                  <a:lumOff val="10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028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C00000"/>
                </a:solidFill>
              </a:rPr>
              <a:t>Естественнонаучная грамотность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6104" y="1518169"/>
            <a:ext cx="10641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- </a:t>
            </a:r>
            <a:r>
              <a:rPr lang="ru-RU" sz="3600" dirty="0"/>
              <a:t>способность человека </a:t>
            </a:r>
            <a:r>
              <a:rPr lang="ru-RU" sz="3600" b="1" i="1" u="sng" dirty="0"/>
              <a:t>применять основные естественнонаучные методы познания</a:t>
            </a:r>
            <a:r>
              <a:rPr lang="ru-RU" sz="3600" dirty="0"/>
              <a:t>, осваивать и использовать естественнонаучные знания для постановки вопросов, объяснения естественнонаучных явлений и формулирования выводов, основанных на научных доказательствах.</a:t>
            </a:r>
          </a:p>
        </p:txBody>
      </p:sp>
    </p:spTree>
    <p:extLst>
      <p:ext uri="{BB962C8B-B14F-4D97-AF65-F5344CB8AC3E}">
        <p14:creationId xmlns:p14="http://schemas.microsoft.com/office/powerpoint/2010/main" val="369731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07929" y="163006"/>
            <a:ext cx="11520000" cy="669499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Естественнонаучно грамотный человек стремится участвовать в аргументированном обсуждении проблем, относящихся к естественным наукам и технологиям, что требует от него следующих компетентностей: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➢ научно объяснять явления;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➢ понимать основные особенности естественнонаучного исследования;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➢ интерпретировать данные и использовать научные доказательства для получения выводов.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приведенного выше определения вытекают требования к заданиям по оцениванию ЕНГ. Они должны быть направлены на проверку перечисленных выше компетентностей и при этом основываться на реальных жизненных ситуациях. Именно такие задания, объединенные в тематические блоки, составляют измерительный инструментарий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PISA.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Типичный блок заданий включает в себя описание реальной ситуации, представленное, как правило, в проблемном ключе, и ряд вопросов-заданий, связанных с этой ситуацией [1].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этом каждое из заданий классифицируется по следующим параметрам: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компетентность, на оценивание которой направлено задание;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тип естественнонаучного знания, затрагиваемый в задании;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контекст;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познавательный уровень (или степень трудности)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3596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1"/>
          <p:cNvSpPr>
            <a:spLocks noGrp="1"/>
          </p:cNvSpPr>
          <p:nvPr>
            <p:ph type="ftr" sz="quarter" idx="5"/>
          </p:nvPr>
        </p:nvSpPr>
        <p:spPr>
          <a:xfrm>
            <a:off x="3677809" y="6492881"/>
            <a:ext cx="4114800" cy="365125"/>
          </a:xfrm>
        </p:spPr>
        <p:txBody>
          <a:bodyPr/>
          <a:lstStyle/>
          <a:p>
            <a:r>
              <a:rPr lang="ru-RU" dirty="0" smtClean="0"/>
              <a:t>© АО «Издательство «Просвещение», 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4CB9B150-16F9-4654-A9FF-3F04349E5D0B}" type="slidenum">
              <a:rPr lang="ru-RU" b="1" smtClean="0">
                <a:solidFill>
                  <a:srgbClr val="002060"/>
                </a:solidFill>
              </a:rPr>
              <a:pPr/>
              <a:t>8</a:t>
            </a:fld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375381"/>
              </p:ext>
            </p:extLst>
          </p:nvPr>
        </p:nvGraphicFramePr>
        <p:xfrm>
          <a:off x="132522" y="53500"/>
          <a:ext cx="12059478" cy="67496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248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346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33825"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Компетенции и умения </a:t>
                      </a:r>
                      <a:endParaRPr lang="ru-RU" sz="2000" b="0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Каждая из трех основных компетенций, составляющих ЕНГ, включает в себя набор конкретных умений, на проверку которых может быть непосредственно направлено задание.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Компетенция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научное объяснение явлений 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Компетенция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понимание особенностей естественнонаучного исследования 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Компетенция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интерпретация данных и использование научных доказательств для получения выводов 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55805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Типы научного знания </a:t>
                      </a:r>
                      <a:endParaRPr lang="ru-RU" sz="2000" b="0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Каждая из компетентностей, оцениваемых в задании, может демонстрироваться на материале научного знания следующих типов: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с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одержательное знание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знание научного содержания, относящегося к следующим областям: «Физические системы», «Живые системы» и «Науки о Земле и Вселенной». 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процедурное знание -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знание разнообразных методов, используемых для получения научного знания, а также знание стандартных исследовательских процедур.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08107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Контексты </a:t>
                      </a:r>
                      <a:endParaRPr lang="ru-RU" sz="2000" b="0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Контекстом называют тематическую область, которая представляется в виде ситуации.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ситуации группируются по следующим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контекстам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здоровье, природные ресурсы,  окружающая среда,  опасности и риски, связь науки и технологий.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7552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Познавательные уровни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itchFamily="34" charset="0"/>
                        <a:buChar char="•"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Низкий (1-2 уровни). 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Выполнять одношаговую процедуру.</a:t>
                      </a:r>
                    </a:p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</a:t>
                      </a:r>
                      <a:r>
                        <a:rPr lang="ru-RU" sz="16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Средний (3-4 уровни)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Использовать и применять понятийное знание для описания или объяснение явлений </a:t>
                      </a:r>
                    </a:p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</a:t>
                      </a:r>
                      <a:r>
                        <a:rPr lang="ru-RU" sz="16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Высокий (5-6 уровни) 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Анализировать сложную информацию или данные, обобщать или оценивать доказательства, обосновывать, формулировать выводы, разрабатывать план.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BDEF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31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35360" y="116631"/>
            <a:ext cx="11617291" cy="6480721"/>
          </a:xfrm>
          <a:prstGeom prst="rect">
            <a:avLst/>
          </a:prstGeom>
          <a:gradFill rotWithShape="0">
            <a:gsLst>
              <a:gs pos="0">
                <a:srgbClr val="DBF6FF"/>
              </a:gs>
              <a:gs pos="100000">
                <a:srgbClr val="86E8FF"/>
              </a:gs>
            </a:gsLst>
            <a:lin ang="5400000" scaled="1"/>
          </a:gra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63500"/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Контекст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 уроку «Свободное падение»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(Роговая Г.А)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 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ea typeface="Microsoft YaHei" charset="-122"/>
                <a:cs typeface="+mn-cs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ea typeface="Microsoft YaHei" charset="-122"/>
                <a:cs typeface="+mn-cs"/>
              </a:rPr>
              <a:t>1) 300 </a:t>
            </a:r>
            <a:r>
              <a:rPr lang="ru-RU" sz="2400" dirty="0">
                <a:solidFill>
                  <a:schemeClr val="tx1"/>
                </a:solidFill>
                <a:ea typeface="Microsoft YaHei" charset="-122"/>
                <a:cs typeface="+mn-cs"/>
              </a:rPr>
              <a:t>лет назад, во времена эпохи возрождения, жил современник Шекспира и Декарта Галилео Галилей. Это было довольно мрачная пора. В Риме в 1600 году был сожжен живым Джордано Бруно, одно из множества выставленных против него обвинений – учение Бруно о бесконечности вселенной и множестве миров. Во Франции еще не изгладилась память об ужасах Варфоломеевской ночи. Уже 2 тысячелетия учение о мире, созданное греческим мыслителем Аристотелем, жившим в </a:t>
            </a:r>
            <a:r>
              <a:rPr lang="en-US" sz="2400" dirty="0">
                <a:solidFill>
                  <a:schemeClr val="tx1"/>
                </a:solidFill>
                <a:ea typeface="Microsoft YaHei" charset="-122"/>
                <a:cs typeface="+mn-cs"/>
              </a:rPr>
              <a:t>IV</a:t>
            </a:r>
            <a:r>
              <a:rPr lang="ru-RU" sz="2400" dirty="0">
                <a:solidFill>
                  <a:schemeClr val="tx1"/>
                </a:solidFill>
                <a:ea typeface="Microsoft YaHei" charset="-122"/>
                <a:cs typeface="+mn-cs"/>
              </a:rPr>
              <a:t> веке до н.э. являлось господствующим. Одно из положений его учения: тяжелые предметы падают быстрее, чем легкие, т.к. место легких предметов – вверху, а тяжелых внизу.</a:t>
            </a:r>
          </a:p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  <a:ea typeface="Microsoft YaHei" charset="-122"/>
                <a:cs typeface="+mn-cs"/>
              </a:rPr>
              <a:t>2) Может </a:t>
            </a:r>
            <a:r>
              <a:rPr lang="ru-RU" sz="2400" dirty="0">
                <a:solidFill>
                  <a:schemeClr val="tx1"/>
                </a:solidFill>
                <a:ea typeface="Microsoft YaHei" charset="-122"/>
                <a:cs typeface="+mn-cs"/>
              </a:rPr>
              <a:t>и вы так думаете? _____________________________ </a:t>
            </a: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907" y="4436028"/>
            <a:ext cx="7063317" cy="1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1548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RLL9vmsRQuIGLGt9pcp8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T6XJ9NLT9GbhHFS1Pq2r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heme/theme1.xml><?xml version="1.0" encoding="utf-8"?>
<a:theme xmlns:a="http://schemas.openxmlformats.org/drawingml/2006/main" name="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2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3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4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6.xml><?xml version="1.0" encoding="utf-8"?>
<a:theme xmlns:a="http://schemas.openxmlformats.org/drawingml/2006/main" name="5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6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22089</TotalTime>
  <Words>1413</Words>
  <Application>Microsoft Office PowerPoint</Application>
  <PresentationFormat>Широкоэкранный</PresentationFormat>
  <Paragraphs>119</Paragraphs>
  <Slides>17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36" baseType="lpstr">
      <vt:lpstr>Microsoft YaHei</vt:lpstr>
      <vt:lpstr>Arial</vt:lpstr>
      <vt:lpstr>Arial Narrow</vt:lpstr>
      <vt:lpstr>Calibri</vt:lpstr>
      <vt:lpstr>Gadugi</vt:lpstr>
      <vt:lpstr>HeliosCompressed</vt:lpstr>
      <vt:lpstr>Helvetica Neue Condensed</vt:lpstr>
      <vt:lpstr>Symbol</vt:lpstr>
      <vt:lpstr>Times New Roman</vt:lpstr>
      <vt:lpstr>Trebuchet MS</vt:lpstr>
      <vt:lpstr>Wingdings</vt:lpstr>
      <vt:lpstr>Drofa</vt:lpstr>
      <vt:lpstr>1_Drofa</vt:lpstr>
      <vt:lpstr>2_Drofa</vt:lpstr>
      <vt:lpstr>3_Drofa</vt:lpstr>
      <vt:lpstr>4_Drofa</vt:lpstr>
      <vt:lpstr>5_Drofa</vt:lpstr>
      <vt:lpstr>6_Drofa</vt:lpstr>
      <vt:lpstr>think-cell Slide</vt:lpstr>
      <vt:lpstr>Семинар   Разработка заданий по развитию естественно- научной грамотности по физике</vt:lpstr>
      <vt:lpstr>Презентация PowerPoint</vt:lpstr>
      <vt:lpstr>Каких учебных заданий нам не хватает?</vt:lpstr>
      <vt:lpstr>Презентация PowerPoint</vt:lpstr>
      <vt:lpstr>ИНДИКАТОРЫ ФУНКЦИОНАЛЬНОЙ ГРАМОТНОСТИ</vt:lpstr>
      <vt:lpstr>Естественнонаучная грамотность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задания по естественнонаучной грамотности     из международного исследования PISA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Komp</dc:creator>
  <cp:lastModifiedBy>Каламкач</cp:lastModifiedBy>
  <cp:revision>1423</cp:revision>
  <cp:lastPrinted>2019-12-12T04:55:45Z</cp:lastPrinted>
  <dcterms:created xsi:type="dcterms:W3CDTF">2018-07-24T05:59:49Z</dcterms:created>
  <dcterms:modified xsi:type="dcterms:W3CDTF">2021-01-04T10:33:04Z</dcterms:modified>
</cp:coreProperties>
</file>