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4" r:id="rId3"/>
    <p:sldId id="276" r:id="rId4"/>
    <p:sldId id="277" r:id="rId5"/>
    <p:sldId id="278" r:id="rId6"/>
    <p:sldId id="279" r:id="rId7"/>
    <p:sldId id="281" r:id="rId8"/>
    <p:sldId id="291" r:id="rId9"/>
    <p:sldId id="280" r:id="rId10"/>
    <p:sldId id="284" r:id="rId11"/>
    <p:sldId id="288" r:id="rId12"/>
    <p:sldId id="283" r:id="rId13"/>
    <p:sldId id="285" r:id="rId14"/>
    <p:sldId id="282" r:id="rId15"/>
    <p:sldId id="286" r:id="rId16"/>
    <p:sldId id="287" r:id="rId17"/>
    <p:sldId id="290" r:id="rId18"/>
    <p:sldId id="289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st_test@gmail.com" initials="J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068A"/>
    <a:srgbClr val="F9342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81" d="100"/>
          <a:sy n="81" d="100"/>
        </p:scale>
        <p:origin x="-7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E38CB1-6CCB-412F-99F7-75C777A3ADE1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C0C231-8CC6-42BB-AA9E-540E2381E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436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346EE-35E7-4FA6-9FD7-06B4FD359806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4135-FB95-4156-BD27-B1BB10C93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931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346EE-35E7-4FA6-9FD7-06B4FD359806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4135-FB95-4156-BD27-B1BB10C93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840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346EE-35E7-4FA6-9FD7-06B4FD359806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4135-FB95-4156-BD27-B1BB10C93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046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346EE-35E7-4FA6-9FD7-06B4FD359806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4135-FB95-4156-BD27-B1BB10C93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247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346EE-35E7-4FA6-9FD7-06B4FD359806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4135-FB95-4156-BD27-B1BB10C93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18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346EE-35E7-4FA6-9FD7-06B4FD359806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4135-FB95-4156-BD27-B1BB10C93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153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346EE-35E7-4FA6-9FD7-06B4FD359806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4135-FB95-4156-BD27-B1BB10C93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339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346EE-35E7-4FA6-9FD7-06B4FD359806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4135-FB95-4156-BD27-B1BB10C93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355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346EE-35E7-4FA6-9FD7-06B4FD359806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4135-FB95-4156-BD27-B1BB10C93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015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346EE-35E7-4FA6-9FD7-06B4FD359806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4135-FB95-4156-BD27-B1BB10C93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150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346EE-35E7-4FA6-9FD7-06B4FD359806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4135-FB95-4156-BD27-B1BB10C93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916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346EE-35E7-4FA6-9FD7-06B4FD359806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E4135-FB95-4156-BD27-B1BB10C939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952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10800000" flipV="1">
            <a:off x="426027" y="922768"/>
            <a:ext cx="10848109" cy="6042808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kk-KZ" sz="5400" dirty="0" smtClean="0"/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kk-KZ" sz="4400" b="1" dirty="0" smtClean="0">
              <a:solidFill>
                <a:srgbClr val="22068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kk-KZ" sz="4400" b="1" dirty="0" smtClean="0">
                <a:solidFill>
                  <a:srgbClr val="2206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kk-KZ" sz="4400" b="1" dirty="0">
                <a:solidFill>
                  <a:srgbClr val="2206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Функционалдық сауаттылық- тұлға қалыптастырудың негізі</a:t>
            </a:r>
            <a:r>
              <a:rPr lang="kk-KZ" sz="4400" b="1" dirty="0" smtClean="0">
                <a:solidFill>
                  <a:srgbClr val="2206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kk-KZ" sz="54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k-KZ" sz="44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endParaRPr lang="kk-KZ" sz="32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9" descr="C:\Users\Orken\Desktop\2020-2021 оқу жылы\УМЦ Бірге оқимыз\Без названия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010" y="95622"/>
            <a:ext cx="1917326" cy="191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6027" y="322118"/>
            <a:ext cx="1004800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Aft>
                <a:spcPct val="0"/>
              </a:spcAft>
              <a:buClr>
                <a:srgbClr val="5FCBEF"/>
              </a:buClr>
              <a:buFont typeface="Wingdings 3" panose="05040102010807070707" pitchFamily="18" charset="2"/>
              <a:buNone/>
            </a:pPr>
            <a:r>
              <a:rPr lang="kk-KZ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«Қарағанды облысында  білім беруді дамытудың </a:t>
            </a:r>
          </a:p>
          <a:p>
            <a:pPr algn="ctr" eaLnBrk="0" fontAlgn="base" hangingPunct="0">
              <a:spcAft>
                <a:spcPct val="0"/>
              </a:spcAft>
              <a:buClr>
                <a:srgbClr val="5FCBEF"/>
              </a:buClr>
              <a:buFont typeface="Wingdings 3" panose="05040102010807070707" pitchFamily="18" charset="2"/>
              <a:buNone/>
            </a:pPr>
            <a:r>
              <a:rPr lang="kk-KZ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оқу-әдістемелік орталығы» КМҚК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314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kk-KZ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Оқу сауаттылығы</a:t>
            </a:r>
            <a:br>
              <a:rPr lang="kk-KZ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Оқу </a:t>
            </a:r>
            <a:r>
              <a:rPr lang="kk-KZ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сауаттылығы бағалау </a:t>
            </a:r>
            <a:r>
              <a:rPr lang="kk-KZ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барасында үш аспекті есепке алынады:</a:t>
            </a:r>
            <a:endParaRPr lang="ru-RU" sz="27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Самат\Desktop\ФС\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" t="15140" r="8958" b="3472"/>
          <a:stretch/>
        </p:blipFill>
        <p:spPr bwMode="auto">
          <a:xfrm>
            <a:off x="2150533" y="1778000"/>
            <a:ext cx="7789334" cy="4682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429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067" y="365125"/>
            <a:ext cx="11641666" cy="1325563"/>
          </a:xfrm>
        </p:spPr>
        <p:txBody>
          <a:bodyPr/>
          <a:lstStyle/>
          <a:p>
            <a:pPr algn="ctr"/>
            <a:r>
              <a:rPr lang="kk-KZ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Тілге қатысты функционалдық сауаттылық: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ілдік ережелерді түсіну;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ілдік нормаларды сақтау;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с-әрекет тәсілдерін меңгерту;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рамматикалық, орфографиялық сауаттылығы.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03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Самат\Desktop\ФС\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267" y="358003"/>
            <a:ext cx="10524066" cy="5924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720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999" y="365126"/>
            <a:ext cx="11667067" cy="1218142"/>
          </a:xfrm>
        </p:spPr>
        <p:txBody>
          <a:bodyPr>
            <a:normAutofit fontScale="90000"/>
          </a:bodyPr>
          <a:lstStyle/>
          <a:p>
            <a:r>
              <a:rPr lang="kk-KZ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Оқушылардың функциялық сауатын дамытуға мынадай </a:t>
            </a:r>
            <a:r>
              <a:rPr lang="kk-KZ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факторлар </a:t>
            </a:r>
            <a:r>
              <a:rPr lang="kk-KZ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әсер етеді: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Самат\Desktop\ФС\1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1" t="28375" r="10744"/>
          <a:stretch/>
        </p:blipFill>
        <p:spPr bwMode="auto">
          <a:xfrm>
            <a:off x="711200" y="1650999"/>
            <a:ext cx="10710334" cy="4961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209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Функционалдық сауаттылық қалыптастыру әдістері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kk-K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Мән </a:t>
            </a:r>
            <a:r>
              <a:rPr lang="kk-K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беріп оқыту технологиясы;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kk-K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Диалогтік </a:t>
            </a:r>
            <a:r>
              <a:rPr lang="kk-K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оқыту;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kk-K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Сұрақ-жауап </a:t>
            </a:r>
            <a:r>
              <a:rPr lang="kk-K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әдісі;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kk-K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Ойын </a:t>
            </a:r>
            <a:r>
              <a:rPr lang="kk-K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түрлері;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kk-K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Блум </a:t>
            </a:r>
            <a:r>
              <a:rPr lang="kk-K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жүйесі;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kk-K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Сатылай </a:t>
            </a:r>
            <a:r>
              <a:rPr lang="kk-K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кешенді талдау технологиясы.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71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067" y="365126"/>
            <a:ext cx="11802533" cy="811742"/>
          </a:xfrm>
        </p:spPr>
        <p:txBody>
          <a:bodyPr>
            <a:normAutofit/>
          </a:bodyPr>
          <a:lstStyle/>
          <a:p>
            <a:r>
              <a:rPr lang="kk-KZ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Дағдыны қалыптастыруда жүргізілетін жаттығу түрлері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7133" y="1825625"/>
            <a:ext cx="11497734" cy="435133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әндік 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сауалнама;</a:t>
            </a:r>
            <a:endParaRPr lang="kk-K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 тапсырмалары (сәйкестендіру, семантикалық    </a:t>
            </a: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карта, тақырыптық тест, жабық тест,ашық тест);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Іздену жаттығулары (түсіндірме сөздікпен жұмыс, шығарма);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Өзімді тексеремін, жазбаша жұмыстар (дыбыстарды топтау, буын </a:t>
            </a: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түрлерін ажырату);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Шығармашылық тапсырмалар (жұмбақ құрастыру, өлең шығару);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Талдау жұмыстары.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54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733" y="143933"/>
            <a:ext cx="11743267" cy="1397001"/>
          </a:xfrm>
        </p:spPr>
        <p:txBody>
          <a:bodyPr>
            <a:normAutofit/>
          </a:bodyPr>
          <a:lstStyle/>
          <a:p>
            <a:pPr algn="ctr"/>
            <a:r>
              <a:rPr lang="kk-KZ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Сабақта функционалдық сауаттылықты арттыру жолдары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C:\Users\Самат\Desktop\ФС\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13" b="4146"/>
          <a:stretch/>
        </p:blipFill>
        <p:spPr bwMode="auto">
          <a:xfrm>
            <a:off x="1043354" y="1552912"/>
            <a:ext cx="10128738" cy="48648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997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Функционалды сауатты тұлға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	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басқарушылық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проблеманы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шешу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қабілеті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ақпараттық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бетінше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ақпарат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көздері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арқылы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үнемі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білімін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көтеріп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отыруы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арқылы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танымдық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қабілетін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ұштау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коммуникативтік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үш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тілде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орыс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ағылшын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шет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ауызша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жазбаша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қарым-қатынас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жасау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әлеуметтік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қоғамда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өзі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өмір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сүрген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ортада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іс-әрекет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жасай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алу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қабілеті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тұлғалық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өзін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жеке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тұлға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ретінде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қалыптастыруға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қажетті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білік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дағдыларды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игеру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болашақ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өзі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таңдаған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кәсібін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өзі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анықтау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оның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қиыншылығы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күрделілігіне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төзімді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болу);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азаматтық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халқының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салт-дәстүрі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тарихы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мәдениеті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ділі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тілін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терең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меңгеріп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Қазақстанның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өсіп-өркендеуі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жолындағы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азаматтық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парызын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түсінуі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технологиялық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әр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азамат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мамандығына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қарай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ақпараттық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технологияларды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сандық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технологияны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беру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технологияларын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сауатты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пайдалануы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85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9733" y="1664759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Оқушылардың функционалдық сауаттылығы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орта мектеп оқушысының белгілі бір деңгейдегі білімнің жиынтығын, соның негізгі құзіреттіліктерін білуі, соны тиімді қолдана білетіндігін көрсетеді. Мектеп оқушыларының функционалдық сауаттылығын қалыптастыру-проблеманы шешуді, қажетті ақпаратты табуы, өз ойын айта алуы ретінде көрініс табады.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65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Прямоугольник 6">
            <a:extLst>
              <a:ext uri="{FF2B5EF4-FFF2-40B4-BE49-F238E27FC236}">
                <a16:creationId xmlns:a16="http://schemas.microsoft.com/office/drawing/2014/main" xmlns="" id="{FA409DE0-12A8-464E-A0D5-2BF12BF87B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577" y="2924944"/>
            <a:ext cx="4536504" cy="18158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kk-KZ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Әрбіреуіміздің  пікіріміз құнды, сондықтан бір-бірімізге құрметпен қараймыз!  </a:t>
            </a:r>
            <a:endParaRPr lang="ru-RU" alt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8" name="Picture 1" descr="D:\картинки по ДО\chasy_88_plastic_kruglie_4.jpg">
            <a:extLst>
              <a:ext uri="{FF2B5EF4-FFF2-40B4-BE49-F238E27FC236}">
                <a16:creationId xmlns:a16="http://schemas.microsoft.com/office/drawing/2014/main" xmlns="" id="{26467CF1-A916-44F7-9AB3-F83320004D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474" y="5017300"/>
            <a:ext cx="1583478" cy="1583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2">
            <a:extLst>
              <a:ext uri="{FF2B5EF4-FFF2-40B4-BE49-F238E27FC236}">
                <a16:creationId xmlns:a16="http://schemas.microsoft.com/office/drawing/2014/main" xmlns="" id="{B53D1A9F-52DA-4D24-9FFE-63DC7A7649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368" y="327917"/>
            <a:ext cx="11377263" cy="55399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kk-KZ" altLang="ru-RU" sz="3000" b="1" dirty="0">
                <a:solidFill>
                  <a:schemeClr val="accent1">
                    <a:lumMod val="75000"/>
                  </a:schemeClr>
                </a:solidFill>
              </a:rPr>
              <a:t> </a:t>
            </a:r>
            <a:endParaRPr lang="ru-RU" altLang="ru-RU" sz="3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2">
            <a:extLst>
              <a:ext uri="{FF2B5EF4-FFF2-40B4-BE49-F238E27FC236}">
                <a16:creationId xmlns:a16="http://schemas.microsoft.com/office/drawing/2014/main" xmlns="" id="{1FFFD594-3C59-4E41-A486-1BAB545095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7796" y="386649"/>
            <a:ext cx="8416676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kk-KZ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Төмендегі ережені есте сақтайық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 </a:t>
            </a:r>
            <a:endParaRPr lang="ru-RU" alt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26" descr="s1200.png">
            <a:extLst>
              <a:ext uri="{FF2B5EF4-FFF2-40B4-BE49-F238E27FC236}">
                <a16:creationId xmlns:a16="http://schemas.microsoft.com/office/drawing/2014/main" xmlns="" id="{E30DEB77-2EE1-44D1-8624-DA242A8AAB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3061" y="5757402"/>
            <a:ext cx="795864" cy="795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2" descr="Тамшы - #құрметтеу #құрмет #құрметтемеу #таңдау...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" name="AutoShape 4" descr="Тамшы - #құрметтеу #құрмет #құрметтемеу #таңдау...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" name="AutoShape 6" descr="Тамшы - #құрметтеу #құрмет #құрметтемеу #таңдау... | Facebook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5" name="AutoShape 8" descr="Тамшы - #құрметтеу #құрмет #құрметтемеу #таңдау... | Facebook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" name="AutoShape 10" descr="Тамшы - #құрметтеу #құрмет #құрметтемеу #таңдау... | Facebook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7" name="AutoShape 12" descr="Тамшы - #құрметтеу #құрмет #құрметтемеу #таңдау... | Facebook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" name="AutoShape 14" descr="Тамшы - #құрметтеу #құрмет #құрметтемеу #таңдау... | Facebook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3087" name="Picture 15" descr="C:\Users\Orken\Desktop\2020-2021 оқу жылы\УМЦ Бірге оқимыз\Без названия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081" y="3039459"/>
            <a:ext cx="2376264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6">
            <a:extLst>
              <a:ext uri="{FF2B5EF4-FFF2-40B4-BE49-F238E27FC236}">
                <a16:creationId xmlns:a16="http://schemas.microsoft.com/office/drawing/2014/main" xmlns="" id="{FA409DE0-12A8-464E-A0D5-2BF12BF87B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577" y="4869160"/>
            <a:ext cx="4536504" cy="138499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kk-KZ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Уақыт – алтыннан қымбат, сондықтан уақытқа бағынайық! </a:t>
            </a:r>
            <a:endParaRPr lang="ru-RU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6">
            <a:extLst>
              <a:ext uri="{FF2B5EF4-FFF2-40B4-BE49-F238E27FC236}">
                <a16:creationId xmlns:a16="http://schemas.microsoft.com/office/drawing/2014/main" xmlns="" id="{FA409DE0-12A8-464E-A0D5-2BF12BF87B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1345" y="1268437"/>
            <a:ext cx="4536504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kk-KZ" alt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Нақты жауап беруге тырысамыз! </a:t>
            </a:r>
            <a:endParaRPr lang="ru-RU" altLang="ru-RU" sz="2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6">
            <a:extLst>
              <a:ext uri="{FF2B5EF4-FFF2-40B4-BE49-F238E27FC236}">
                <a16:creationId xmlns:a16="http://schemas.microsoft.com/office/drawing/2014/main" xmlns="" id="{FA409DE0-12A8-464E-A0D5-2BF12BF87B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775" y="1268760"/>
            <a:ext cx="4536504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kk-KZ" alt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Онлайн сабақ кезінде бейнекамераны қосып, дыбысты өшіріп отырамыз! </a:t>
            </a:r>
            <a:endParaRPr lang="ru-RU" alt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3" descr="D:\картинки по ДО\unnamed.jpg">
            <a:extLst>
              <a:ext uri="{FF2B5EF4-FFF2-40B4-BE49-F238E27FC236}">
                <a16:creationId xmlns:a16="http://schemas.microsoft.com/office/drawing/2014/main" xmlns="" id="{AE7771B7-DCB1-400C-9879-C1D2AC3920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84415" y="1221313"/>
            <a:ext cx="2246678" cy="1482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6">
            <a:extLst>
              <a:ext uri="{FF2B5EF4-FFF2-40B4-BE49-F238E27FC236}">
                <a16:creationId xmlns:a16="http://schemas.microsoft.com/office/drawing/2014/main" xmlns="" id="{FA409DE0-12A8-464E-A0D5-2BF12BF87B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0221" y="3284983"/>
            <a:ext cx="4536504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kk-KZ" alt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Ынтымақтастықта жұмыс жасаймыз! </a:t>
            </a:r>
            <a:endParaRPr lang="ru-RU" altLang="ru-RU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4629" y="4681735"/>
            <a:ext cx="1759843" cy="175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618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773" y="365125"/>
            <a:ext cx="11502736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Бәсекеге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қабілетті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дамыған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болу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үшін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біз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сауаттылығы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елге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айналуымыз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керек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</a:t>
            </a:r>
            <a:r>
              <a:rPr lang="ru-RU" sz="2200" b="1" dirty="0" err="1" smtClean="0">
                <a:solidFill>
                  <a:srgbClr val="2206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Елбасы</a:t>
            </a:r>
            <a:r>
              <a:rPr lang="ru-RU" sz="2200" b="1" dirty="0" smtClean="0">
                <a:solidFill>
                  <a:srgbClr val="2206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rgbClr val="2206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Н.Ә.Назарбаев</a:t>
            </a: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rgbClr val="2206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Семинар-практикум </a:t>
            </a:r>
            <a:r>
              <a:rPr lang="ru-RU" sz="3600" b="1" dirty="0" err="1" smtClean="0">
                <a:solidFill>
                  <a:srgbClr val="2206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kk-KZ" sz="3600" b="1" dirty="0" smtClean="0">
                <a:solidFill>
                  <a:srgbClr val="2206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қсаты:</a:t>
            </a:r>
          </a:p>
          <a:p>
            <a:pPr marL="0" indent="0" algn="just">
              <a:buNone/>
            </a:pPr>
            <a:r>
              <a:rPr lang="kk-KZ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PISA халықаралық зерттеуі аясында оқушылардың функционалдық сауаттылығын қалыптастыру бойынша   қазақ тілі мен әдебиеті пәндері мұғалімдерінің кәсіби құзіреттілігін дамыту</a:t>
            </a:r>
            <a:r>
              <a:rPr lang="kk-KZ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451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867" y="365125"/>
            <a:ext cx="11709400" cy="1325563"/>
          </a:xfrm>
        </p:spPr>
        <p:txBody>
          <a:bodyPr/>
          <a:lstStyle/>
          <a:p>
            <a:r>
              <a:rPr lang="kk-KZ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Функционалдық сауаттылық деген не?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Оқушылардың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сыртқы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ортамен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қарыс-қатынас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жасау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қабілеті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оқушылардың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өзгермелі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өмірге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бейімделуі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Жеке бас қабілеттерін дамытудың тетігі;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Әлеуеттік дағдыларын дамытудың негізі;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Білім-білік дағдыларының құзіреттілікке ұласу жолы.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76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амат\Desktop\ФС\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405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«Функционалдық сауаттылық» </a:t>
            </a:r>
            <a:r>
              <a:rPr lang="kk-KZ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термині </a:t>
            </a:r>
            <a:r>
              <a:rPr lang="kk-KZ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қашан пайда болды?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Функционалдық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сауаттылық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термині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алғаш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ХХ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ғасырдың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алпысыншы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жылдары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яғни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1957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жылы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ЮНЕСКО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құжаттарында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негізі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қаланып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бүгінгі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таңда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әлемдік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беру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аясында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кеңінен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қолдау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тауып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отыр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08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амат\Desktop\ФС\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32" r="725" b="9817"/>
          <a:stretch/>
        </p:blipFill>
        <p:spPr bwMode="auto">
          <a:xfrm>
            <a:off x="939801" y="422031"/>
            <a:ext cx="10430932" cy="627510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965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467" y="296333"/>
            <a:ext cx="11887200" cy="1066800"/>
          </a:xfrm>
        </p:spPr>
        <p:txBody>
          <a:bodyPr>
            <a:noAutofit/>
          </a:bodyPr>
          <a:lstStyle/>
          <a:p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Ұлттық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жоспарды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жүзеге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асырудың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тетіктері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0199" y="1405467"/>
            <a:ext cx="11616267" cy="503766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оқыту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әдіснамасы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мазмұнын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түбегейлі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жаңарту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оқыту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нысандары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әдістері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оқу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нәтижелерінің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бағалау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жүйесін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өзгерту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қосымша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біліммен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мектептен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сабақтармен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қамту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мектепті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басқару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моделі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қоғамдық-мемлекеттік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нысан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мектептердің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оқу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жоспарын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реттеудегі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дербестігінің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деңгейі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барлық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мүдделі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тараптармен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әріптестікке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негізделген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достық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қалыптағы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беру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ортасының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болуы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ата-аналардың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балаларды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оқыту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тәрбиелеуге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белсенді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қатысуын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қамтамасыз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ету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183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Самат\Desktop\ФС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12192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405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400</Words>
  <Application>Microsoft Office PowerPoint</Application>
  <PresentationFormat>Произвольный</PresentationFormat>
  <Paragraphs>70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   «Бәсекеге қабілетті дамыған мемлекет болу үшін біз  сауаттылығы  жоғары елге айналуымыз керек»                                                                                                    Елбасы Н.Ә.Назарбаев   </vt:lpstr>
      <vt:lpstr>Функционалдық сауаттылық деген не?</vt:lpstr>
      <vt:lpstr>Презентация PowerPoint</vt:lpstr>
      <vt:lpstr>«Функционалдық сауаттылық» термині қашан пайда болды?</vt:lpstr>
      <vt:lpstr>Презентация PowerPoint</vt:lpstr>
      <vt:lpstr>Ұлттық жоспарды жүзеге асырудың тетіктері</vt:lpstr>
      <vt:lpstr>Презентация PowerPoint</vt:lpstr>
      <vt:lpstr>Оқу сауаттылығы Оқу сауаттылығы бағалау барасында үш аспекті есепке алынады:</vt:lpstr>
      <vt:lpstr>Тілге қатысты функционалдық сауаттылық:</vt:lpstr>
      <vt:lpstr>Презентация PowerPoint</vt:lpstr>
      <vt:lpstr>Оқушылардың функциялық сауатын дамытуға мынадай факторлар әсер етеді:</vt:lpstr>
      <vt:lpstr>Функционалдық сауаттылық қалыптастыру әдістері</vt:lpstr>
      <vt:lpstr>Дағдыны қалыптастыруда жүргізілетін жаттығу түрлері</vt:lpstr>
      <vt:lpstr>Сабақта функционалдық сауаттылықты арттыру жолдары</vt:lpstr>
      <vt:lpstr>Функционалды сауатты тұлға</vt:lpstr>
      <vt:lpstr>Қорытынды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Онлайн қазақ тілі сабақтарында Nearpod қосымшасы арқылы жұмыс жүргізу</dc:title>
  <dc:creator>Just_test@gmail.com</dc:creator>
  <cp:lastModifiedBy>Ainur</cp:lastModifiedBy>
  <cp:revision>56</cp:revision>
  <dcterms:created xsi:type="dcterms:W3CDTF">2020-09-22T09:16:11Z</dcterms:created>
  <dcterms:modified xsi:type="dcterms:W3CDTF">2020-11-04T04:44:26Z</dcterms:modified>
</cp:coreProperties>
</file>