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6" r:id="rId13"/>
    <p:sldId id="275" r:id="rId14"/>
    <p:sldId id="267" r:id="rId15"/>
    <p:sldId id="268" r:id="rId16"/>
    <p:sldId id="269" r:id="rId17"/>
    <p:sldId id="270" r:id="rId18"/>
    <p:sldId id="271" r:id="rId19"/>
    <p:sldId id="273" r:id="rId20"/>
    <p:sldId id="274" r:id="rId21"/>
    <p:sldId id="277" r:id="rId22"/>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04.01.2021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gif"/><Relationship Id="rId13" Type="http://schemas.openxmlformats.org/officeDocument/2006/relationships/image" Target="../media/image19.gif"/><Relationship Id="rId3" Type="http://schemas.openxmlformats.org/officeDocument/2006/relationships/image" Target="../media/image9.gif"/><Relationship Id="rId7" Type="http://schemas.openxmlformats.org/officeDocument/2006/relationships/image" Target="../media/image13.gif"/><Relationship Id="rId12" Type="http://schemas.openxmlformats.org/officeDocument/2006/relationships/image" Target="../media/image18.gif"/><Relationship Id="rId2" Type="http://schemas.openxmlformats.org/officeDocument/2006/relationships/image" Target="../media/image1.jpeg"/><Relationship Id="rId16"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12.gif"/><Relationship Id="rId11" Type="http://schemas.openxmlformats.org/officeDocument/2006/relationships/image" Target="../media/image17.gif"/><Relationship Id="rId5" Type="http://schemas.openxmlformats.org/officeDocument/2006/relationships/image" Target="../media/image11.gif"/><Relationship Id="rId15" Type="http://schemas.openxmlformats.org/officeDocument/2006/relationships/image" Target="../media/image21.gif"/><Relationship Id="rId10" Type="http://schemas.openxmlformats.org/officeDocument/2006/relationships/image" Target="../media/image16.gif"/><Relationship Id="rId4" Type="http://schemas.openxmlformats.org/officeDocument/2006/relationships/image" Target="../media/image10.gif"/><Relationship Id="rId9" Type="http://schemas.openxmlformats.org/officeDocument/2006/relationships/image" Target="../media/image15.gif"/><Relationship Id="rId14" Type="http://schemas.openxmlformats.org/officeDocument/2006/relationships/image" Target="../media/image20.gif"/></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ctrTitle"/>
          </p:nvPr>
        </p:nvSpPr>
        <p:spPr>
          <a:xfrm>
            <a:off x="571472" y="428604"/>
            <a:ext cx="7772400" cy="1041421"/>
          </a:xfrm>
        </p:spPr>
        <p:txBody>
          <a:bodyPr>
            <a:noAutofit/>
          </a:bodyPr>
          <a:lstStyle/>
          <a:p>
            <a:r>
              <a:rPr lang="kk-KZ" sz="2000" dirty="0" smtClean="0">
                <a:latin typeface="Times New Roman" pitchFamily="18" charset="0"/>
                <a:cs typeface="Times New Roman" pitchFamily="18" charset="0"/>
              </a:rPr>
              <a:t>Қарағанды облысы, Бұқар жырау ауданы</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“Жалпы орта білім беру №1 қазақ тірек мектебі (РО)”КММ</a:t>
            </a:r>
            <a:endParaRPr lang="ru-RU" sz="20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214414" y="2071678"/>
            <a:ext cx="6400800" cy="1752600"/>
          </a:xfrm>
        </p:spPr>
        <p:txBody>
          <a:bodyPr>
            <a:normAutofit fontScale="92500" lnSpcReduction="10000"/>
          </a:bodyPr>
          <a:lstStyle/>
          <a:p>
            <a:r>
              <a:rPr lang="kk-KZ" dirty="0" smtClean="0">
                <a:solidFill>
                  <a:schemeClr val="tx1"/>
                </a:solidFill>
                <a:latin typeface="Times New Roman" pitchFamily="18" charset="0"/>
                <a:cs typeface="Times New Roman" pitchFamily="18" charset="0"/>
              </a:rPr>
              <a:t>Физика сабағында оқушылардың функционалдық сауаттылығын дамыту және </a:t>
            </a:r>
            <a:r>
              <a:rPr lang="en-US" dirty="0" smtClean="0">
                <a:solidFill>
                  <a:schemeClr val="tx1"/>
                </a:solidFill>
                <a:latin typeface="Times New Roman" pitchFamily="18" charset="0"/>
                <a:cs typeface="Times New Roman" pitchFamily="18" charset="0"/>
              </a:rPr>
              <a:t>PISA </a:t>
            </a:r>
            <a:r>
              <a:rPr lang="kk-KZ" dirty="0" smtClean="0">
                <a:solidFill>
                  <a:schemeClr val="tx1"/>
                </a:solidFill>
                <a:latin typeface="Times New Roman" pitchFamily="18" charset="0"/>
                <a:cs typeface="Times New Roman" pitchFamily="18" charset="0"/>
              </a:rPr>
              <a:t>тапсырмаларын орындау</a:t>
            </a:r>
            <a:endParaRPr lang="ru-RU" dirty="0">
              <a:solidFill>
                <a:schemeClr val="tx1"/>
              </a:solidFill>
              <a:latin typeface="Times New Roman" pitchFamily="18" charset="0"/>
              <a:cs typeface="Times New Roman" pitchFamily="18" charset="0"/>
            </a:endParaRPr>
          </a:p>
        </p:txBody>
      </p:sp>
      <p:sp>
        <p:nvSpPr>
          <p:cNvPr id="6" name="TextBox 5"/>
          <p:cNvSpPr txBox="1"/>
          <p:nvPr/>
        </p:nvSpPr>
        <p:spPr>
          <a:xfrm>
            <a:off x="6858016" y="5429264"/>
            <a:ext cx="2199641" cy="923330"/>
          </a:xfrm>
          <a:prstGeom prst="rect">
            <a:avLst/>
          </a:prstGeom>
          <a:noFill/>
        </p:spPr>
        <p:txBody>
          <a:bodyPr wrap="none" rtlCol="0">
            <a:spAutoFit/>
          </a:bodyPr>
          <a:lstStyle/>
          <a:p>
            <a:r>
              <a:rPr lang="kk-KZ" dirty="0" smtClean="0">
                <a:latin typeface="Times New Roman" pitchFamily="18" charset="0"/>
                <a:cs typeface="Times New Roman" pitchFamily="18" charset="0"/>
              </a:rPr>
              <a:t>Темірбекова Н.Б.</a:t>
            </a:r>
          </a:p>
          <a:p>
            <a:r>
              <a:rPr lang="kk-KZ" dirty="0" smtClean="0">
                <a:latin typeface="Times New Roman" pitchFamily="18" charset="0"/>
                <a:cs typeface="Times New Roman" pitchFamily="18" charset="0"/>
              </a:rPr>
              <a:t>87716991982</a:t>
            </a:r>
          </a:p>
          <a:p>
            <a:r>
              <a:rPr lang="en-US" dirty="0" smtClean="0">
                <a:latin typeface="Times New Roman" pitchFamily="18" charset="0"/>
                <a:cs typeface="Times New Roman" pitchFamily="18" charset="0"/>
              </a:rPr>
              <a:t>nagima92ok@mail.ru</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428604"/>
            <a:ext cx="8229600" cy="5697559"/>
          </a:xfrm>
        </p:spPr>
        <p:txBody>
          <a:bodyPr>
            <a:noAutofit/>
          </a:bodyPr>
          <a:lstStyle/>
          <a:p>
            <a:r>
              <a:rPr lang="kk-KZ" sz="1800" dirty="0" smtClean="0">
                <a:latin typeface="Times New Roman" pitchFamily="18" charset="0"/>
                <a:cs typeface="Times New Roman" pitchFamily="18" charset="0"/>
              </a:rPr>
              <a:t>Сабақтың ерекшелігі мен тиімділігі және оның тиімділігін арттырудың негізгі тәсілдерінің бірі – оқушыларға деңгейлік тапсырмалар беру. Оқушылардың ойлау қабілетін дамыту, өз бетінше жұмыс жасауға дағдыландыру барысында өз іс тәжірибемде жаңа технологияларды саралап оқыту әдісін қолданамын. Деңгейлеп оқыту технологиясының өзіндік ықпалы зор. Оқушыларға өзіндік жұмысты ұйымдастыруға және оны өткізуге көмегін тигізеді. Оқушылар өзіндік жұмыстарын орындап, білімдерін мониторингтік жүйе арқылы өздері бағалап, диагностикалауға қол жеткізеді. Педагогика ғылымдарының докторы, профессор Ж.А.Қараевтың деңгейлеп, саралап оқыту технологиясы мынадай 4 түрге бөлінген :</a:t>
            </a:r>
          </a:p>
          <a:p>
            <a:r>
              <a:rPr lang="kk-KZ" sz="1800" dirty="0" smtClean="0">
                <a:latin typeface="Times New Roman" pitchFamily="18" charset="0"/>
                <a:cs typeface="Times New Roman" pitchFamily="18" charset="0"/>
              </a:rPr>
              <a:t>·          репродуктивті деңгей – жалпыға бірдей стандартты білім негізінде тапсырма беріледі. Мұндай тапсырмалар оқушылардың алдыңғы сабақтарда алған білімдеріне және оқушыға байланысты;</a:t>
            </a:r>
          </a:p>
          <a:p>
            <a:r>
              <a:rPr lang="kk-KZ" sz="1800" dirty="0" smtClean="0">
                <a:latin typeface="Times New Roman" pitchFamily="18" charset="0"/>
                <a:cs typeface="Times New Roman" pitchFamily="18" charset="0"/>
              </a:rPr>
              <a:t>·          алгоритмдік деңгей – мұнда оқушы мұғалімнің түсіндіруімен қабылданған ақпаратты пайдалана отырып орындайды;</a:t>
            </a:r>
          </a:p>
          <a:p>
            <a:r>
              <a:rPr lang="kk-KZ" sz="1800" dirty="0" smtClean="0">
                <a:latin typeface="Times New Roman" pitchFamily="18" charset="0"/>
                <a:cs typeface="Times New Roman" pitchFamily="18" charset="0"/>
              </a:rPr>
              <a:t>·          эвристикалық деңгей – оқушы қызығып ізденіп, қосымша әдебиеттерді қолдана отырып жауап береді;</a:t>
            </a:r>
          </a:p>
          <a:p>
            <a:r>
              <a:rPr lang="kk-KZ" sz="1800" dirty="0" smtClean="0">
                <a:latin typeface="Times New Roman" pitchFamily="18" charset="0"/>
                <a:cs typeface="Times New Roman" pitchFamily="18" charset="0"/>
              </a:rPr>
              <a:t>·          шығармашылық деңгей – оқушының таза өзіндік шығармашылығын байқатады. Жаңа тақырыпты оқушылар шығармашылық ізденіс үстінде өздігінен меңгереді. Деңгейлеп оқыту әр оқушының белсенділігін оятады.</a:t>
            </a:r>
          </a:p>
          <a:p>
            <a:endParaRPr lang="ru-RU" sz="18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285728"/>
            <a:ext cx="8229600" cy="6357982"/>
          </a:xfrm>
        </p:spPr>
        <p:txBody>
          <a:bodyPr>
            <a:normAutofit lnSpcReduction="10000"/>
          </a:bodyPr>
          <a:lstStyle/>
          <a:p>
            <a:r>
              <a:rPr lang="ru-RU" sz="1600" dirty="0" err="1" smtClean="0">
                <a:latin typeface="Times New Roman" pitchFamily="18" charset="0"/>
                <a:cs typeface="Times New Roman" pitchFamily="18" charset="0"/>
              </a:rPr>
              <a:t>Деңгейі жоғары оқушыларға бұл тапсырманы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одан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сайын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күрделендіріп тербелмелі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жүйенің, мысалы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математикалық маятниктің жібінің ұзындығын, серіппелі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маятникке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ілінген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жүктің массасын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біле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отырып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серіппенің қатаңдығын; кинетикалық, потенциалдық, толық энергияларын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және жүйеге әсер ететін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қорытқы күштің мәндерінде табуға болады</a:t>
            </a:r>
            <a:r>
              <a:rPr lang="ru-RU" sz="1600" dirty="0" smtClean="0">
                <a:latin typeface="Times New Roman" pitchFamily="18" charset="0"/>
                <a:cs typeface="Times New Roman" pitchFamily="18" charset="0"/>
              </a:rPr>
              <a:t>.</a:t>
            </a:r>
          </a:p>
          <a:p>
            <a:r>
              <a:rPr lang="kk-KZ" sz="1600" dirty="0" smtClean="0">
                <a:latin typeface="Times New Roman" pitchFamily="18" charset="0"/>
                <a:cs typeface="Times New Roman" pitchFamily="18" charset="0"/>
              </a:rPr>
              <a:t>4.1. Математикалық маятниктің жібінің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ұзындығын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периодтың формуласынан табамыз: </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4.2. Серіппелі маятник үшін серіппенің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қатаңдығын дөңгелектік жиіліктің  мәні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-қа тең екенін ескере отырып,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формуласынан табамыз:</a:t>
            </a:r>
          </a:p>
          <a:p>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4.3. Маятникті тепе-теңдікке келтіруге тырысатын қорытқы күшті  үдеудің </a:t>
            </a:r>
            <a:r>
              <a:rPr lang="ru-RU" sz="1600" baseline="-25000" dirty="0" smtClean="0">
                <a:latin typeface="Times New Roman" pitchFamily="18" charset="0"/>
                <a:cs typeface="Times New Roman" pitchFamily="18" charset="0"/>
              </a:rPr>
              <a:t> </a:t>
            </a:r>
            <a:r>
              <a:rPr lang="kk-KZ"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амплитудалық мәнін пайдаланып, есептеп табамыз:</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4.4. Жылдамдықтың     </a:t>
            </a:r>
            <a:r>
              <a:rPr lang="ru-RU" sz="1600" baseline="-25000" dirty="0" smtClean="0">
                <a:latin typeface="Times New Roman" pitchFamily="18" charset="0"/>
                <a:cs typeface="Times New Roman" pitchFamily="18" charset="0"/>
              </a:rPr>
              <a:t> </a:t>
            </a:r>
            <a:r>
              <a:rPr lang="kk-KZ"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амплитудалық мәнін  пайдаланып, кинетикалық энергиясын табады:</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4.5. Тепе-теңдіктен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максимал ауытқуын біле отырып, потенциалдық энергиясын табады:</a:t>
            </a:r>
          </a:p>
          <a:p>
            <a:endParaRPr lang="ru-RU" sz="1600" dirty="0" smtClean="0">
              <a:latin typeface="Times New Roman" pitchFamily="18" charset="0"/>
              <a:cs typeface="Times New Roman" pitchFamily="18" charset="0"/>
            </a:endParaRPr>
          </a:p>
          <a:p>
            <a:r>
              <a:rPr lang="kk-KZ" sz="1600" dirty="0" smtClean="0">
                <a:latin typeface="Times New Roman" pitchFamily="18" charset="0"/>
                <a:cs typeface="Times New Roman" pitchFamily="18" charset="0"/>
              </a:rPr>
              <a:t>4.6. Толық энергиясын табу үшін механикалық энергияның сақталу және айналу заңының формуласын пайдаланады. Тербелмелі жүйенің толық энергиясын жүйенің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тепе-теңдіктен максимал ауытқу шамасын біле отырып табуға болады:</a:t>
            </a:r>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pic>
        <p:nvPicPr>
          <p:cNvPr id="6" name="Рисунок 5" descr="http://www.rusnauka.com/24_AND_2015/Pedagogica/5_198456.doc.files/image067.gif"/>
          <p:cNvPicPr/>
          <p:nvPr/>
        </p:nvPicPr>
        <p:blipFill>
          <a:blip r:embed="rId3"/>
          <a:srcRect/>
          <a:stretch>
            <a:fillRect/>
          </a:stretch>
        </p:blipFill>
        <p:spPr bwMode="auto">
          <a:xfrm>
            <a:off x="4357686" y="1500174"/>
            <a:ext cx="106045" cy="191135"/>
          </a:xfrm>
          <a:prstGeom prst="rect">
            <a:avLst/>
          </a:prstGeom>
          <a:noFill/>
          <a:ln w="9525">
            <a:noFill/>
            <a:miter lim="800000"/>
            <a:headEnd/>
            <a:tailEnd/>
          </a:ln>
        </p:spPr>
      </p:pic>
      <p:pic>
        <p:nvPicPr>
          <p:cNvPr id="7" name="Рисунок 6" descr="http://www.rusnauka.com/24_AND_2015/Pedagogica/5_198456.doc.files/image069.gif"/>
          <p:cNvPicPr/>
          <p:nvPr/>
        </p:nvPicPr>
        <p:blipFill>
          <a:blip r:embed="rId4"/>
          <a:srcRect/>
          <a:stretch>
            <a:fillRect/>
          </a:stretch>
        </p:blipFill>
        <p:spPr bwMode="auto">
          <a:xfrm>
            <a:off x="5500694" y="1357298"/>
            <a:ext cx="797560" cy="520700"/>
          </a:xfrm>
          <a:prstGeom prst="rect">
            <a:avLst/>
          </a:prstGeom>
          <a:noFill/>
          <a:ln w="9525">
            <a:noFill/>
            <a:miter lim="800000"/>
            <a:headEnd/>
            <a:tailEnd/>
          </a:ln>
        </p:spPr>
      </p:pic>
      <p:pic>
        <p:nvPicPr>
          <p:cNvPr id="8" name="Рисунок 7" descr="http://www.rusnauka.com/24_AND_2015/Pedagogica/5_198456.doc.files/image071.gif"/>
          <p:cNvPicPr/>
          <p:nvPr/>
        </p:nvPicPr>
        <p:blipFill>
          <a:blip r:embed="rId5"/>
          <a:srcRect/>
          <a:stretch>
            <a:fillRect/>
          </a:stretch>
        </p:blipFill>
        <p:spPr bwMode="auto">
          <a:xfrm>
            <a:off x="1785918" y="1643050"/>
            <a:ext cx="2722245" cy="520700"/>
          </a:xfrm>
          <a:prstGeom prst="rect">
            <a:avLst/>
          </a:prstGeom>
          <a:noFill/>
          <a:ln w="9525">
            <a:noFill/>
            <a:miter lim="800000"/>
            <a:headEnd/>
            <a:tailEnd/>
          </a:ln>
        </p:spPr>
      </p:pic>
      <p:pic>
        <p:nvPicPr>
          <p:cNvPr id="9" name="Рисунок 8" descr="http://www.rusnauka.com/24_AND_2015/Pedagogica/5_198456.doc.files/image075.gif"/>
          <p:cNvPicPr/>
          <p:nvPr/>
        </p:nvPicPr>
        <p:blipFill>
          <a:blip r:embed="rId6"/>
          <a:srcRect/>
          <a:stretch>
            <a:fillRect/>
          </a:stretch>
        </p:blipFill>
        <p:spPr bwMode="auto">
          <a:xfrm>
            <a:off x="1285852" y="2428868"/>
            <a:ext cx="1329055" cy="233680"/>
          </a:xfrm>
          <a:prstGeom prst="rect">
            <a:avLst/>
          </a:prstGeom>
          <a:noFill/>
          <a:ln w="9525">
            <a:noFill/>
            <a:miter lim="800000"/>
            <a:headEnd/>
            <a:tailEnd/>
          </a:ln>
        </p:spPr>
      </p:pic>
      <p:pic>
        <p:nvPicPr>
          <p:cNvPr id="10" name="Рисунок 9" descr="http://www.rusnauka.com/24_AND_2015/Pedagogica/5_198456.doc.files/image077.gif"/>
          <p:cNvPicPr/>
          <p:nvPr/>
        </p:nvPicPr>
        <p:blipFill>
          <a:blip r:embed="rId7"/>
          <a:srcRect/>
          <a:stretch>
            <a:fillRect/>
          </a:stretch>
        </p:blipFill>
        <p:spPr bwMode="auto">
          <a:xfrm>
            <a:off x="5072066" y="2357430"/>
            <a:ext cx="701675" cy="499745"/>
          </a:xfrm>
          <a:prstGeom prst="rect">
            <a:avLst/>
          </a:prstGeom>
          <a:noFill/>
          <a:ln w="9525">
            <a:noFill/>
            <a:miter lim="800000"/>
            <a:headEnd/>
            <a:tailEnd/>
          </a:ln>
        </p:spPr>
      </p:pic>
      <p:pic>
        <p:nvPicPr>
          <p:cNvPr id="11" name="Рисунок 10" descr="http://www.rusnauka.com/24_AND_2015/Pedagogica/5_198456.doc.files/image079.gif"/>
          <p:cNvPicPr/>
          <p:nvPr/>
        </p:nvPicPr>
        <p:blipFill>
          <a:blip r:embed="rId8"/>
          <a:srcRect/>
          <a:stretch>
            <a:fillRect/>
          </a:stretch>
        </p:blipFill>
        <p:spPr bwMode="auto">
          <a:xfrm>
            <a:off x="1857356" y="2786058"/>
            <a:ext cx="3000396" cy="357190"/>
          </a:xfrm>
          <a:prstGeom prst="rect">
            <a:avLst/>
          </a:prstGeom>
          <a:noFill/>
          <a:ln w="9525">
            <a:noFill/>
            <a:miter lim="800000"/>
            <a:headEnd/>
            <a:tailEnd/>
          </a:ln>
        </p:spPr>
      </p:pic>
      <p:pic>
        <p:nvPicPr>
          <p:cNvPr id="12" name="Рисунок 11" descr="http://www.rusnauka.com/24_AND_2015/Pedagogica/5_198456.doc.files/image081.gif"/>
          <p:cNvPicPr/>
          <p:nvPr/>
        </p:nvPicPr>
        <p:blipFill>
          <a:blip r:embed="rId9"/>
          <a:srcRect/>
          <a:stretch>
            <a:fillRect/>
          </a:stretch>
        </p:blipFill>
        <p:spPr bwMode="auto">
          <a:xfrm>
            <a:off x="6786578" y="3214686"/>
            <a:ext cx="1243965" cy="276225"/>
          </a:xfrm>
          <a:prstGeom prst="rect">
            <a:avLst/>
          </a:prstGeom>
          <a:noFill/>
          <a:ln w="9525">
            <a:noFill/>
            <a:miter lim="800000"/>
            <a:headEnd/>
            <a:tailEnd/>
          </a:ln>
        </p:spPr>
      </p:pic>
      <p:pic>
        <p:nvPicPr>
          <p:cNvPr id="13" name="Рисунок 12" descr="http://www.rusnauka.com/24_AND_2015/Pedagogica/5_198456.doc.files/image083.gif"/>
          <p:cNvPicPr/>
          <p:nvPr/>
        </p:nvPicPr>
        <p:blipFill>
          <a:blip r:embed="rId10"/>
          <a:srcRect/>
          <a:stretch>
            <a:fillRect/>
          </a:stretch>
        </p:blipFill>
        <p:spPr bwMode="auto">
          <a:xfrm>
            <a:off x="2928926" y="3643314"/>
            <a:ext cx="3017531" cy="285751"/>
          </a:xfrm>
          <a:prstGeom prst="rect">
            <a:avLst/>
          </a:prstGeom>
          <a:noFill/>
          <a:ln w="9525">
            <a:noFill/>
            <a:miter lim="800000"/>
            <a:headEnd/>
            <a:tailEnd/>
          </a:ln>
        </p:spPr>
      </p:pic>
      <p:pic>
        <p:nvPicPr>
          <p:cNvPr id="14" name="Рисунок 13" descr="http://www.rusnauka.com/24_AND_2015/Pedagogica/5_198456.doc.files/image085.gif"/>
          <p:cNvPicPr/>
          <p:nvPr/>
        </p:nvPicPr>
        <p:blipFill>
          <a:blip r:embed="rId11"/>
          <a:srcRect/>
          <a:stretch>
            <a:fillRect/>
          </a:stretch>
        </p:blipFill>
        <p:spPr bwMode="auto">
          <a:xfrm>
            <a:off x="2786050" y="4000504"/>
            <a:ext cx="1254760" cy="233680"/>
          </a:xfrm>
          <a:prstGeom prst="rect">
            <a:avLst/>
          </a:prstGeom>
          <a:noFill/>
          <a:ln w="9525">
            <a:noFill/>
            <a:miter lim="800000"/>
            <a:headEnd/>
            <a:tailEnd/>
          </a:ln>
        </p:spPr>
      </p:pic>
      <p:pic>
        <p:nvPicPr>
          <p:cNvPr id="15" name="Рисунок 14" descr="http://www.rusnauka.com/24_AND_2015/Pedagogica/5_198456.doc.files/image087.gif"/>
          <p:cNvPicPr/>
          <p:nvPr/>
        </p:nvPicPr>
        <p:blipFill>
          <a:blip r:embed="rId12"/>
          <a:srcRect/>
          <a:stretch>
            <a:fillRect/>
          </a:stretch>
        </p:blipFill>
        <p:spPr bwMode="auto">
          <a:xfrm>
            <a:off x="2714612" y="4286256"/>
            <a:ext cx="3263900" cy="488950"/>
          </a:xfrm>
          <a:prstGeom prst="rect">
            <a:avLst/>
          </a:prstGeom>
          <a:noFill/>
          <a:ln w="9525">
            <a:noFill/>
            <a:miter lim="800000"/>
            <a:headEnd/>
            <a:tailEnd/>
          </a:ln>
        </p:spPr>
      </p:pic>
      <p:pic>
        <p:nvPicPr>
          <p:cNvPr id="16" name="Рисунок 15" descr="http://www.rusnauka.com/24_AND_2015/Pedagogica/5_198456.doc.files/image089.gif"/>
          <p:cNvPicPr/>
          <p:nvPr/>
        </p:nvPicPr>
        <p:blipFill>
          <a:blip r:embed="rId13"/>
          <a:srcRect/>
          <a:stretch>
            <a:fillRect/>
          </a:stretch>
        </p:blipFill>
        <p:spPr bwMode="auto">
          <a:xfrm>
            <a:off x="2714612" y="4786322"/>
            <a:ext cx="765810" cy="233680"/>
          </a:xfrm>
          <a:prstGeom prst="rect">
            <a:avLst/>
          </a:prstGeom>
          <a:noFill/>
          <a:ln w="9525">
            <a:noFill/>
            <a:miter lim="800000"/>
            <a:headEnd/>
            <a:tailEnd/>
          </a:ln>
        </p:spPr>
      </p:pic>
      <p:pic>
        <p:nvPicPr>
          <p:cNvPr id="17" name="Рисунок 16" descr="http://www.rusnauka.com/24_AND_2015/Pedagogica/5_198456.doc.files/image091.gif"/>
          <p:cNvPicPr/>
          <p:nvPr/>
        </p:nvPicPr>
        <p:blipFill>
          <a:blip r:embed="rId14"/>
          <a:srcRect/>
          <a:stretch>
            <a:fillRect/>
          </a:stretch>
        </p:blipFill>
        <p:spPr bwMode="auto">
          <a:xfrm>
            <a:off x="1928794" y="5072074"/>
            <a:ext cx="3370580" cy="478155"/>
          </a:xfrm>
          <a:prstGeom prst="rect">
            <a:avLst/>
          </a:prstGeom>
          <a:noFill/>
          <a:ln w="9525">
            <a:noFill/>
            <a:miter lim="800000"/>
            <a:headEnd/>
            <a:tailEnd/>
          </a:ln>
        </p:spPr>
      </p:pic>
      <p:pic>
        <p:nvPicPr>
          <p:cNvPr id="18" name="Рисунок 17" descr="http://www.rusnauka.com/24_AND_2015/Pedagogica/5_198456.doc.files/image092.gif"/>
          <p:cNvPicPr/>
          <p:nvPr/>
        </p:nvPicPr>
        <p:blipFill>
          <a:blip r:embed="rId15"/>
          <a:srcRect/>
          <a:stretch>
            <a:fillRect/>
          </a:stretch>
        </p:blipFill>
        <p:spPr bwMode="auto">
          <a:xfrm>
            <a:off x="1643042" y="6000768"/>
            <a:ext cx="1445895" cy="233680"/>
          </a:xfrm>
          <a:prstGeom prst="rect">
            <a:avLst/>
          </a:prstGeom>
          <a:noFill/>
          <a:ln w="9525">
            <a:noFill/>
            <a:miter lim="800000"/>
            <a:headEnd/>
            <a:tailEnd/>
          </a:ln>
        </p:spPr>
      </p:pic>
      <p:pic>
        <p:nvPicPr>
          <p:cNvPr id="19" name="Рисунок 18" descr="http://www.rusnauka.com/24_AND_2015/Pedagogica/5_198456.doc.files/image094.gif"/>
          <p:cNvPicPr/>
          <p:nvPr/>
        </p:nvPicPr>
        <p:blipFill>
          <a:blip r:embed="rId16"/>
          <a:srcRect/>
          <a:stretch>
            <a:fillRect/>
          </a:stretch>
        </p:blipFill>
        <p:spPr bwMode="auto">
          <a:xfrm>
            <a:off x="2428860" y="6215082"/>
            <a:ext cx="4869815" cy="4889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4" name="Рисунок 3"/>
          <p:cNvPicPr/>
          <p:nvPr/>
        </p:nvPicPr>
        <p:blipFill>
          <a:blip r:embed="rId3"/>
          <a:srcRect t="18823" r="1646" b="14062"/>
          <a:stretch>
            <a:fillRect/>
          </a:stretch>
        </p:blipFill>
        <p:spPr bwMode="auto">
          <a:xfrm>
            <a:off x="0" y="642918"/>
            <a:ext cx="9144000" cy="3714776"/>
          </a:xfrm>
          <a:prstGeom prst="rect">
            <a:avLst/>
          </a:prstGeom>
          <a:noFill/>
          <a:ln w="9525">
            <a:noFill/>
            <a:miter lim="800000"/>
            <a:headEnd/>
            <a:tailEnd/>
          </a:ln>
        </p:spPr>
      </p:pic>
      <p:pic>
        <p:nvPicPr>
          <p:cNvPr id="5" name="Рисунок 4"/>
          <p:cNvPicPr/>
          <p:nvPr/>
        </p:nvPicPr>
        <p:blipFill>
          <a:blip r:embed="rId4"/>
          <a:srcRect t="47913" r="2290" b="7217"/>
          <a:stretch>
            <a:fillRect/>
          </a:stretch>
        </p:blipFill>
        <p:spPr bwMode="auto">
          <a:xfrm>
            <a:off x="0" y="4357694"/>
            <a:ext cx="9001156" cy="2286016"/>
          </a:xfrm>
          <a:prstGeom prst="rect">
            <a:avLst/>
          </a:prstGeom>
          <a:noFill/>
          <a:ln w="9525">
            <a:noFill/>
            <a:miter lim="800000"/>
            <a:headEnd/>
            <a:tailEnd/>
          </a:ln>
        </p:spPr>
      </p:pic>
      <p:sp>
        <p:nvSpPr>
          <p:cNvPr id="6" name="Блок-схема: узел 5"/>
          <p:cNvSpPr/>
          <p:nvPr/>
        </p:nvSpPr>
        <p:spPr>
          <a:xfrm>
            <a:off x="714348" y="3357562"/>
            <a:ext cx="71438" cy="1428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642910" y="4572008"/>
            <a:ext cx="142876" cy="7143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узел 7"/>
          <p:cNvSpPr/>
          <p:nvPr/>
        </p:nvSpPr>
        <p:spPr>
          <a:xfrm>
            <a:off x="714348" y="2714620"/>
            <a:ext cx="71438" cy="142876"/>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643042" y="0"/>
            <a:ext cx="5707075"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kk-KZ" sz="1600" dirty="0" smtClean="0">
                <a:latin typeface="Times New Roman" pitchFamily="18" charset="0"/>
                <a:cs typeface="Times New Roman" pitchFamily="18" charset="0"/>
              </a:rPr>
              <a:t>11 сынып оқушыларына ҰБТ-де кездесетін</a:t>
            </a:r>
          </a:p>
          <a:p>
            <a:pPr algn="ctr"/>
            <a:r>
              <a:rPr lang="kk-KZ" sz="1600" dirty="0" smtClean="0">
                <a:latin typeface="Times New Roman" pitchFamily="18" charset="0"/>
                <a:cs typeface="Times New Roman" pitchFamily="18" charset="0"/>
              </a:rPr>
              <a:t>функционалдық сауаттылыққа негізделген тапсырмалар</a:t>
            </a:r>
            <a:endParaRPr lang="ru-RU" sz="16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4" name="Рисунок 3"/>
          <p:cNvPicPr/>
          <p:nvPr/>
        </p:nvPicPr>
        <p:blipFill>
          <a:blip r:embed="rId3"/>
          <a:srcRect t="18443" r="2183" b="13871"/>
          <a:stretch>
            <a:fillRect/>
          </a:stretch>
        </p:blipFill>
        <p:spPr bwMode="auto">
          <a:xfrm>
            <a:off x="0" y="571480"/>
            <a:ext cx="8929718" cy="3357562"/>
          </a:xfrm>
          <a:prstGeom prst="rect">
            <a:avLst/>
          </a:prstGeom>
          <a:noFill/>
          <a:ln w="9525">
            <a:noFill/>
            <a:miter lim="800000"/>
            <a:headEnd/>
            <a:tailEnd/>
          </a:ln>
        </p:spPr>
      </p:pic>
      <p:pic>
        <p:nvPicPr>
          <p:cNvPr id="5" name="Рисунок 4"/>
          <p:cNvPicPr/>
          <p:nvPr/>
        </p:nvPicPr>
        <p:blipFill>
          <a:blip r:embed="rId4"/>
          <a:srcRect t="48863" r="1449" b="6837"/>
          <a:stretch>
            <a:fillRect/>
          </a:stretch>
        </p:blipFill>
        <p:spPr bwMode="auto">
          <a:xfrm>
            <a:off x="0" y="3929042"/>
            <a:ext cx="9001156" cy="2928958"/>
          </a:xfrm>
          <a:prstGeom prst="rect">
            <a:avLst/>
          </a:prstGeom>
          <a:noFill/>
          <a:ln w="9525">
            <a:noFill/>
            <a:miter lim="800000"/>
            <a:headEnd/>
            <a:tailEnd/>
          </a:ln>
        </p:spPr>
      </p:pic>
      <p:sp>
        <p:nvSpPr>
          <p:cNvPr id="6" name="Блок-схема: узел 5"/>
          <p:cNvSpPr/>
          <p:nvPr/>
        </p:nvSpPr>
        <p:spPr>
          <a:xfrm>
            <a:off x="714348" y="3786190"/>
            <a:ext cx="45719" cy="4571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714348" y="3214686"/>
            <a:ext cx="71438" cy="7143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643042" y="0"/>
            <a:ext cx="5707075"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kk-KZ" sz="1600" dirty="0" smtClean="0">
                <a:latin typeface="Times New Roman" pitchFamily="18" charset="0"/>
                <a:cs typeface="Times New Roman" pitchFamily="18" charset="0"/>
              </a:rPr>
              <a:t>11 сынып оқушыларына ҰБТ-де кездесетін</a:t>
            </a:r>
          </a:p>
          <a:p>
            <a:pPr algn="ctr"/>
            <a:r>
              <a:rPr lang="kk-KZ" sz="1600" dirty="0" smtClean="0">
                <a:latin typeface="Times New Roman" pitchFamily="18" charset="0"/>
                <a:cs typeface="Times New Roman" pitchFamily="18" charset="0"/>
              </a:rPr>
              <a:t>функционалдық сауаттылыққа негізделген тапсырмалар</a:t>
            </a:r>
            <a:endParaRPr lang="ru-RU" sz="16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500042"/>
            <a:ext cx="8229600" cy="6072230"/>
          </a:xfrm>
        </p:spPr>
        <p:txBody>
          <a:bodyPr>
            <a:normAutofit fontScale="70000" lnSpcReduction="20000"/>
          </a:bodyPr>
          <a:lstStyle/>
          <a:p>
            <a:r>
              <a:rPr lang="ru-RU" dirty="0" smtClean="0">
                <a:latin typeface="Times New Roman" pitchFamily="18" charset="0"/>
                <a:cs typeface="Times New Roman" pitchFamily="18" charset="0"/>
              </a:rPr>
              <a:t>Орта </a:t>
            </a:r>
            <a:r>
              <a:rPr lang="ru-RU" dirty="0" err="1" smtClean="0">
                <a:latin typeface="Times New Roman" pitchFamily="18" charset="0"/>
                <a:cs typeface="Times New Roman" pitchFamily="18" charset="0"/>
              </a:rPr>
              <a:t>білім</a:t>
            </a:r>
            <a:r>
              <a:rPr lang="ru-RU" dirty="0" smtClean="0">
                <a:latin typeface="Times New Roman" pitchFamily="18" charset="0"/>
                <a:cs typeface="Times New Roman" pitchFamily="18" charset="0"/>
              </a:rPr>
              <a:t> беру </a:t>
            </a:r>
            <a:r>
              <a:rPr lang="ru-RU" dirty="0" err="1" smtClean="0">
                <a:latin typeface="Times New Roman" pitchFamily="18" charset="0"/>
                <a:cs typeface="Times New Roman" pitchFamily="18" charset="0"/>
              </a:rPr>
              <a:t>жүйесінде әлемдік жоғары деңгейге қол жеткізген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анағұрлым танымал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оқыту әдістемелері арасында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сындарлы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оқыту теориясына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негізделген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тапсырма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оқушылардың ойлауын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дамыту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олардың бұрынғы алған білімдері</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жаңа немесе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сыныптағы түрлі дерек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көздерінен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мұғалімнен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оқулықтан және достарынан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алған білімдерімен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астастырыла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жүзеге асады</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Сындарлы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оқытудың мақсаты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оқушының пәнді терең түсіну қабілетін дамыту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алған білімдерін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сыныптан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жағдайда тиімді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пайдалана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білуін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қамтамасыз ету</a:t>
            </a:r>
            <a:r>
              <a:rPr lang="ru-RU" dirty="0" smtClean="0">
                <a:latin typeface="Times New Roman" pitchFamily="18" charset="0"/>
                <a:cs typeface="Times New Roman" pitchFamily="18" charset="0"/>
              </a:rPr>
              <a:t>. Сонда </a:t>
            </a:r>
            <a:r>
              <a:rPr lang="ru-RU" dirty="0" err="1" smtClean="0">
                <a:latin typeface="Times New Roman" pitchFamily="18" charset="0"/>
                <a:cs typeface="Times New Roman" pitchFamily="18" charset="0"/>
              </a:rPr>
              <a:t>мұғалім 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ғана үлестірмелі тапсырма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оқушының алған білімін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қаншалықты қолдана алатындығын анықтауға мүмкіндік алады</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Осындай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тапсырмалар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легі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оқушының </a:t>
            </a:r>
            <a:r>
              <a:rPr lang="ru-RU" dirty="0" smtClean="0">
                <a:latin typeface="Times New Roman" pitchFamily="18" charset="0"/>
                <a:cs typeface="Times New Roman" pitchFamily="18" charset="0"/>
              </a:rPr>
              <a:t>физика </a:t>
            </a:r>
            <a:r>
              <a:rPr lang="ru-RU" dirty="0" err="1" smtClean="0">
                <a:latin typeface="Times New Roman" pitchFamily="18" charset="0"/>
                <a:cs typeface="Times New Roman" pitchFamily="18" charset="0"/>
              </a:rPr>
              <a:t>пәні 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функционалдық сауаттылығын арттыруға болады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Оқушының графиктер</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есептерді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талдай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келешекте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нарықтық экономикада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энергияның пайдалануы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халық санының өсу динамикасы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мұнай-газ өндіру және пайдалану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динамикасы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да </a:t>
            </a:r>
            <a:r>
              <a:rPr lang="ru-RU" dirty="0" err="1" smtClean="0">
                <a:latin typeface="Times New Roman" pitchFamily="18" charset="0"/>
                <a:cs typeface="Times New Roman" pitchFamily="18" charset="0"/>
              </a:rPr>
              <a:t>ақпараттарды талдауға және келешекте</a:t>
            </a:r>
            <a:r>
              <a:rPr lang="ru-RU" dirty="0" smtClean="0">
                <a:latin typeface="Times New Roman" pitchFamily="18" charset="0"/>
                <a:cs typeface="Times New Roman" pitchFamily="18" charset="0"/>
              </a:rPr>
              <a:t> осы </a:t>
            </a:r>
            <a:r>
              <a:rPr lang="ru-RU" dirty="0" err="1" smtClean="0">
                <a:latin typeface="Times New Roman" pitchFamily="18" charset="0"/>
                <a:cs typeface="Times New Roman" pitchFamily="18" charset="0"/>
              </a:rPr>
              <a:t>салаларда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қандай өзгерістер болатындығына болжам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жасауға дағдыландырады</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a:xfrm>
            <a:off x="428596" y="214290"/>
            <a:ext cx="8229600" cy="500066"/>
          </a:xfrm>
        </p:spPr>
        <p:style>
          <a:lnRef idx="2">
            <a:schemeClr val="accent5"/>
          </a:lnRef>
          <a:fillRef idx="1">
            <a:schemeClr val="lt1"/>
          </a:fillRef>
          <a:effectRef idx="0">
            <a:schemeClr val="accent5"/>
          </a:effectRef>
          <a:fontRef idx="minor">
            <a:schemeClr val="dk1"/>
          </a:fontRef>
        </p:style>
        <p:txBody>
          <a:bodyPr>
            <a:noAutofit/>
          </a:bodyPr>
          <a:lstStyle/>
          <a:p>
            <a:r>
              <a:rPr lang="kk-KZ" sz="2000" b="1" dirty="0" smtClean="0">
                <a:latin typeface="Times New Roman" pitchFamily="18" charset="0"/>
                <a:cs typeface="Times New Roman" pitchFamily="18" charset="0"/>
              </a:rPr>
              <a:t>Енді </a:t>
            </a:r>
            <a:r>
              <a:rPr lang="en-US" sz="2000" b="1" dirty="0" smtClean="0">
                <a:latin typeface="Times New Roman" pitchFamily="18" charset="0"/>
                <a:cs typeface="Times New Roman" pitchFamily="18" charset="0"/>
              </a:rPr>
              <a:t>PISA </a:t>
            </a:r>
            <a:r>
              <a:rPr lang="kk-KZ" sz="2000" b="1" dirty="0" smtClean="0">
                <a:latin typeface="Times New Roman" pitchFamily="18" charset="0"/>
                <a:cs typeface="Times New Roman" pitchFamily="18" charset="0"/>
              </a:rPr>
              <a:t>тапсырмаларына кезек берсек.....</a:t>
            </a:r>
            <a:endParaRPr lang="ru-RU" sz="2000"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785794"/>
            <a:ext cx="8229600" cy="5857916"/>
          </a:xfrm>
        </p:spPr>
        <p:txBody>
          <a:bodyPr>
            <a:normAutofit fontScale="55000" lnSpcReduction="20000"/>
          </a:bodyPr>
          <a:lstStyle/>
          <a:p>
            <a:r>
              <a:rPr lang="ru-RU" b="1" dirty="0" err="1" smtClean="0">
                <a:latin typeface="Times New Roman" pitchFamily="18" charset="0"/>
                <a:cs typeface="Times New Roman" pitchFamily="18" charset="0"/>
              </a:rPr>
              <a:t>Атмосфералық қысым</a:t>
            </a:r>
            <a:r>
              <a:rPr lang="ru-RU" b="1"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a:t>
            </a:r>
          </a:p>
          <a:p>
            <a:pPr algn="r">
              <a:buNone/>
            </a:pPr>
            <a:r>
              <a:rPr lang="ru-RU" dirty="0" err="1" smtClean="0">
                <a:latin typeface="Times New Roman" pitchFamily="18" charset="0"/>
                <a:cs typeface="Times New Roman" pitchFamily="18" charset="0"/>
              </a:rPr>
              <a:t>Атмосфераның </a:t>
            </a:r>
            <a:r>
              <a:rPr lang="ru-RU" dirty="0" smtClean="0">
                <a:latin typeface="Times New Roman" pitchFamily="18" charset="0"/>
                <a:cs typeface="Times New Roman" pitchFamily="18" charset="0"/>
              </a:rPr>
              <a:t>бар </a:t>
            </a:r>
            <a:r>
              <a:rPr lang="ru-RU" dirty="0" err="1" smtClean="0">
                <a:latin typeface="Times New Roman" pitchFamily="18" charset="0"/>
                <a:cs typeface="Times New Roman" pitchFamily="18" charset="0"/>
              </a:rPr>
              <a:t>болуы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Жердің табиғатына өте үлкен әсер береді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Атмосферасыз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тіршілік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болмайды</a:t>
            </a:r>
            <a:r>
              <a:rPr lang="ru-RU" dirty="0" smtClean="0">
                <a:latin typeface="Times New Roman" pitchFamily="18" charset="0"/>
                <a:cs typeface="Times New Roman" pitchFamily="18" charset="0"/>
              </a:rPr>
              <a:t>. </a:t>
            </a:r>
          </a:p>
          <a:p>
            <a:r>
              <a:rPr lang="ru-RU" i="1" dirty="0" smtClean="0">
                <a:latin typeface="Times New Roman" pitchFamily="18" charset="0"/>
                <a:cs typeface="Times New Roman" pitchFamily="18" charset="0"/>
              </a:rPr>
              <a:t>                      Атмосфера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атмос</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ауа</a:t>
            </a:r>
            <a:r>
              <a:rPr lang="ru-RU" dirty="0" smtClean="0">
                <a:latin typeface="Times New Roman" pitchFamily="18" charset="0"/>
                <a:cs typeface="Times New Roman" pitchFamily="18" charset="0"/>
              </a:rPr>
              <a:t>. Сфера – шар)</a:t>
            </a:r>
          </a:p>
          <a:p>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1634 </a:t>
            </a:r>
            <a:r>
              <a:rPr lang="ru-RU" dirty="0" err="1" smtClean="0">
                <a:latin typeface="Times New Roman" pitchFamily="18" charset="0"/>
                <a:cs typeface="Times New Roman" pitchFamily="18" charset="0"/>
              </a:rPr>
              <a:t>жылы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Эванджелиста</a:t>
            </a:r>
            <a:r>
              <a:rPr lang="ru-RU" dirty="0" smtClean="0">
                <a:latin typeface="Times New Roman" pitchFamily="18" charset="0"/>
                <a:cs typeface="Times New Roman" pitchFamily="18" charset="0"/>
              </a:rPr>
              <a:t> Торричелли </a:t>
            </a:r>
            <a:r>
              <a:rPr lang="ru-RU" dirty="0" err="1" smtClean="0">
                <a:latin typeface="Times New Roman" pitchFamily="18" charset="0"/>
                <a:cs typeface="Times New Roman" pitchFamily="18" charset="0"/>
              </a:rPr>
              <a:t>алғаш рет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атмосфералық қысымның мәнін анықтады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тәжірибені </a:t>
            </a:r>
            <a:r>
              <a:rPr lang="ru-RU" dirty="0" smtClean="0">
                <a:latin typeface="Times New Roman" pitchFamily="18" charset="0"/>
                <a:cs typeface="Times New Roman" pitchFamily="18" charset="0"/>
              </a:rPr>
              <a:t>7 </a:t>
            </a:r>
            <a:r>
              <a:rPr lang="ru-RU" dirty="0" err="1" smtClean="0">
                <a:latin typeface="Times New Roman" pitchFamily="18" charset="0"/>
                <a:cs typeface="Times New Roman" pitchFamily="18" charset="0"/>
              </a:rPr>
              <a:t>сынып</a:t>
            </a:r>
            <a:r>
              <a:rPr lang="ru-RU" dirty="0" smtClean="0">
                <a:latin typeface="Times New Roman" pitchFamily="18" charset="0"/>
                <a:cs typeface="Times New Roman" pitchFamily="18" charset="0"/>
              </a:rPr>
              <a:t> физика </a:t>
            </a:r>
            <a:r>
              <a:rPr lang="ru-RU" dirty="0" err="1" smtClean="0">
                <a:latin typeface="Times New Roman" pitchFamily="18" charset="0"/>
                <a:cs typeface="Times New Roman" pitchFamily="18" charset="0"/>
              </a:rPr>
              <a:t>оқулығынан оқып шығуға болады</a:t>
            </a:r>
            <a:r>
              <a:rPr lang="ru-RU" dirty="0" smtClean="0">
                <a:latin typeface="Times New Roman" pitchFamily="18" charset="0"/>
                <a:cs typeface="Times New Roman" pitchFamily="18" charset="0"/>
              </a:rPr>
              <a:t>.</a:t>
            </a:r>
          </a:p>
          <a:p>
            <a:r>
              <a:rPr lang="ru-RU" dirty="0" err="1" smtClean="0">
                <a:latin typeface="Times New Roman" pitchFamily="18" charset="0"/>
                <a:cs typeface="Times New Roman" pitchFamily="18" charset="0"/>
              </a:rPr>
              <a:t>Жердегі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қалыпты атмосфералық қысым </a:t>
            </a:r>
            <a:r>
              <a:rPr lang="ru-RU" dirty="0" smtClean="0">
                <a:latin typeface="Times New Roman" pitchFamily="18" charset="0"/>
                <a:cs typeface="Times New Roman" pitchFamily="18" charset="0"/>
              </a:rPr>
              <a:t>760 </a:t>
            </a:r>
            <a:r>
              <a:rPr lang="ru-RU" dirty="0" err="1" smtClean="0">
                <a:latin typeface="Times New Roman" pitchFamily="18" charset="0"/>
                <a:cs typeface="Times New Roman" pitchFamily="18" charset="0"/>
              </a:rPr>
              <a:t>мм.сын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10</a:t>
            </a:r>
            <a:r>
              <a:rPr lang="ru-RU" baseline="30000" dirty="0" smtClean="0">
                <a:latin typeface="Times New Roman" pitchFamily="18" charset="0"/>
                <a:cs typeface="Times New Roman" pitchFamily="18" charset="0"/>
              </a:rPr>
              <a:t>5 </a:t>
            </a:r>
            <a:r>
              <a:rPr lang="ru-RU" dirty="0" smtClean="0">
                <a:latin typeface="Times New Roman" pitchFamily="18" charset="0"/>
                <a:cs typeface="Times New Roman" pitchFamily="18" charset="0"/>
              </a:rPr>
              <a:t>Па.</a:t>
            </a:r>
          </a:p>
          <a:p>
            <a:r>
              <a:rPr lang="ru-RU" dirty="0" err="1" smtClean="0">
                <a:latin typeface="Times New Roman" pitchFamily="18" charset="0"/>
                <a:cs typeface="Times New Roman" pitchFamily="18" charset="0"/>
              </a:rPr>
              <a:t>Атмосфераны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шартты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түрде бірнеше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қабаттарға бөледі: </a:t>
            </a:r>
            <a:r>
              <a:rPr lang="ru-RU" dirty="0" smtClean="0">
                <a:latin typeface="Times New Roman" pitchFamily="18" charset="0"/>
                <a:cs typeface="Times New Roman" pitchFamily="18" charset="0"/>
              </a:rPr>
              <a:t>тропосфера, стратосфера, мезосфера, термосфера, экзосфера. </a:t>
            </a:r>
            <a:r>
              <a:rPr lang="ru-RU" dirty="0" err="1" smtClean="0">
                <a:latin typeface="Times New Roman" pitchFamily="18" charset="0"/>
                <a:cs typeface="Times New Roman" pitchFamily="18" charset="0"/>
              </a:rPr>
              <a:t>Шартты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қабаттардың шекаралары</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тропосфера – 16 км </a:t>
            </a:r>
            <a:r>
              <a:rPr lang="ru-RU" dirty="0" err="1" smtClean="0">
                <a:latin typeface="Times New Roman" pitchFamily="18" charset="0"/>
                <a:cs typeface="Times New Roman" pitchFamily="18" charset="0"/>
              </a:rPr>
              <a:t>дейін</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стратосфера – 50 км </a:t>
            </a:r>
            <a:r>
              <a:rPr lang="ru-RU" dirty="0" err="1" smtClean="0">
                <a:latin typeface="Times New Roman" pitchFamily="18" charset="0"/>
                <a:cs typeface="Times New Roman" pitchFamily="18" charset="0"/>
              </a:rPr>
              <a:t>дейін</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мезосфера – 80 км </a:t>
            </a:r>
            <a:r>
              <a:rPr lang="ru-RU" dirty="0" err="1" smtClean="0">
                <a:latin typeface="Times New Roman" pitchFamily="18" charset="0"/>
                <a:cs typeface="Times New Roman" pitchFamily="18" charset="0"/>
              </a:rPr>
              <a:t>дейін</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термосфера – 150 км </a:t>
            </a:r>
            <a:r>
              <a:rPr lang="ru-RU" dirty="0" err="1" smtClean="0">
                <a:latin typeface="Times New Roman" pitchFamily="18" charset="0"/>
                <a:cs typeface="Times New Roman" pitchFamily="18" charset="0"/>
              </a:rPr>
              <a:t>дейін</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экзосфера – 150 км </a:t>
            </a:r>
            <a:r>
              <a:rPr lang="ru-RU" dirty="0" err="1" smtClean="0">
                <a:latin typeface="Times New Roman" pitchFamily="18" charset="0"/>
                <a:cs typeface="Times New Roman" pitchFamily="18" charset="0"/>
              </a:rPr>
              <a:t>және 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жоғары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әрі бұл қабат ғарыштық кеңістікке көшеді</a:t>
            </a:r>
            <a:r>
              <a:rPr lang="ru-RU" dirty="0" smtClean="0">
                <a:latin typeface="Times New Roman" pitchFamily="18" charset="0"/>
                <a:cs typeface="Times New Roman" pitchFamily="18" charset="0"/>
              </a:rPr>
              <a:t>.</a:t>
            </a:r>
          </a:p>
          <a:p>
            <a:r>
              <a:rPr lang="ru-RU" dirty="0" err="1" smtClean="0">
                <a:latin typeface="Times New Roman" pitchFamily="18" charset="0"/>
                <a:cs typeface="Times New Roman" pitchFamily="18" charset="0"/>
              </a:rPr>
              <a:t>Ауаның </a:t>
            </a:r>
            <a:r>
              <a:rPr lang="ru-RU" dirty="0" smtClean="0">
                <a:latin typeface="Times New Roman" pitchFamily="18" charset="0"/>
                <a:cs typeface="Times New Roman" pitchFamily="18" charset="0"/>
              </a:rPr>
              <a:t>90% </a:t>
            </a:r>
            <a:r>
              <a:rPr lang="ru-RU" dirty="0" err="1" smtClean="0">
                <a:latin typeface="Times New Roman" pitchFamily="18" charset="0"/>
                <a:cs typeface="Times New Roman" pitchFamily="18" charset="0"/>
              </a:rPr>
              <a:t>тропосферада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шоғырланған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қалындығы әр түрлі еңдіктерде әр түрлі болады</a:t>
            </a:r>
            <a:r>
              <a:rPr lang="ru-RU" dirty="0" smtClean="0">
                <a:latin typeface="Times New Roman" pitchFamily="18" charset="0"/>
                <a:cs typeface="Times New Roman" pitchFamily="18" charset="0"/>
              </a:rPr>
              <a:t>. Экватор </a:t>
            </a:r>
            <a:r>
              <a:rPr lang="ru-RU" dirty="0" err="1" smtClean="0">
                <a:latin typeface="Times New Roman" pitchFamily="18" charset="0"/>
                <a:cs typeface="Times New Roman" pitchFamily="18" charset="0"/>
              </a:rPr>
              <a:t>үстінде </a:t>
            </a:r>
            <a:r>
              <a:rPr lang="ru-RU" dirty="0" smtClean="0">
                <a:latin typeface="Times New Roman" pitchFamily="18" charset="0"/>
                <a:cs typeface="Times New Roman" pitchFamily="18" charset="0"/>
              </a:rPr>
              <a:t>– 17 км, </a:t>
            </a:r>
            <a:r>
              <a:rPr lang="ru-RU" dirty="0" err="1" smtClean="0">
                <a:latin typeface="Times New Roman" pitchFamily="18" charset="0"/>
                <a:cs typeface="Times New Roman" pitchFamily="18" charset="0"/>
              </a:rPr>
              <a:t>полюстерде</a:t>
            </a:r>
            <a:r>
              <a:rPr lang="ru-RU" dirty="0" smtClean="0">
                <a:latin typeface="Times New Roman" pitchFamily="18" charset="0"/>
                <a:cs typeface="Times New Roman" pitchFamily="18" charset="0"/>
              </a:rPr>
              <a:t> - 8-9 км, ал </a:t>
            </a:r>
            <a:r>
              <a:rPr lang="ru-RU" dirty="0" err="1" smtClean="0">
                <a:latin typeface="Times New Roman" pitchFamily="18" charset="0"/>
                <a:cs typeface="Times New Roman" pitchFamily="18" charset="0"/>
              </a:rPr>
              <a:t>орташа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еңдіктерде </a:t>
            </a:r>
            <a:r>
              <a:rPr lang="ru-RU" dirty="0" smtClean="0">
                <a:latin typeface="Times New Roman" pitchFamily="18" charset="0"/>
                <a:cs typeface="Times New Roman" pitchFamily="18" charset="0"/>
              </a:rPr>
              <a:t>– 10-11 км</a:t>
            </a:r>
          </a:p>
          <a:p>
            <a:endParaRPr lang="ru-RU" dirty="0">
              <a:latin typeface="Times New Roman" pitchFamily="18" charset="0"/>
              <a:cs typeface="Times New Roman" pitchFamily="18" charset="0"/>
            </a:endParaRPr>
          </a:p>
        </p:txBody>
      </p:sp>
      <p:pic>
        <p:nvPicPr>
          <p:cNvPr id="4" name="Рисунок 3" descr="https://fsd.multiurok.ru/html/2018/02/26/s_5a93c8e5771a2/843111_1.jpeg"/>
          <p:cNvPicPr/>
          <p:nvPr/>
        </p:nvPicPr>
        <p:blipFill>
          <a:blip r:embed="rId3"/>
          <a:srcRect/>
          <a:stretch>
            <a:fillRect/>
          </a:stretch>
        </p:blipFill>
        <p:spPr bwMode="auto">
          <a:xfrm>
            <a:off x="785786" y="1071546"/>
            <a:ext cx="981359" cy="1596788"/>
          </a:xfrm>
          <a:prstGeom prst="rect">
            <a:avLst/>
          </a:prstGeom>
          <a:noFill/>
          <a:ln w="9525">
            <a:noFill/>
            <a:miter lim="800000"/>
            <a:headEnd/>
            <a:tailEnd/>
          </a:ln>
        </p:spPr>
      </p:pic>
      <p:sp>
        <p:nvSpPr>
          <p:cNvPr id="6" name="TextBox 5"/>
          <p:cNvSpPr txBox="1"/>
          <p:nvPr/>
        </p:nvSpPr>
        <p:spPr>
          <a:xfrm>
            <a:off x="6143636" y="785794"/>
            <a:ext cx="2708242"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Ақпараттық тапсырмалар</a:t>
            </a:r>
            <a:endParaRPr lang="ru-RU"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214290"/>
            <a:ext cx="8229600" cy="6357982"/>
          </a:xfrm>
        </p:spPr>
        <p:txBody>
          <a:bodyPr>
            <a:normAutofit/>
          </a:bodyPr>
          <a:lstStyle/>
          <a:p>
            <a:endParaRPr lang="ru-RU" sz="2000" b="1" dirty="0" smtClean="0">
              <a:latin typeface="Times New Roman" pitchFamily="18" charset="0"/>
              <a:cs typeface="Times New Roman" pitchFamily="18" charset="0"/>
            </a:endParaRPr>
          </a:p>
          <a:p>
            <a:r>
              <a:rPr lang="ru-RU" sz="2000" b="1" dirty="0" err="1" smtClean="0">
                <a:latin typeface="Times New Roman" pitchFamily="18" charset="0"/>
                <a:cs typeface="Times New Roman" pitchFamily="18" charset="0"/>
              </a:rPr>
              <a:t>Сұрақ </a:t>
            </a:r>
            <a:r>
              <a:rPr lang="ru-RU" sz="2000" b="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Неге </a:t>
            </a:r>
            <a:r>
              <a:rPr lang="ru-RU" sz="2000" dirty="0" err="1" smtClean="0">
                <a:latin typeface="Times New Roman" pitchFamily="18" charset="0"/>
                <a:cs typeface="Times New Roman" pitchFamily="18" charset="0"/>
              </a:rPr>
              <a:t>Жердің әр түрлі аумақтарда атмосфераның қалындығы әр түрлі</a:t>
            </a:r>
            <a:r>
              <a:rPr lang="ru-RU" sz="2000" dirty="0" smtClean="0">
                <a:latin typeface="Times New Roman" pitchFamily="18" charset="0"/>
                <a:cs typeface="Times New Roman" pitchFamily="18" charset="0"/>
              </a:rPr>
              <a:t>?</a:t>
            </a:r>
          </a:p>
          <a:p>
            <a:r>
              <a:rPr lang="ru-RU" sz="2000" dirty="0" smtClean="0">
                <a:latin typeface="Times New Roman" pitchFamily="18" charset="0"/>
                <a:cs typeface="Times New Roman" pitchFamily="18" charset="0"/>
              </a:rPr>
              <a:t>________________________________________________________________________________________________________________________Жауап: </a:t>
            </a:r>
            <a:r>
              <a:rPr lang="ru-RU" sz="2000" dirty="0" err="1" smtClean="0">
                <a:latin typeface="Times New Roman" pitchFamily="18" charset="0"/>
                <a:cs typeface="Times New Roman" pitchFamily="18" charset="0"/>
              </a:rPr>
              <a:t>экваторлық еңдіктерде ауа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қатты қызады және оның көлемі ұлғаяды, </a:t>
            </a:r>
            <a:r>
              <a:rPr lang="ru-RU" sz="2000" dirty="0" smtClean="0">
                <a:latin typeface="Times New Roman" pitchFamily="18" charset="0"/>
                <a:cs typeface="Times New Roman" pitchFamily="18" charset="0"/>
              </a:rPr>
              <a:t>ал полюс </a:t>
            </a:r>
            <a:r>
              <a:rPr lang="ru-RU" sz="2000" dirty="0" err="1" smtClean="0">
                <a:latin typeface="Times New Roman" pitchFamily="18" charset="0"/>
                <a:cs typeface="Times New Roman" pitchFamily="18" charset="0"/>
              </a:rPr>
              <a:t>аумақтарында керісінше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сығылады</a:t>
            </a:r>
            <a:r>
              <a:rPr lang="ru-RU" sz="2000" dirty="0" smtClean="0">
                <a:latin typeface="Times New Roman" pitchFamily="18" charset="0"/>
                <a:cs typeface="Times New Roman" pitchFamily="18" charset="0"/>
              </a:rPr>
              <a:t>.</a:t>
            </a:r>
          </a:p>
          <a:p>
            <a:endParaRPr lang="kk-KZ" sz="2000" dirty="0" smtClean="0">
              <a:latin typeface="Times New Roman" pitchFamily="18" charset="0"/>
              <a:cs typeface="Times New Roman" pitchFamily="18" charset="0"/>
            </a:endParaRPr>
          </a:p>
          <a:p>
            <a:r>
              <a:rPr lang="ru-RU" sz="2000" b="1" dirty="0" err="1" smtClean="0">
                <a:latin typeface="Times New Roman" pitchFamily="18" charset="0"/>
                <a:cs typeface="Times New Roman" pitchFamily="18" charset="0"/>
              </a:rPr>
              <a:t>Сұрақ </a:t>
            </a:r>
            <a:r>
              <a:rPr lang="ru-RU" sz="2000" b="1" dirty="0" smtClean="0">
                <a:latin typeface="Times New Roman" pitchFamily="18" charset="0"/>
                <a:cs typeface="Times New Roman" pitchFamily="18" charset="0"/>
              </a:rPr>
              <a:t>2. Айда Торричелли </a:t>
            </a:r>
            <a:r>
              <a:rPr lang="ru-RU" sz="2000" b="1" dirty="0" err="1" smtClean="0">
                <a:latin typeface="Times New Roman" pitchFamily="18" charset="0"/>
                <a:cs typeface="Times New Roman" pitchFamily="18" charset="0"/>
              </a:rPr>
              <a:t>тәжірибесінің нәтижесі қандай болар</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еді</a:t>
            </a:r>
            <a:r>
              <a:rPr lang="ru-RU" sz="2000" b="1"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 </a:t>
            </a:r>
            <a:r>
              <a:rPr lang="ru-RU" sz="2000" dirty="0" err="1" smtClean="0">
                <a:latin typeface="Times New Roman" pitchFamily="18" charset="0"/>
                <a:cs typeface="Times New Roman" pitchFamily="18" charset="0"/>
              </a:rPr>
              <a:t>Жердегідей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сынап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бағанасы </a:t>
            </a:r>
            <a:r>
              <a:rPr lang="ru-RU" sz="2000" dirty="0" smtClean="0">
                <a:latin typeface="Times New Roman" pitchFamily="18" charset="0"/>
                <a:cs typeface="Times New Roman" pitchFamily="18" charset="0"/>
              </a:rPr>
              <a:t>760 мм </a:t>
            </a:r>
            <a:r>
              <a:rPr lang="ru-RU" sz="2000" dirty="0" err="1" smtClean="0">
                <a:latin typeface="Times New Roman" pitchFamily="18" charset="0"/>
                <a:cs typeface="Times New Roman" pitchFamily="18" charset="0"/>
              </a:rPr>
              <a:t>тең болады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В. </a:t>
            </a:r>
            <a:r>
              <a:rPr lang="ru-RU" sz="2000" dirty="0" err="1" smtClean="0">
                <a:latin typeface="Times New Roman" pitchFamily="18" charset="0"/>
                <a:cs typeface="Times New Roman" pitchFamily="18" charset="0"/>
              </a:rPr>
              <a:t>Сынап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ыдыстан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төгіледі.</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С. </a:t>
            </a:r>
            <a:r>
              <a:rPr lang="ru-RU" sz="2000" dirty="0" err="1" smtClean="0">
                <a:latin typeface="Times New Roman" pitchFamily="18" charset="0"/>
                <a:cs typeface="Times New Roman" pitchFamily="18" charset="0"/>
              </a:rPr>
              <a:t>Сынаптың бағаны төмендейді</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D. </a:t>
            </a:r>
            <a:r>
              <a:rPr lang="ru-RU" sz="2000" dirty="0" err="1" smtClean="0">
                <a:latin typeface="Times New Roman" pitchFamily="18" charset="0"/>
                <a:cs typeface="Times New Roman" pitchFamily="18" charset="0"/>
              </a:rPr>
              <a:t>Сынаптың бағаны жоғары болады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себебі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Айдың тартылыс</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күші </a:t>
            </a:r>
            <a:r>
              <a:rPr lang="ru-RU" sz="2000" dirty="0" smtClean="0">
                <a:latin typeface="Times New Roman" pitchFamily="18" charset="0"/>
                <a:cs typeface="Times New Roman" pitchFamily="18" charset="0"/>
              </a:rPr>
              <a:t>6 </a:t>
            </a:r>
            <a:r>
              <a:rPr lang="ru-RU" sz="2000" dirty="0" err="1" smtClean="0">
                <a:latin typeface="Times New Roman" pitchFamily="18" charset="0"/>
                <a:cs typeface="Times New Roman" pitchFamily="18" charset="0"/>
              </a:rPr>
              <a:t>есе</a:t>
            </a:r>
            <a:r>
              <a:rPr lang="ru-RU" sz="2000" dirty="0" smtClean="0">
                <a:latin typeface="Times New Roman" pitchFamily="18" charset="0"/>
                <a:cs typeface="Times New Roman" pitchFamily="18" charset="0"/>
              </a:rPr>
              <a:t> кем</a:t>
            </a:r>
          </a:p>
          <a:p>
            <a:r>
              <a:rPr lang="ru-RU" sz="2000" dirty="0" smtClean="0">
                <a:latin typeface="Times New Roman" pitchFamily="18" charset="0"/>
                <a:cs typeface="Times New Roman" pitchFamily="18" charset="0"/>
              </a:rPr>
              <a:t> </a:t>
            </a:r>
          </a:p>
          <a:p>
            <a:r>
              <a:rPr lang="ru-RU" sz="2000" dirty="0" err="1" smtClean="0">
                <a:latin typeface="Times New Roman" pitchFamily="18" charset="0"/>
                <a:cs typeface="Times New Roman" pitchFamily="18" charset="0"/>
              </a:rPr>
              <a:t>Жауап</a:t>
            </a:r>
            <a:r>
              <a:rPr lang="ru-RU" sz="2000" dirty="0" smtClean="0">
                <a:latin typeface="Times New Roman" pitchFamily="18" charset="0"/>
                <a:cs typeface="Times New Roman" pitchFamily="18" charset="0"/>
              </a:rPr>
              <a:t>: В. Айда атмосфера </a:t>
            </a:r>
            <a:r>
              <a:rPr lang="ru-RU" sz="2000" dirty="0" err="1" smtClean="0">
                <a:latin typeface="Times New Roman" pitchFamily="18" charset="0"/>
                <a:cs typeface="Times New Roman" pitchFamily="18" charset="0"/>
              </a:rPr>
              <a:t>жоқ</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сондықтан сынап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төгіледі</a:t>
            </a:r>
            <a:r>
              <a:rPr lang="ru-RU" sz="2000" dirty="0" smtClean="0">
                <a:latin typeface="Times New Roman" pitchFamily="18" charset="0"/>
                <a:cs typeface="Times New Roman" pitchFamily="18" charset="0"/>
              </a:rPr>
              <a:t>.</a:t>
            </a:r>
          </a:p>
          <a:p>
            <a:endParaRPr lang="ru-RU" sz="2000" dirty="0">
              <a:latin typeface="Times New Roman" pitchFamily="18" charset="0"/>
              <a:cs typeface="Times New Roman" pitchFamily="18" charset="0"/>
            </a:endParaRPr>
          </a:p>
        </p:txBody>
      </p:sp>
      <p:sp>
        <p:nvSpPr>
          <p:cNvPr id="5" name="TextBox 4"/>
          <p:cNvSpPr txBox="1"/>
          <p:nvPr/>
        </p:nvSpPr>
        <p:spPr>
          <a:xfrm>
            <a:off x="5929322" y="214290"/>
            <a:ext cx="2708242"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Ақпараттық тапсырмалар</a:t>
            </a:r>
            <a:endParaRPr lang="ru-RU"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357166"/>
            <a:ext cx="8229600" cy="6072230"/>
          </a:xfrm>
        </p:spPr>
        <p:txBody>
          <a:bodyPr>
            <a:normAutofit/>
          </a:bodyPr>
          <a:lstStyle/>
          <a:p>
            <a:r>
              <a:rPr lang="ru-RU" sz="1800" b="1" dirty="0" err="1" smtClean="0">
                <a:latin typeface="Times New Roman" pitchFamily="18" charset="0"/>
                <a:cs typeface="Times New Roman" pitchFamily="18" charset="0"/>
              </a:rPr>
              <a:t>Сұрақ </a:t>
            </a:r>
            <a:r>
              <a:rPr lang="ru-RU" sz="1800" b="1" dirty="0" smtClean="0">
                <a:latin typeface="Times New Roman" pitchFamily="18" charset="0"/>
                <a:cs typeface="Times New Roman" pitchFamily="18" charset="0"/>
              </a:rPr>
              <a:t>3. </a:t>
            </a:r>
            <a:r>
              <a:rPr lang="ru-RU" sz="1800" dirty="0" err="1" smtClean="0">
                <a:latin typeface="Times New Roman" pitchFamily="18" charset="0"/>
                <a:cs typeface="Times New Roman" pitchFamily="18" charset="0"/>
              </a:rPr>
              <a:t>Суретке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қарап биіктікке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байланысты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атмосфераның тығыздығы қалай өзгеретінін анықта</a:t>
            </a:r>
            <a:r>
              <a:rPr lang="ru-RU" sz="1800" dirty="0" smtClean="0">
                <a:latin typeface="Times New Roman" pitchFamily="18" charset="0"/>
                <a:cs typeface="Times New Roman" pitchFamily="18" charset="0"/>
              </a:rPr>
              <a:t> </a:t>
            </a:r>
          </a:p>
          <a:p>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________________________________</a:t>
            </a: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endParaRPr lang="ru-RU" sz="1800" dirty="0" smtClean="0">
              <a:latin typeface="Times New Roman" pitchFamily="18" charset="0"/>
              <a:cs typeface="Times New Roman" pitchFamily="18" charset="0"/>
            </a:endParaRPr>
          </a:p>
          <a:p>
            <a:r>
              <a:rPr lang="ru-RU" sz="1800" b="1" dirty="0" smtClean="0">
                <a:latin typeface="Times New Roman" pitchFamily="18" charset="0"/>
                <a:cs typeface="Times New Roman" pitchFamily="18" charset="0"/>
              </a:rPr>
              <a:t>___________________________</a:t>
            </a:r>
          </a:p>
          <a:p>
            <a:endParaRPr lang="ru-RU" sz="1800" dirty="0" smtClean="0">
              <a:latin typeface="Times New Roman" pitchFamily="18" charset="0"/>
              <a:cs typeface="Times New Roman" pitchFamily="18" charset="0"/>
            </a:endParaRPr>
          </a:p>
          <a:p>
            <a:r>
              <a:rPr lang="ru-RU" sz="1800" dirty="0" err="1" smtClean="0">
                <a:latin typeface="Times New Roman" pitchFamily="18" charset="0"/>
                <a:cs typeface="Times New Roman" pitchFamily="18" charset="0"/>
              </a:rPr>
              <a:t>Жауабы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суретте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ауа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тығыздығы биіктік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өскен сайын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азаятыны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көрініп тұр.</a:t>
            </a:r>
            <a:endParaRPr lang="ru-RU" sz="1800" dirty="0" smtClean="0">
              <a:latin typeface="Times New Roman" pitchFamily="18" charset="0"/>
              <a:cs typeface="Times New Roman" pitchFamily="18" charset="0"/>
            </a:endParaRPr>
          </a:p>
          <a:p>
            <a:endParaRPr lang="ru-RU" sz="1800" dirty="0">
              <a:latin typeface="Times New Roman" pitchFamily="18" charset="0"/>
              <a:cs typeface="Times New Roman" pitchFamily="18" charset="0"/>
            </a:endParaRPr>
          </a:p>
        </p:txBody>
      </p:sp>
      <p:pic>
        <p:nvPicPr>
          <p:cNvPr id="4" name="Рисунок 3" descr="https://fsd.multiurok.ru/html/2018/02/26/s_5a93c8e5771a2/843111_2.jpeg"/>
          <p:cNvPicPr/>
          <p:nvPr/>
        </p:nvPicPr>
        <p:blipFill>
          <a:blip r:embed="rId3"/>
          <a:srcRect/>
          <a:stretch>
            <a:fillRect/>
          </a:stretch>
        </p:blipFill>
        <p:spPr bwMode="auto">
          <a:xfrm>
            <a:off x="4071934" y="857232"/>
            <a:ext cx="4000528" cy="4000528"/>
          </a:xfrm>
          <a:prstGeom prst="rect">
            <a:avLst/>
          </a:prstGeom>
          <a:noFill/>
          <a:ln w="9525">
            <a:noFill/>
            <a:miter lim="800000"/>
            <a:headEnd/>
            <a:tailEnd/>
          </a:ln>
        </p:spPr>
      </p:pic>
      <p:sp>
        <p:nvSpPr>
          <p:cNvPr id="25602" name="AutoShape 2" descr="https://www.pptgrounds.com/wp-content/uploads/2013/02/Curves-blue-abstract-ppt-slid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 name="TextBox 6"/>
          <p:cNvSpPr txBox="1"/>
          <p:nvPr/>
        </p:nvSpPr>
        <p:spPr>
          <a:xfrm>
            <a:off x="5429256" y="0"/>
            <a:ext cx="2970493"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Аналитикалық тапсырмалар</a:t>
            </a:r>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214290"/>
            <a:ext cx="8229600" cy="6643710"/>
          </a:xfrm>
        </p:spPr>
        <p:txBody>
          <a:bodyPr>
            <a:normAutofit/>
          </a:bodyPr>
          <a:lstStyle/>
          <a:p>
            <a:r>
              <a:rPr lang="ru-RU" sz="1600" b="1" dirty="0" err="1" smtClean="0">
                <a:latin typeface="Times New Roman" pitchFamily="18" charset="0"/>
                <a:cs typeface="Times New Roman" pitchFamily="18" charset="0"/>
              </a:rPr>
              <a:t>Сұрақ </a:t>
            </a:r>
            <a:r>
              <a:rPr lang="ru-RU" sz="1600" b="1" dirty="0" smtClean="0">
                <a:latin typeface="Times New Roman" pitchFamily="18" charset="0"/>
                <a:cs typeface="Times New Roman" pitchFamily="18" charset="0"/>
              </a:rPr>
              <a:t>4.</a:t>
            </a:r>
            <a:endParaRPr lang="ru-RU" sz="1600" dirty="0" smtClean="0">
              <a:latin typeface="Times New Roman" pitchFamily="18" charset="0"/>
              <a:cs typeface="Times New Roman" pitchFamily="18" charset="0"/>
            </a:endParaRPr>
          </a:p>
          <a:p>
            <a:r>
              <a:rPr lang="ru-RU" sz="1600" dirty="0" err="1" smtClean="0">
                <a:latin typeface="Times New Roman" pitchFamily="18" charset="0"/>
                <a:cs typeface="Times New Roman" pitchFamily="18" charset="0"/>
              </a:rPr>
              <a:t>Суретке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қарап, атмосфераны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оттекке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байыту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үшін қандай ағаштарды егу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қажет?</a:t>
            </a:r>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___________________________________</a:t>
            </a:r>
          </a:p>
          <a:p>
            <a:r>
              <a:rPr lang="ru-RU" sz="1600" dirty="0" smtClean="0">
                <a:latin typeface="Times New Roman" pitchFamily="18" charset="0"/>
                <a:cs typeface="Times New Roman" pitchFamily="18" charset="0"/>
              </a:rPr>
              <a:t>___________________________________</a:t>
            </a:r>
          </a:p>
          <a:p>
            <a:r>
              <a:rPr lang="ru-RU" sz="1600" dirty="0" smtClean="0">
                <a:latin typeface="Times New Roman" pitchFamily="18" charset="0"/>
                <a:cs typeface="Times New Roman" pitchFamily="18" charset="0"/>
              </a:rPr>
              <a:t>___________________________________</a:t>
            </a:r>
          </a:p>
          <a:p>
            <a:r>
              <a:rPr lang="ru-RU" sz="1600" dirty="0" smtClean="0">
                <a:latin typeface="Times New Roman" pitchFamily="18" charset="0"/>
                <a:cs typeface="Times New Roman" pitchFamily="18" charset="0"/>
              </a:rPr>
              <a:t>___________________________________</a:t>
            </a:r>
          </a:p>
          <a:p>
            <a:r>
              <a:rPr lang="ru-RU" sz="1600" dirty="0" smtClean="0">
                <a:latin typeface="Times New Roman" pitchFamily="18" charset="0"/>
                <a:cs typeface="Times New Roman" pitchFamily="18" charset="0"/>
              </a:rPr>
              <a:t>___________________________________</a:t>
            </a:r>
          </a:p>
          <a:p>
            <a:endParaRPr lang="kk-KZ" sz="1600" dirty="0" smtClean="0">
              <a:latin typeface="Times New Roman" pitchFamily="18" charset="0"/>
              <a:cs typeface="Times New Roman" pitchFamily="18" charset="0"/>
            </a:endParaRPr>
          </a:p>
          <a:p>
            <a:r>
              <a:rPr lang="ru-RU" sz="1600" b="1" dirty="0" err="1" smtClean="0">
                <a:latin typeface="Times New Roman" pitchFamily="18" charset="0"/>
                <a:cs typeface="Times New Roman" pitchFamily="18" charset="0"/>
              </a:rPr>
              <a:t>Жауабы</a:t>
            </a:r>
            <a:r>
              <a:rPr lang="ru-RU" sz="1600" b="1"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емен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орманы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көп </a:t>
            </a:r>
            <a:r>
              <a:rPr lang="ru-RU" sz="1600" dirty="0" smtClean="0">
                <a:latin typeface="Times New Roman" pitchFamily="18" charset="0"/>
                <a:cs typeface="Times New Roman" pitchFamily="18" charset="0"/>
              </a:rPr>
              <a:t>оттек </a:t>
            </a:r>
            <a:r>
              <a:rPr lang="ru-RU" sz="1600" dirty="0" err="1" smtClean="0">
                <a:latin typeface="Times New Roman" pitchFamily="18" charset="0"/>
                <a:cs typeface="Times New Roman" pitchFamily="18" charset="0"/>
              </a:rPr>
              <a:t>шығарады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бірақ емендер</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өте баяу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өседі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сондықтан қайындарды егу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дұрыс</a:t>
            </a:r>
            <a:r>
              <a:rPr lang="ru-RU" sz="1600" dirty="0" smtClean="0">
                <a:latin typeface="Times New Roman" pitchFamily="18" charset="0"/>
                <a:cs typeface="Times New Roman" pitchFamily="18" charset="0"/>
              </a:rPr>
              <a:t>.</a:t>
            </a:r>
          </a:p>
          <a:p>
            <a:r>
              <a:rPr lang="ru-RU" sz="1600" b="1" dirty="0" err="1" smtClean="0">
                <a:latin typeface="Times New Roman" pitchFamily="18" charset="0"/>
                <a:cs typeface="Times New Roman" pitchFamily="18" charset="0"/>
              </a:rPr>
              <a:t>Сұрақ </a:t>
            </a:r>
            <a:r>
              <a:rPr lang="ru-RU" sz="1600" b="1" dirty="0" smtClean="0">
                <a:latin typeface="Times New Roman" pitchFamily="18" charset="0"/>
                <a:cs typeface="Times New Roman" pitchFamily="18" charset="0"/>
              </a:rPr>
              <a:t>5.</a:t>
            </a:r>
            <a:r>
              <a:rPr lang="ru-RU"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Ла-Пас – Боливия </a:t>
            </a:r>
            <a:r>
              <a:rPr lang="ru-RU" sz="1600" dirty="0" err="1" smtClean="0">
                <a:latin typeface="Times New Roman" pitchFamily="18" charset="0"/>
                <a:cs typeface="Times New Roman" pitchFamily="18" charset="0"/>
              </a:rPr>
              <a:t>елінің астанасы</a:t>
            </a:r>
            <a:r>
              <a:rPr lang="ru-RU" sz="1600" dirty="0" smtClean="0">
                <a:latin typeface="Times New Roman" pitchFamily="18" charset="0"/>
                <a:cs typeface="Times New Roman" pitchFamily="18" charset="0"/>
              </a:rPr>
              <a:t> – 4000 м </a:t>
            </a:r>
            <a:r>
              <a:rPr lang="ru-RU" sz="1600" dirty="0" err="1" smtClean="0">
                <a:latin typeface="Times New Roman" pitchFamily="18" charset="0"/>
                <a:cs typeface="Times New Roman" pitchFamily="18" charset="0"/>
              </a:rPr>
              <a:t>биіктікте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орналасқан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Бұл Жер</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бетіндегі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ең биік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орналасқан астана</a:t>
            </a:r>
            <a:r>
              <a:rPr lang="ru-RU" sz="1600" dirty="0" smtClean="0">
                <a:latin typeface="Times New Roman" pitchFamily="18" charset="0"/>
                <a:cs typeface="Times New Roman" pitchFamily="18" charset="0"/>
              </a:rPr>
              <a:t>. Осы </a:t>
            </a:r>
            <a:r>
              <a:rPr lang="ru-RU" sz="1600" dirty="0" err="1" smtClean="0">
                <a:latin typeface="Times New Roman" pitchFamily="18" charset="0"/>
                <a:cs typeface="Times New Roman" pitchFamily="18" charset="0"/>
              </a:rPr>
              <a:t>биіктіктегі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қысым </a:t>
            </a:r>
            <a:r>
              <a:rPr lang="ru-RU" sz="1600" dirty="0" smtClean="0">
                <a:latin typeface="Times New Roman" pitchFamily="18" charset="0"/>
                <a:cs typeface="Times New Roman" pitchFamily="18" charset="0"/>
              </a:rPr>
              <a:t>неге </a:t>
            </a:r>
            <a:r>
              <a:rPr lang="ru-RU" sz="1600" dirty="0" err="1" smtClean="0">
                <a:latin typeface="Times New Roman" pitchFamily="18" charset="0"/>
                <a:cs typeface="Times New Roman" pitchFamily="18" charset="0"/>
              </a:rPr>
              <a:t>тең</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Осындай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қысымда картопты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пісіруге</a:t>
            </a:r>
            <a:r>
              <a:rPr lang="ru-RU" sz="1600" dirty="0" smtClean="0">
                <a:latin typeface="Times New Roman" pitchFamily="18" charset="0"/>
                <a:cs typeface="Times New Roman" pitchFamily="18" charset="0"/>
              </a:rPr>
              <a:t> бола </a:t>
            </a:r>
            <a:r>
              <a:rPr lang="ru-RU" sz="1600" dirty="0" err="1" smtClean="0">
                <a:latin typeface="Times New Roman" pitchFamily="18" charset="0"/>
                <a:cs typeface="Times New Roman" pitchFamily="18" charset="0"/>
              </a:rPr>
              <a:t>ма?Кестемен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пайдаланыңдар</a:t>
            </a:r>
            <a:r>
              <a:rPr lang="ru-RU" sz="1600" dirty="0" smtClean="0">
                <a:latin typeface="Times New Roman" pitchFamily="18" charset="0"/>
                <a:cs typeface="Times New Roman" pitchFamily="18" charset="0"/>
              </a:rPr>
              <a:t>.</a:t>
            </a:r>
          </a:p>
          <a:p>
            <a:r>
              <a:rPr lang="ru-RU" sz="1600" dirty="0" smtClean="0">
                <a:latin typeface="Times New Roman" pitchFamily="18" charset="0"/>
                <a:cs typeface="Times New Roman" pitchFamily="18" charset="0"/>
              </a:rPr>
              <a:t>_________________________________________</a:t>
            </a:r>
            <a:endParaRPr lang="en-US"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________________________________________________________________</a:t>
            </a: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r>
              <a:rPr lang="ru-RU" sz="1600" dirty="0" err="1" smtClean="0">
                <a:latin typeface="Times New Roman" pitchFamily="18" charset="0"/>
                <a:cs typeface="Times New Roman" pitchFamily="18" charset="0"/>
              </a:rPr>
              <a:t>Жауабы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бұл биіктікте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қысым </a:t>
            </a:r>
            <a:r>
              <a:rPr lang="ru-RU" sz="1600" dirty="0" smtClean="0">
                <a:latin typeface="Times New Roman" pitchFamily="18" charset="0"/>
                <a:cs typeface="Times New Roman" pitchFamily="18" charset="0"/>
              </a:rPr>
              <a:t>469 мм сын </a:t>
            </a:r>
            <a:r>
              <a:rPr lang="ru-RU" sz="1600" dirty="0" err="1" smtClean="0">
                <a:latin typeface="Times New Roman" pitchFamily="18" charset="0"/>
                <a:cs typeface="Times New Roman" pitchFamily="18" charset="0"/>
              </a:rPr>
              <a:t>бағ тең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Осындай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қысымда судың қайнау температурасы</a:t>
            </a:r>
            <a:r>
              <a:rPr lang="ru-RU" sz="1600" dirty="0" smtClean="0">
                <a:latin typeface="Times New Roman" pitchFamily="18" charset="0"/>
                <a:cs typeface="Times New Roman" pitchFamily="18" charset="0"/>
              </a:rPr>
              <a:t> 87,04 </a:t>
            </a:r>
            <a:r>
              <a:rPr lang="ru-RU" sz="1600" baseline="30000" dirty="0" smtClean="0">
                <a:latin typeface="Times New Roman" pitchFamily="18" charset="0"/>
                <a:cs typeface="Times New Roman" pitchFamily="18" charset="0"/>
              </a:rPr>
              <a:t>0 </a:t>
            </a:r>
            <a:r>
              <a:rPr lang="ru-RU" sz="1600" dirty="0" smtClean="0">
                <a:latin typeface="Times New Roman" pitchFamily="18" charset="0"/>
                <a:cs typeface="Times New Roman" pitchFamily="18" charset="0"/>
              </a:rPr>
              <a:t>С </a:t>
            </a:r>
            <a:r>
              <a:rPr lang="ru-RU" sz="1600" dirty="0" err="1" smtClean="0">
                <a:latin typeface="Times New Roman" pitchFamily="18" charset="0"/>
                <a:cs typeface="Times New Roman" pitchFamily="18" charset="0"/>
              </a:rPr>
              <a:t>тең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Сондықтан жай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ыдыста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картопты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пісіру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мүмкін емес</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үшін арнайы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пісіру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құралдары қажет</a:t>
            </a:r>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pic>
        <p:nvPicPr>
          <p:cNvPr id="4" name="Рисунок 3" descr="https://fsd.multiurok.ru/html/2018/02/26/s_5a93c8e5771a2/843111_3.jpeg"/>
          <p:cNvPicPr/>
          <p:nvPr/>
        </p:nvPicPr>
        <p:blipFill>
          <a:blip r:embed="rId3"/>
          <a:srcRect/>
          <a:stretch>
            <a:fillRect/>
          </a:stretch>
        </p:blipFill>
        <p:spPr bwMode="auto">
          <a:xfrm>
            <a:off x="4572000" y="857232"/>
            <a:ext cx="3429024" cy="1714512"/>
          </a:xfrm>
          <a:prstGeom prst="rect">
            <a:avLst/>
          </a:prstGeom>
          <a:noFill/>
          <a:ln w="9525">
            <a:noFill/>
            <a:miter lim="800000"/>
            <a:headEnd/>
            <a:tailEnd/>
          </a:ln>
        </p:spPr>
      </p:pic>
      <p:pic>
        <p:nvPicPr>
          <p:cNvPr id="5" name="Рисунок 4" descr="https://fsd.multiurok.ru/html/2018/02/26/s_5a93c8e5771a2/843111_4.jpeg"/>
          <p:cNvPicPr/>
          <p:nvPr/>
        </p:nvPicPr>
        <p:blipFill>
          <a:blip r:embed="rId4"/>
          <a:srcRect b="8333"/>
          <a:stretch>
            <a:fillRect/>
          </a:stretch>
        </p:blipFill>
        <p:spPr bwMode="auto">
          <a:xfrm>
            <a:off x="4643438" y="4000504"/>
            <a:ext cx="3500462" cy="1928826"/>
          </a:xfrm>
          <a:prstGeom prst="rect">
            <a:avLst/>
          </a:prstGeom>
          <a:noFill/>
          <a:ln w="9525">
            <a:noFill/>
            <a:miter lim="800000"/>
            <a:headEnd/>
            <a:tailEnd/>
          </a:ln>
        </p:spPr>
      </p:pic>
      <p:sp>
        <p:nvSpPr>
          <p:cNvPr id="24578" name="AutoShape 2" descr="https://www.pptgrounds.com/wp-content/uploads/2013/02/Curves-blue-abstract-ppt-slid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4580" name="AutoShape 4" descr="https://www.pptgrounds.com/wp-content/uploads/2013/02/Curves-blue-abstract-ppt-slid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8" name="TextBox 7"/>
          <p:cNvSpPr txBox="1"/>
          <p:nvPr/>
        </p:nvSpPr>
        <p:spPr>
          <a:xfrm>
            <a:off x="5072066" y="0"/>
            <a:ext cx="2970493"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Аналитикалық тапсырмалар</a:t>
            </a:r>
            <a:endParaRPr lang="ru-RU"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500034" y="5286388"/>
            <a:ext cx="8229600" cy="1339841"/>
          </a:xfrm>
        </p:spPr>
        <p:txBody>
          <a:bodyPr>
            <a:normAutofit fontScale="85000" lnSpcReduction="10000"/>
          </a:bodyPr>
          <a:lstStyle/>
          <a:p>
            <a:r>
              <a:rPr lang="ru-RU" sz="2000" b="1" dirty="0" err="1" smtClean="0">
                <a:latin typeface="Times New Roman" pitchFamily="18" charset="0"/>
                <a:cs typeface="Times New Roman" pitchFamily="18" charset="0"/>
              </a:rPr>
              <a:t>Дұрыс жауап</a:t>
            </a:r>
            <a:r>
              <a:rPr lang="ru-RU" sz="2000" b="1"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Оқушылар </a:t>
            </a:r>
            <a:r>
              <a:rPr lang="ru-RU" sz="2000" dirty="0" smtClean="0">
                <a:latin typeface="Times New Roman" pitchFamily="18" charset="0"/>
                <a:cs typeface="Times New Roman" pitchFamily="18" charset="0"/>
              </a:rPr>
              <a:t>не </a:t>
            </a:r>
            <a:r>
              <a:rPr lang="ru-RU" sz="2000" dirty="0" err="1" smtClean="0">
                <a:latin typeface="Times New Roman" pitchFamily="18" charset="0"/>
                <a:cs typeface="Times New Roman" pitchFamily="18" charset="0"/>
              </a:rPr>
              <a:t>себепті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өсімдік биоотынын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пайдалану</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атмосферадағы </a:t>
            </a:r>
            <a:r>
              <a:rPr lang="ru-RU" sz="2000" dirty="0" smtClean="0">
                <a:latin typeface="Times New Roman" pitchFamily="18" charset="0"/>
                <a:cs typeface="Times New Roman" pitchFamily="18" charset="0"/>
              </a:rPr>
              <a:t>СО</a:t>
            </a:r>
            <a:r>
              <a:rPr lang="ru-RU" sz="2000" baseline="-25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деңгейлеріне қазба отынды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жаққан кездегідей</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әсер етпейтінін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түсіндіру үшін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тиісті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ғылыми білімін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пайдалануы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тиіс</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Екінші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нұсқа дұрыс жауап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болып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табылады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Биоотынды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өндіру үшін пайдаланылатын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өсімдіктер өскен кезде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атмосферадан</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C</a:t>
            </a:r>
            <a:r>
              <a:rPr lang="ru-RU" sz="2000" dirty="0" smtClean="0">
                <a:latin typeface="Times New Roman" pitchFamily="18" charset="0"/>
                <a:cs typeface="Times New Roman" pitchFamily="18" charset="0"/>
              </a:rPr>
              <a:t>О2 </a:t>
            </a:r>
            <a:r>
              <a:rPr lang="ru-RU" sz="2000" dirty="0" err="1" smtClean="0">
                <a:latin typeface="Times New Roman" pitchFamily="18" charset="0"/>
                <a:cs typeface="Times New Roman" pitchFamily="18" charset="0"/>
              </a:rPr>
              <a:t>газын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жұтады</a:t>
            </a:r>
            <a:r>
              <a:rPr lang="ru-RU" sz="2000" dirty="0" smtClean="0">
                <a:latin typeface="Times New Roman" pitchFamily="18" charset="0"/>
                <a:cs typeface="Times New Roman" pitchFamily="18" charset="0"/>
              </a:rPr>
              <a:t>.</a:t>
            </a:r>
          </a:p>
          <a:p>
            <a:endParaRPr lang="ru-RU" sz="2000" dirty="0">
              <a:latin typeface="Times New Roman" pitchFamily="18" charset="0"/>
              <a:cs typeface="Times New Roman" pitchFamily="18" charset="0"/>
            </a:endParaRPr>
          </a:p>
        </p:txBody>
      </p:sp>
      <p:pic>
        <p:nvPicPr>
          <p:cNvPr id="1076" name="Picture 52"/>
          <p:cNvPicPr>
            <a:picLocks noChangeAspect="1" noChangeArrowheads="1"/>
          </p:cNvPicPr>
          <p:nvPr/>
        </p:nvPicPr>
        <p:blipFill>
          <a:blip r:embed="rId3"/>
          <a:srcRect l="25842" t="21679" r="19802" b="6054"/>
          <a:stretch>
            <a:fillRect/>
          </a:stretch>
        </p:blipFill>
        <p:spPr bwMode="auto">
          <a:xfrm>
            <a:off x="928662" y="0"/>
            <a:ext cx="7072362" cy="5286412"/>
          </a:xfrm>
          <a:prstGeom prst="rect">
            <a:avLst/>
          </a:prstGeom>
          <a:noFill/>
          <a:ln w="9525">
            <a:noFill/>
            <a:miter lim="800000"/>
            <a:headEnd/>
            <a:tailEnd/>
          </a:ln>
          <a:effectLst/>
        </p:spPr>
      </p:pic>
      <p:sp>
        <p:nvSpPr>
          <p:cNvPr id="55" name="TextBox 54"/>
          <p:cNvSpPr txBox="1"/>
          <p:nvPr/>
        </p:nvSpPr>
        <p:spPr>
          <a:xfrm>
            <a:off x="3786182" y="0"/>
            <a:ext cx="213391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Ашық тапсырмалар</a:t>
            </a:r>
            <a:endParaRPr lang="ru-RU"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a:xfrm>
            <a:off x="457200" y="274638"/>
            <a:ext cx="8229600" cy="654032"/>
          </a:xfrm>
        </p:spPr>
        <p:style>
          <a:lnRef idx="2">
            <a:schemeClr val="accent3"/>
          </a:lnRef>
          <a:fillRef idx="1">
            <a:schemeClr val="lt1"/>
          </a:fillRef>
          <a:effectRef idx="0">
            <a:schemeClr val="accent3"/>
          </a:effectRef>
          <a:fontRef idx="minor">
            <a:schemeClr val="dk1"/>
          </a:fontRef>
        </p:style>
        <p:txBody>
          <a:bodyPr>
            <a:noAutofit/>
          </a:bodyPr>
          <a:lstStyle/>
          <a:p>
            <a:pPr algn="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Балаға өз бетімен</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зерттеуге</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мүмкіндік туғызған сайын</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одан</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әрі жақсы оқи түседі» </a:t>
            </a:r>
            <a:r>
              <a:rPr lang="ru-RU" sz="2000" i="1" dirty="0" smtClean="0">
                <a:latin typeface="Times New Roman" pitchFamily="18" charset="0"/>
                <a:cs typeface="Times New Roman" pitchFamily="18" charset="0"/>
              </a:rPr>
              <a:t>Питер </a:t>
            </a:r>
            <a:r>
              <a:rPr lang="ru-RU" sz="2000" i="1" dirty="0" err="1" smtClean="0">
                <a:latin typeface="Times New Roman" pitchFamily="18" charset="0"/>
                <a:cs typeface="Times New Roman" pitchFamily="18" charset="0"/>
              </a:rPr>
              <a:t>Клайн</a:t>
            </a:r>
            <a:endParaRPr lang="ru-RU" sz="2000" i="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5357850"/>
          </a:xfrm>
        </p:spPr>
        <p:txBody>
          <a:bodyPr>
            <a:normAutofit fontScale="85000" lnSpcReduction="20000"/>
          </a:bodyPr>
          <a:lstStyle/>
          <a:p>
            <a:pPr marL="88900" lvl="4" indent="354013" algn="just" fontAlgn="auto">
              <a:spcBef>
                <a:spcPts val="0"/>
              </a:spcBef>
              <a:spcAft>
                <a:spcPts val="0"/>
              </a:spcAft>
              <a:buClr>
                <a:schemeClr val="accent3">
                  <a:tint val="85000"/>
                  <a:satMod val="275000"/>
                </a:schemeClr>
              </a:buClr>
              <a:buFont typeface="Wingdings" pitchFamily="2" charset="2"/>
              <a:buNone/>
              <a:defRPr/>
            </a:pPr>
            <a:r>
              <a:rPr lang="kk-KZ" sz="2400" b="1" dirty="0" smtClean="0">
                <a:latin typeface="Times New Roman" pitchFamily="18" charset="0"/>
                <a:cs typeface="Times New Roman" pitchFamily="18" charset="0"/>
              </a:rPr>
              <a:t>Функционалдық сауаттылық дегеніміз </a:t>
            </a:r>
            <a:r>
              <a:rPr lang="kk-KZ" sz="2400" dirty="0" smtClean="0">
                <a:latin typeface="Times New Roman" pitchFamily="18" charset="0"/>
                <a:cs typeface="Times New Roman" pitchFamily="18" charset="0"/>
              </a:rPr>
              <a:t>– адамдардың әлеуметтік, мәдени, саяси және экономикалық қызметтерге белсене араласуы, яғни бүгінгі жаһандану дәуіріндегі заман ағымына, жасына қарамай ілесіп отыруы, адамның мамандығына, жасына қарамай үнемі білімін жетілдіріп отыруы. </a:t>
            </a:r>
          </a:p>
          <a:p>
            <a:pPr marL="88900" lvl="4" indent="354013" algn="just" fontAlgn="auto">
              <a:spcBef>
                <a:spcPts val="0"/>
              </a:spcBef>
              <a:spcAft>
                <a:spcPts val="0"/>
              </a:spcAft>
              <a:buClr>
                <a:schemeClr val="accent3">
                  <a:tint val="85000"/>
                  <a:satMod val="275000"/>
                </a:schemeClr>
              </a:buClr>
              <a:buFont typeface="Wingdings" pitchFamily="2" charset="2"/>
              <a:buNone/>
              <a:defRPr/>
            </a:pPr>
            <a:r>
              <a:rPr lang="kk-KZ" sz="2400" b="1" dirty="0" smtClean="0">
                <a:latin typeface="Times New Roman" pitchFamily="18" charset="0"/>
                <a:cs typeface="Times New Roman" pitchFamily="18" charset="0"/>
              </a:rPr>
              <a:t>Мектеп оқушыларының функционалдық сауаттылығы дегеніміз </a:t>
            </a:r>
            <a:r>
              <a:rPr lang="kk-KZ" sz="2400" dirty="0" smtClean="0">
                <a:latin typeface="Times New Roman" pitchFamily="18" charset="0"/>
                <a:cs typeface="Times New Roman" pitchFamily="18" charset="0"/>
              </a:rPr>
              <a:t>– оқушының пәнді терең түсіну қабілетін дамыту, алған білімін сыныптан тыс жерде, кез келген жағдайда тиімді пайдалана білуін қамтамасыз ету.</a:t>
            </a:r>
          </a:p>
          <a:p>
            <a:pPr marL="265176" indent="-265176" fontAlgn="auto">
              <a:spcAft>
                <a:spcPts val="0"/>
              </a:spcAft>
              <a:buFont typeface="Wingdings" pitchFamily="2" charset="2"/>
              <a:buNone/>
              <a:defRPr/>
            </a:pPr>
            <a:r>
              <a:rPr lang="kk-KZ" sz="2400" dirty="0" smtClean="0">
                <a:latin typeface="Times New Roman" pitchFamily="18" charset="0"/>
                <a:cs typeface="Times New Roman" pitchFamily="18" charset="0"/>
              </a:rPr>
              <a:t>Яғни, оқушылардың </a:t>
            </a:r>
            <a:r>
              <a:rPr lang="kk-KZ" sz="2400" b="1" dirty="0" smtClean="0">
                <a:latin typeface="Times New Roman" pitchFamily="18" charset="0"/>
                <a:cs typeface="Times New Roman" pitchFamily="18" charset="0"/>
              </a:rPr>
              <a:t>мектепте алған білімдерін өмірде тиімді қолдануына </a:t>
            </a:r>
            <a:r>
              <a:rPr lang="kk-KZ" sz="2400" dirty="0" smtClean="0">
                <a:latin typeface="Times New Roman" pitchFamily="18" charset="0"/>
                <a:cs typeface="Times New Roman" pitchFamily="18" charset="0"/>
              </a:rPr>
              <a:t>үйрету.</a:t>
            </a:r>
          </a:p>
          <a:p>
            <a:pPr marL="265176" indent="-265176" fontAlgn="auto">
              <a:spcAft>
                <a:spcPts val="0"/>
              </a:spcAft>
              <a:buFont typeface="Wingdings" pitchFamily="2" charset="2"/>
              <a:buNone/>
              <a:defRPr/>
            </a:pPr>
            <a:endParaRPr lang="kk-KZ" sz="2400" dirty="0" smtClean="0">
              <a:latin typeface="Times New Roman" pitchFamily="18" charset="0"/>
              <a:cs typeface="Times New Roman" pitchFamily="18" charset="0"/>
            </a:endParaRPr>
          </a:p>
          <a:p>
            <a:pPr marL="265176" indent="-265176" fontAlgn="auto">
              <a:spcAft>
                <a:spcPts val="0"/>
              </a:spcAft>
              <a:buFont typeface="Wingdings" pitchFamily="2" charset="2"/>
              <a:buNone/>
              <a:defRPr/>
            </a:pPr>
            <a:r>
              <a:rPr lang="ru-RU" sz="2400" b="1" u="sng" dirty="0" err="1" smtClean="0">
                <a:latin typeface="Times New Roman" pitchFamily="18" charset="0"/>
                <a:cs typeface="Times New Roman" pitchFamily="18" charset="0"/>
              </a:rPr>
              <a:t>Тұлғаның ең басты</a:t>
            </a:r>
            <a:r>
              <a:rPr lang="ru-RU" sz="2400" b="1" u="sng" dirty="0" smtClean="0">
                <a:latin typeface="Times New Roman" pitchFamily="18" charset="0"/>
                <a:cs typeface="Times New Roman" pitchFamily="18" charset="0"/>
              </a:rPr>
              <a:t> </a:t>
            </a:r>
            <a:r>
              <a:rPr lang="ru-RU" sz="2400" b="1" u="sng" dirty="0" err="1" smtClean="0">
                <a:latin typeface="Times New Roman" pitchFamily="18" charset="0"/>
                <a:cs typeface="Times New Roman" pitchFamily="18" charset="0"/>
              </a:rPr>
              <a:t>функциялық сапалары</a:t>
            </a:r>
            <a:r>
              <a:rPr lang="ru-RU" sz="2400" b="1" u="sng" dirty="0" smtClean="0">
                <a:latin typeface="Times New Roman" pitchFamily="18" charset="0"/>
                <a:cs typeface="Times New Roman" pitchFamily="18" charset="0"/>
              </a:rPr>
              <a:t>: </a:t>
            </a:r>
          </a:p>
          <a:p>
            <a:pPr marL="265176" indent="-265176">
              <a:defRPr/>
            </a:pPr>
            <a:r>
              <a:rPr lang="ru-RU" sz="2400" dirty="0" err="1" smtClean="0">
                <a:latin typeface="Times New Roman" pitchFamily="18" charset="0"/>
                <a:cs typeface="Times New Roman" pitchFamily="18" charset="0"/>
              </a:rPr>
              <a:t>белсенділік</a:t>
            </a:r>
            <a:r>
              <a:rPr lang="ru-RU" sz="2400" dirty="0" smtClean="0">
                <a:latin typeface="Times New Roman" pitchFamily="18" charset="0"/>
                <a:cs typeface="Times New Roman" pitchFamily="18" charset="0"/>
              </a:rPr>
              <a:t>, </a:t>
            </a:r>
          </a:p>
          <a:p>
            <a:pPr marL="265176" indent="-265176">
              <a:defRPr/>
            </a:pPr>
            <a:r>
              <a:rPr lang="ru-RU" sz="2400" dirty="0" err="1" smtClean="0">
                <a:latin typeface="Times New Roman" pitchFamily="18" charset="0"/>
                <a:cs typeface="Times New Roman" pitchFamily="18" charset="0"/>
              </a:rPr>
              <a:t>шығармашыл тұрғыда ойлауға және шешім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қабылдай алуға,</a:t>
            </a:r>
            <a:r>
              <a:rPr lang="ru-RU" sz="2400" dirty="0" smtClean="0">
                <a:latin typeface="Times New Roman" pitchFamily="18" charset="0"/>
                <a:cs typeface="Times New Roman" pitchFamily="18" charset="0"/>
              </a:rPr>
              <a:t> </a:t>
            </a:r>
          </a:p>
          <a:p>
            <a:pPr marL="265176" indent="-265176">
              <a:defRPr/>
            </a:pPr>
            <a:r>
              <a:rPr lang="ru-RU" sz="2400" dirty="0" err="1" smtClean="0">
                <a:latin typeface="Times New Roman" pitchFamily="18" charset="0"/>
                <a:cs typeface="Times New Roman" pitchFamily="18" charset="0"/>
              </a:rPr>
              <a:t>кәсіби жолын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таңдай алуға қабілеттілік, өмір бойы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білім</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алуға дайын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тұруы болып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табылады</a:t>
            </a:r>
            <a:r>
              <a:rPr lang="ru-RU" sz="2400" dirty="0" smtClean="0">
                <a:latin typeface="Times New Roman" pitchFamily="18" charset="0"/>
                <a:cs typeface="Times New Roman" pitchFamily="18" charset="0"/>
              </a:rPr>
              <a:t>. </a:t>
            </a:r>
          </a:p>
          <a:p>
            <a:pPr marL="265176" indent="-265176" fontAlgn="auto">
              <a:spcAft>
                <a:spcPts val="0"/>
              </a:spcAft>
              <a:buFont typeface="Wingdings" pitchFamily="2" charset="2"/>
              <a:buNone/>
              <a:tabLst>
                <a:tab pos="723900" algn="l"/>
              </a:tabLst>
              <a:defRPr/>
            </a:pPr>
            <a:r>
              <a:rPr lang="ru-RU" sz="2400" dirty="0" smtClean="0">
                <a:latin typeface="Times New Roman" pitchFamily="18" charset="0"/>
                <a:cs typeface="Times New Roman" pitchFamily="18" charset="0"/>
              </a:rPr>
              <a:t>		Ал </a:t>
            </a:r>
            <a:r>
              <a:rPr lang="ru-RU" sz="2400" dirty="0" err="1" smtClean="0">
                <a:latin typeface="Times New Roman" pitchFamily="18" charset="0"/>
                <a:cs typeface="Times New Roman" pitchFamily="18" charset="0"/>
              </a:rPr>
              <a:t>бұл функционалдық дағдылар мектеп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қабырғасында қалыптасады</a:t>
            </a:r>
            <a:r>
              <a:rPr lang="ru-RU" sz="2400" dirty="0" smtClean="0">
                <a:latin typeface="Times New Roman" pitchFamily="18" charset="0"/>
                <a:cs typeface="Times New Roman" pitchFamily="18" charset="0"/>
              </a:rPr>
              <a:t>.</a:t>
            </a:r>
            <a:endParaRPr lang="kk-KZ" sz="2400" dirty="0" smtClean="0">
              <a:latin typeface="Times New Roman" pitchFamily="18" charset="0"/>
              <a:cs typeface="Times New Roman" pitchFamily="18" charset="0"/>
            </a:endParaRPr>
          </a:p>
          <a:p>
            <a:endParaRPr lang="kk-KZ"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2050" name="Picture 2"/>
          <p:cNvPicPr>
            <a:picLocks noChangeAspect="1" noChangeArrowheads="1"/>
          </p:cNvPicPr>
          <p:nvPr/>
        </p:nvPicPr>
        <p:blipFill>
          <a:blip r:embed="rId3"/>
          <a:srcRect l="29649" t="19531" r="31918" b="9179"/>
          <a:stretch>
            <a:fillRect/>
          </a:stretch>
        </p:blipFill>
        <p:spPr bwMode="auto">
          <a:xfrm>
            <a:off x="500034" y="0"/>
            <a:ext cx="6286512" cy="6555934"/>
          </a:xfrm>
          <a:prstGeom prst="rect">
            <a:avLst/>
          </a:prstGeom>
          <a:noFill/>
          <a:ln w="9525">
            <a:noFill/>
            <a:miter lim="800000"/>
            <a:headEnd/>
            <a:tailEnd/>
          </a:ln>
          <a:effectLst/>
        </p:spPr>
      </p:pic>
      <p:sp>
        <p:nvSpPr>
          <p:cNvPr id="5" name="TextBox 4"/>
          <p:cNvSpPr txBox="1"/>
          <p:nvPr/>
        </p:nvSpPr>
        <p:spPr>
          <a:xfrm>
            <a:off x="6786578" y="571480"/>
            <a:ext cx="2135136"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kk-KZ" dirty="0" smtClean="0">
                <a:latin typeface="Times New Roman" pitchFamily="18" charset="0"/>
                <a:cs typeface="Times New Roman" pitchFamily="18" charset="0"/>
              </a:rPr>
              <a:t>Интерпретациялық </a:t>
            </a:r>
          </a:p>
          <a:p>
            <a:pPr algn="ctr"/>
            <a:r>
              <a:rPr lang="kk-KZ" dirty="0" smtClean="0">
                <a:latin typeface="Times New Roman" pitchFamily="18" charset="0"/>
                <a:cs typeface="Times New Roman" pitchFamily="18" charset="0"/>
              </a:rPr>
              <a:t>тапсырмалар</a:t>
            </a:r>
            <a:endParaRPr lang="ru-RU"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a:xfrm>
            <a:off x="457200" y="274638"/>
            <a:ext cx="8229600" cy="368280"/>
          </a:xfrm>
        </p:spPr>
        <p:txBody>
          <a:bodyPr>
            <a:noAutofit/>
          </a:bodyPr>
          <a:lstStyle/>
          <a:p>
            <a:r>
              <a:rPr lang="kk-KZ" sz="2400" dirty="0" smtClean="0">
                <a:latin typeface="Times New Roman" pitchFamily="18" charset="0"/>
                <a:cs typeface="Times New Roman" pitchFamily="18" charset="0"/>
              </a:rPr>
              <a:t>Қорытындылай келе...</a:t>
            </a: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785794"/>
            <a:ext cx="8229600" cy="5857916"/>
          </a:xfrm>
        </p:spPr>
        <p:txBody>
          <a:bodyPr>
            <a:noAutofit/>
          </a:bodyPr>
          <a:lstStyle/>
          <a:p>
            <a:pPr algn="just"/>
            <a:r>
              <a:rPr lang="ru-RU" sz="1800" dirty="0" err="1" smtClean="0">
                <a:latin typeface="Times New Roman" pitchFamily="18" charset="0"/>
                <a:cs typeface="Times New Roman" pitchFamily="18" charset="0"/>
              </a:rPr>
              <a:t>Оқушылардың функционалдық сауаттылығы ең алдымен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біріншіден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үйден отбасынан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басталады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Өйткені, ата</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аналардың балаларды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оқытуы және тәрбиелеуі ұлттық жоспарда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функционалдық сауаттылықтың негізгі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тетіктерінің бірі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көрсетілген.</a:t>
            </a:r>
            <a:endParaRPr lang="ru-RU" sz="1800" dirty="0" smtClean="0">
              <a:latin typeface="Times New Roman" pitchFamily="18" charset="0"/>
              <a:cs typeface="Times New Roman" pitchFamily="18" charset="0"/>
            </a:endParaRPr>
          </a:p>
          <a:p>
            <a:pPr algn="just"/>
            <a:r>
              <a:rPr lang="ru-RU" sz="1800" dirty="0" err="1" smtClean="0">
                <a:latin typeface="Times New Roman" pitchFamily="18" charset="0"/>
                <a:cs typeface="Times New Roman" pitchFamily="18" charset="0"/>
              </a:rPr>
              <a:t>Біріншіден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функционалдық сауаттылық дегеніміз</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адамдардың әлеуметтік, мәдени, саяси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және экономикалық қызметтерге араласуы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экономикамыздағы, әлеуметтік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саяси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және рухани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өміріміздегі жетістіктерді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заңды түрде мақтан етеміз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Тіпті</a:t>
            </a:r>
            <a:r>
              <a:rPr lang="ru-RU" sz="1800" dirty="0" smtClean="0">
                <a:latin typeface="Times New Roman" pitchFamily="18" charset="0"/>
                <a:cs typeface="Times New Roman" pitchFamily="18" charset="0"/>
              </a:rPr>
              <a:t> «экономика» </a:t>
            </a:r>
            <a:r>
              <a:rPr lang="ru-RU" sz="1800" dirty="0" err="1" smtClean="0">
                <a:latin typeface="Times New Roman" pitchFamily="18" charset="0"/>
                <a:cs typeface="Times New Roman" pitchFamily="18" charset="0"/>
              </a:rPr>
              <a:t>деген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сөздің өзін сөзбе сөз аударсақ </a:t>
            </a:r>
            <a:r>
              <a:rPr lang="ru-RU" sz="1800" dirty="0" smtClean="0">
                <a:latin typeface="Times New Roman" pitchFamily="18" charset="0"/>
                <a:cs typeface="Times New Roman" pitchFamily="18" charset="0"/>
              </a:rPr>
              <a:t>«</a:t>
            </a:r>
            <a:r>
              <a:rPr lang="ru-RU" sz="1800" dirty="0" err="1" smtClean="0">
                <a:latin typeface="Times New Roman" pitchFamily="18" charset="0"/>
                <a:cs typeface="Times New Roman" pitchFamily="18" charset="0"/>
              </a:rPr>
              <a:t>үй шаруашылығы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дегенді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білдіреді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Сондықтан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отбасындағы экономиканы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мемлекеттік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экономиканың құрамдас бөлігі ретінде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қарауға </a:t>
            </a:r>
            <a:r>
              <a:rPr lang="ru-RU" sz="1800" dirty="0" smtClean="0">
                <a:latin typeface="Times New Roman" pitchFamily="18" charset="0"/>
                <a:cs typeface="Times New Roman" pitchFamily="18" charset="0"/>
              </a:rPr>
              <a:t>тура </a:t>
            </a:r>
            <a:r>
              <a:rPr lang="ru-RU" sz="1800" dirty="0" err="1" smtClean="0">
                <a:latin typeface="Times New Roman" pitchFamily="18" charset="0"/>
                <a:cs typeface="Times New Roman" pitchFamily="18" charset="0"/>
              </a:rPr>
              <a:t>келеді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Демек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оған байыпты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түрде біліммен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әрі шаруақорлықпен қарау керек</a:t>
            </a:r>
            <a:r>
              <a:rPr lang="ru-RU" sz="1800" dirty="0" smtClean="0">
                <a:latin typeface="Times New Roman" pitchFamily="18" charset="0"/>
                <a:cs typeface="Times New Roman" pitchFamily="18" charset="0"/>
              </a:rPr>
              <a:t>.</a:t>
            </a:r>
          </a:p>
          <a:p>
            <a:pPr algn="just"/>
            <a:r>
              <a:rPr lang="ru-RU" sz="1800" dirty="0" err="1" smtClean="0">
                <a:latin typeface="Times New Roman" pitchFamily="18" charset="0"/>
                <a:cs typeface="Times New Roman" pitchFamily="18" charset="0"/>
              </a:rPr>
              <a:t>Оқушылардың функционалдық сауаттылығы екіншіден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мектептен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басталады</a:t>
            </a:r>
            <a:r>
              <a:rPr lang="ru-RU" sz="1800" dirty="0" smtClean="0">
                <a:latin typeface="Times New Roman" pitchFamily="18" charset="0"/>
                <a:cs typeface="Times New Roman" pitchFamily="18" charset="0"/>
              </a:rPr>
              <a:t>.</a:t>
            </a:r>
          </a:p>
          <a:p>
            <a:pPr algn="just"/>
            <a:r>
              <a:rPr lang="ru-RU" sz="1800" dirty="0" err="1" smtClean="0">
                <a:latin typeface="Times New Roman" pitchFamily="18" charset="0"/>
                <a:cs typeface="Times New Roman" pitchFamily="18" charset="0"/>
              </a:rPr>
              <a:t>Мектеп</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үйрететін </a:t>
            </a:r>
            <a:r>
              <a:rPr lang="ru-RU" sz="1800" dirty="0" smtClean="0">
                <a:latin typeface="Times New Roman" pitchFamily="18" charset="0"/>
                <a:cs typeface="Times New Roman" pitchFamily="18" charset="0"/>
              </a:rPr>
              <a:t>орта, </a:t>
            </a:r>
            <a:r>
              <a:rPr lang="ru-RU" sz="1800" dirty="0" err="1" smtClean="0">
                <a:latin typeface="Times New Roman" pitchFamily="18" charset="0"/>
                <a:cs typeface="Times New Roman" pitchFamily="18" charset="0"/>
              </a:rPr>
              <a:t>оның жүрегі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мұғалім.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Оқушының бойына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білім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нәрін дарытуға көмек беретін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функционалдық сауаттылық мұғалім бойында</a:t>
            </a:r>
            <a:r>
              <a:rPr lang="ru-RU" sz="1800" dirty="0" smtClean="0">
                <a:latin typeface="Times New Roman" pitchFamily="18" charset="0"/>
                <a:cs typeface="Times New Roman" pitchFamily="18" charset="0"/>
              </a:rPr>
              <a:t> да </a:t>
            </a:r>
            <a:r>
              <a:rPr lang="ru-RU" sz="1800" dirty="0" err="1" smtClean="0">
                <a:latin typeface="Times New Roman" pitchFamily="18" charset="0"/>
                <a:cs typeface="Times New Roman" pitchFamily="18" charset="0"/>
              </a:rPr>
              <a:t>болуы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тиіс</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Барлық елде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балаға білім</a:t>
            </a:r>
            <a:r>
              <a:rPr lang="ru-RU" sz="1800" dirty="0" smtClean="0">
                <a:latin typeface="Times New Roman" pitchFamily="18" charset="0"/>
                <a:cs typeface="Times New Roman" pitchFamily="18" charset="0"/>
              </a:rPr>
              <a:t> беру </a:t>
            </a:r>
            <a:r>
              <a:rPr lang="ru-RU" sz="1800" dirty="0" err="1" smtClean="0">
                <a:latin typeface="Times New Roman" pitchFamily="18" charset="0"/>
                <a:cs typeface="Times New Roman" pitchFamily="18" charset="0"/>
              </a:rPr>
              <a:t>ерекше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орын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алып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келеді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Балалардың ойлау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қабілетін дамытуға, байлығымыз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бақытымыз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болған Мәңгілік тәуелсіздігімізді көздің қарашығындай сақтай білуге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оқушыларды тәрбиелеу мұғалімдердің басты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борышы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Мұғалім сабақты түрлендіріп, өмірмен байланыстырып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өтуінде, пәндік білімдеріне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ептіліктеріне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және сауаттылығына сүйене отырып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оқу пәндері арқылы, оқушылардың функционалдық сауаттылығын қалыптастыру негізінде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жүзеге асады</a:t>
            </a:r>
            <a:r>
              <a:rPr lang="ru-RU" sz="1800" dirty="0" smtClean="0">
                <a:latin typeface="Times New Roman" pitchFamily="18" charset="0"/>
                <a:cs typeface="Times New Roman" pitchFamily="18" charset="0"/>
              </a:rPr>
              <a:t>.</a:t>
            </a:r>
          </a:p>
          <a:p>
            <a:endParaRPr lang="ru-RU" sz="18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285720" y="285728"/>
            <a:ext cx="8401080" cy="6357982"/>
          </a:xfrm>
        </p:spPr>
        <p:txBody>
          <a:bodyPr>
            <a:normAutofit/>
          </a:bodyPr>
          <a:lstStyle/>
          <a:p>
            <a:pPr algn="ctr"/>
            <a:r>
              <a:rPr lang="en-US" dirty="0" smtClean="0">
                <a:latin typeface="Times New Roman" pitchFamily="18" charset="0"/>
                <a:cs typeface="Times New Roman" pitchFamily="18" charset="0"/>
              </a:rPr>
              <a:t>PISA – </a:t>
            </a:r>
            <a:r>
              <a:rPr lang="ru-RU" dirty="0" err="1" smtClean="0">
                <a:latin typeface="Times New Roman" pitchFamily="18" charset="0"/>
                <a:cs typeface="Times New Roman" pitchFamily="18" charset="0"/>
              </a:rPr>
              <a:t>Оқушылардың  </a:t>
            </a:r>
            <a:r>
              <a:rPr lang="ru-RU" dirty="0" smtClean="0">
                <a:latin typeface="Times New Roman" pitchFamily="18" charset="0"/>
                <a:cs typeface="Times New Roman" pitchFamily="18" charset="0"/>
              </a:rPr>
              <a:t>(15 </a:t>
            </a:r>
            <a:r>
              <a:rPr lang="ru-RU" dirty="0" err="1" smtClean="0">
                <a:latin typeface="Times New Roman" pitchFamily="18" charset="0"/>
                <a:cs typeface="Times New Roman" pitchFamily="18" charset="0"/>
              </a:rPr>
              <a:t>жас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білімі</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біліктілігін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бағалаудың халықаралық бағдарламасы</a:t>
            </a:r>
            <a:r>
              <a:rPr lang="ru-RU"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endParaRPr lang="ru-RU" dirty="0"/>
          </a:p>
        </p:txBody>
      </p:sp>
      <p:pic>
        <p:nvPicPr>
          <p:cNvPr id="6147" name="Picture 3"/>
          <p:cNvPicPr>
            <a:picLocks noChangeAspect="1" noChangeArrowheads="1"/>
          </p:cNvPicPr>
          <p:nvPr/>
        </p:nvPicPr>
        <p:blipFill>
          <a:blip r:embed="rId3"/>
          <a:srcRect l="25842" t="17773" r="23096" b="20703"/>
          <a:stretch>
            <a:fillRect/>
          </a:stretch>
        </p:blipFill>
        <p:spPr bwMode="auto">
          <a:xfrm>
            <a:off x="1071538" y="1785926"/>
            <a:ext cx="7170979" cy="48577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C:\Users\admin\Desktop\1E395i.jpg"/>
          <p:cNvPicPr>
            <a:picLocks noGrp="1" noChangeAspect="1" noChangeArrowheads="1"/>
          </p:cNvPicPr>
          <p:nvPr>
            <p:ph idx="1"/>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a:xfrm>
            <a:off x="285720" y="500042"/>
            <a:ext cx="8229600" cy="5715040"/>
          </a:xfrm>
        </p:spPr>
        <p:txBody>
          <a:bodyPr>
            <a:noAutofit/>
          </a:bodyPr>
          <a:lstStyle/>
          <a:p>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 Физика сабағында оқушылардың функционалдық сауаттылығын дамыту және </a:t>
            </a:r>
            <a:r>
              <a:rPr lang="en-US" sz="2000" dirty="0" smtClean="0">
                <a:latin typeface="Times New Roman" pitchFamily="18" charset="0"/>
                <a:cs typeface="Times New Roman" pitchFamily="18" charset="0"/>
              </a:rPr>
              <a:t>PISA </a:t>
            </a:r>
            <a:r>
              <a:rPr lang="kk-KZ" sz="2000" dirty="0" smtClean="0">
                <a:latin typeface="Times New Roman" pitchFamily="18" charset="0"/>
                <a:cs typeface="Times New Roman" pitchFamily="18" charset="0"/>
              </a:rPr>
              <a:t>тапсырмаларын орындаудың оңтайлы бір жолы – оқу бағдарламаларында графиктер мен сызбаларды оқи алуы, оларға талдау жасай алуы, өзара салыстыру арқылы қорытынды жасауы. Тақырып бойынша графиктер мен сызбалар физиканың барлық бөлімдерінде кездеседі. Графиктер мен сызбаларды талдау барысында оқушы бірнеше функционалдық сауаттылықты және </a:t>
            </a:r>
            <a:r>
              <a:rPr lang="en-US" sz="2000" dirty="0" smtClean="0">
                <a:latin typeface="Times New Roman" pitchFamily="18" charset="0"/>
                <a:cs typeface="Times New Roman" pitchFamily="18" charset="0"/>
              </a:rPr>
              <a:t>PISA </a:t>
            </a:r>
            <a:r>
              <a:rPr lang="kk-KZ" sz="2000" dirty="0" smtClean="0">
                <a:latin typeface="Times New Roman" pitchFamily="18" charset="0"/>
                <a:cs typeface="Times New Roman" pitchFamily="18" charset="0"/>
              </a:rPr>
              <a:t>зерттеуіне дайындықты қамтиды.</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**Графиктердегі шамалар арасындағы тәуелділіктерді білу, оларды график салуда координата өсі бойына белгілей алу, өлшем бірліктерін жазу, талдау жасау барысында оқушы өзінің білу, салыстыру, қорытынды жасау, математикалық сауаттылығын, ақпаратты өңдеу, керектісін таңдай алу және оны қолдану сияқты бірқатар сауаттылықты іске асырады.</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АЛ КЕТТІК..........................................</a:t>
            </a:r>
            <a:br>
              <a:rPr lang="kk-KZ"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457200" y="214290"/>
            <a:ext cx="8229600" cy="5911873"/>
          </a:xfrm>
        </p:spPr>
        <p:txBody>
          <a:bodyPr>
            <a:normAutofit/>
          </a:bodyPr>
          <a:lstStyle/>
          <a:p>
            <a:r>
              <a:rPr lang="ru-RU" sz="2000" dirty="0" err="1" smtClean="0">
                <a:latin typeface="Times New Roman" pitchFamily="18" charset="0"/>
                <a:cs typeface="Times New Roman" pitchFamily="18" charset="0"/>
              </a:rPr>
              <a:t>Мысалы</a:t>
            </a:r>
            <a:r>
              <a:rPr lang="ru-RU" sz="2000" dirty="0" smtClean="0">
                <a:latin typeface="Times New Roman" pitchFamily="18" charset="0"/>
                <a:cs typeface="Times New Roman" pitchFamily="18" charset="0"/>
              </a:rPr>
              <a:t>: 9 </a:t>
            </a:r>
            <a:r>
              <a:rPr lang="ru-RU" sz="2000" dirty="0" err="1" smtClean="0">
                <a:latin typeface="Times New Roman" pitchFamily="18" charset="0"/>
                <a:cs typeface="Times New Roman" pitchFamily="18" charset="0"/>
              </a:rPr>
              <a:t>сынып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Тербелістер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тарауы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бойынша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үлестірмелі тапсырманы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талдап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көрелік</a:t>
            </a:r>
            <a:endParaRPr lang="ru-RU" sz="2000" dirty="0" smtClean="0">
              <a:latin typeface="Times New Roman" pitchFamily="18" charset="0"/>
              <a:cs typeface="Times New Roman" pitchFamily="18" charset="0"/>
            </a:endParaRPr>
          </a:p>
          <a:p>
            <a:endParaRPr lang="kk-KZ" sz="2000" dirty="0" smtClean="0">
              <a:latin typeface="Times New Roman" pitchFamily="18" charset="0"/>
              <a:cs typeface="Times New Roman" pitchFamily="18" charset="0"/>
            </a:endParaRPr>
          </a:p>
          <a:p>
            <a:endParaRPr lang="kk-KZ" sz="2000" dirty="0" smtClean="0">
              <a:latin typeface="Times New Roman" pitchFamily="18" charset="0"/>
              <a:cs typeface="Times New Roman" pitchFamily="18" charset="0"/>
            </a:endParaRPr>
          </a:p>
          <a:p>
            <a:endParaRPr lang="kk-KZ" sz="2000" dirty="0" smtClean="0">
              <a:latin typeface="Times New Roman" pitchFamily="18" charset="0"/>
              <a:cs typeface="Times New Roman" pitchFamily="18" charset="0"/>
            </a:endParaRPr>
          </a:p>
          <a:p>
            <a:endParaRPr lang="kk-KZ" sz="2000" dirty="0" smtClean="0">
              <a:latin typeface="Times New Roman" pitchFamily="18" charset="0"/>
              <a:cs typeface="Times New Roman" pitchFamily="18" charset="0"/>
            </a:endParaRPr>
          </a:p>
          <a:p>
            <a:pPr>
              <a:buNone/>
            </a:pPr>
            <a:endParaRPr lang="ru-RU" sz="2000" dirty="0">
              <a:latin typeface="Times New Roman" pitchFamily="18" charset="0"/>
              <a:cs typeface="Times New Roman" pitchFamily="18" charset="0"/>
            </a:endParaRPr>
          </a:p>
        </p:txBody>
      </p:sp>
      <p:pic>
        <p:nvPicPr>
          <p:cNvPr id="4" name="Рисунок 3" descr="http://www.rusnauka.com/24_AND_2015/Pedagogica/5_198456.doc.files/image002.gif"/>
          <p:cNvPicPr/>
          <p:nvPr/>
        </p:nvPicPr>
        <p:blipFill>
          <a:blip r:embed="rId3"/>
          <a:srcRect/>
          <a:stretch>
            <a:fillRect/>
          </a:stretch>
        </p:blipFill>
        <p:spPr bwMode="auto">
          <a:xfrm>
            <a:off x="1857356" y="1000108"/>
            <a:ext cx="5357850" cy="2428892"/>
          </a:xfrm>
          <a:prstGeom prst="rect">
            <a:avLst/>
          </a:prstGeom>
          <a:noFill/>
          <a:ln w="9525">
            <a:noFill/>
            <a:miter lim="800000"/>
            <a:headEnd/>
            <a:tailEnd/>
          </a:ln>
        </p:spPr>
      </p:pic>
      <p:pic>
        <p:nvPicPr>
          <p:cNvPr id="1026" name="Picture 2"/>
          <p:cNvPicPr>
            <a:picLocks noChangeAspect="1" noChangeArrowheads="1"/>
          </p:cNvPicPr>
          <p:nvPr/>
        </p:nvPicPr>
        <p:blipFill>
          <a:blip r:embed="rId4"/>
          <a:srcRect l="31296" t="35156" r="26976" b="35547"/>
          <a:stretch>
            <a:fillRect/>
          </a:stretch>
        </p:blipFill>
        <p:spPr bwMode="auto">
          <a:xfrm>
            <a:off x="642910" y="3500438"/>
            <a:ext cx="7962956" cy="314327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p:txBody>
          <a:bodyPr>
            <a:noAutofit/>
          </a:bodyPr>
          <a:lstStyle/>
          <a:p>
            <a:r>
              <a:rPr lang="ru-RU" sz="2000" dirty="0" smtClean="0">
                <a:latin typeface="Times New Roman" pitchFamily="18" charset="0"/>
                <a:cs typeface="Times New Roman" pitchFamily="18" charset="0"/>
              </a:rPr>
              <a:t>Осы </a:t>
            </a:r>
            <a:r>
              <a:rPr lang="ru-RU" sz="2000" dirty="0" err="1" smtClean="0">
                <a:latin typeface="Times New Roman" pitchFamily="18" charset="0"/>
                <a:cs typeface="Times New Roman" pitchFamily="18" charset="0"/>
              </a:rPr>
              <a:t>тапсырма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арқылы оқушының математикалық сауаттылығын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графиктегі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тәуелділікті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физикалық шамалардың арасындағы байланыс</a:t>
            </a:r>
            <a:r>
              <a:rPr lang="ru-RU" sz="2000" dirty="0" smtClean="0">
                <a:latin typeface="Times New Roman" pitchFamily="18" charset="0"/>
                <a:cs typeface="Times New Roman" pitchFamily="18" charset="0"/>
              </a:rPr>
              <a:t> пен </a:t>
            </a:r>
            <a:r>
              <a:rPr lang="ru-RU" sz="2000" dirty="0" err="1" smtClean="0">
                <a:latin typeface="Times New Roman" pitchFamily="18" charset="0"/>
                <a:cs typeface="Times New Roman" pitchFamily="18" charset="0"/>
              </a:rPr>
              <a:t>тәуелділікті анықтай алады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Бұл тапсырманы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күрделендіріп, деңгейі жоғары оқушыла</a:t>
            </a:r>
            <a:r>
              <a:rPr lang="en-US" sz="2000" dirty="0" smtClean="0">
                <a:latin typeface="Times New Roman" pitchFamily="18" charset="0"/>
                <a:cs typeface="Times New Roman" pitchFamily="18" charset="0"/>
              </a:rPr>
              <a:t>p</a:t>
            </a:r>
            <a:r>
              <a:rPr lang="ru-RU" sz="2000" dirty="0" err="1" smtClean="0">
                <a:latin typeface="Times New Roman" pitchFamily="18" charset="0"/>
                <a:cs typeface="Times New Roman" pitchFamily="18" charset="0"/>
              </a:rPr>
              <a:t>ға </a:t>
            </a:r>
            <a:r>
              <a:rPr lang="ru-RU" sz="2000" dirty="0" smtClean="0">
                <a:latin typeface="Times New Roman" pitchFamily="18" charset="0"/>
                <a:cs typeface="Times New Roman" pitchFamily="18" charset="0"/>
              </a:rPr>
              <a:t>да </a:t>
            </a:r>
            <a:r>
              <a:rPr lang="ru-RU" sz="2000" dirty="0" err="1" smtClean="0">
                <a:latin typeface="Times New Roman" pitchFamily="18" charset="0"/>
                <a:cs typeface="Times New Roman" pitchFamily="18" charset="0"/>
              </a:rPr>
              <a:t>беруге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болады</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3"/>
          <a:srcRect l="31364" t="34093" r="26040" b="18555"/>
          <a:stretch>
            <a:fillRect/>
          </a:stretch>
        </p:blipFill>
        <p:spPr bwMode="auto">
          <a:xfrm>
            <a:off x="428596" y="1571612"/>
            <a:ext cx="8229619" cy="514351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dmin\Desktop\1E395i.jpg"/>
          <p:cNvPicPr>
            <a:picLocks noGrp="1" noChangeAspect="1" noChangeArrowheads="1"/>
          </p:cNvPicPr>
          <p:nvPr>
            <p:ph idx="1"/>
          </p:nvPr>
        </p:nvPicPr>
        <p:blipFill>
          <a:blip r:embed="rId2"/>
          <a:srcRect/>
          <a:stretch>
            <a:fillRect/>
          </a:stretch>
        </p:blipFill>
        <p:spPr bwMode="auto">
          <a:xfrm>
            <a:off x="0" y="-1"/>
            <a:ext cx="9144000" cy="6858001"/>
          </a:xfrm>
          <a:prstGeom prst="rect">
            <a:avLst/>
          </a:prstGeom>
          <a:noFill/>
        </p:spPr>
      </p:pic>
      <p:pic>
        <p:nvPicPr>
          <p:cNvPr id="3074" name="Picture 2"/>
          <p:cNvPicPr>
            <a:picLocks noChangeAspect="1" noChangeArrowheads="1"/>
          </p:cNvPicPr>
          <p:nvPr/>
        </p:nvPicPr>
        <p:blipFill>
          <a:blip r:embed="rId3"/>
          <a:srcRect l="30198" t="25390" r="26427" b="19922"/>
          <a:stretch>
            <a:fillRect/>
          </a:stretch>
        </p:blipFill>
        <p:spPr bwMode="auto">
          <a:xfrm>
            <a:off x="-1" y="214290"/>
            <a:ext cx="8868517" cy="6286544"/>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C:\Users\admin\Desktop\1E395i.jpg"/>
          <p:cNvPicPr>
            <a:picLocks noGrp="1" noChangeAspect="1" noChangeArrowheads="1"/>
          </p:cNvPicPr>
          <p:nvPr>
            <p:ph idx="1"/>
          </p:nvPr>
        </p:nvPicPr>
        <p:blipFill>
          <a:blip r:embed="rId2"/>
          <a:srcRect/>
          <a:stretch>
            <a:fillRect/>
          </a:stretch>
        </p:blipFill>
        <p:spPr bwMode="auto">
          <a:xfrm>
            <a:off x="0" y="-1"/>
            <a:ext cx="9144000" cy="6858001"/>
          </a:xfrm>
          <a:prstGeom prst="rect">
            <a:avLst/>
          </a:prstGeom>
          <a:noFill/>
        </p:spPr>
      </p:pic>
      <p:sp>
        <p:nvSpPr>
          <p:cNvPr id="4098" name="Rectangle 2"/>
          <p:cNvSpPr>
            <a:spLocks noChangeArrowheads="1"/>
          </p:cNvSpPr>
          <p:nvPr/>
        </p:nvSpPr>
        <p:spPr bwMode="auto">
          <a:xfrm>
            <a:off x="0" y="285728"/>
            <a:ext cx="8904169"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Төмендегі графиктен координаттың, жылдамдықтың және үдеудің уақытқа</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kk-KZ"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тәуелділіктерін салыстыру арқылы фазалар ығысуын түсінуге және көруге болады.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097" name="Рисунок 111" descr="http://www.rusnauka.com/24_AND_2015/Pedagogica/5_198456.doc.files/image040.gif"/>
          <p:cNvPicPr>
            <a:picLocks noChangeAspect="1" noChangeArrowheads="1"/>
          </p:cNvPicPr>
          <p:nvPr/>
        </p:nvPicPr>
        <p:blipFill>
          <a:blip r:embed="rId3"/>
          <a:srcRect/>
          <a:stretch>
            <a:fillRect/>
          </a:stretch>
        </p:blipFill>
        <p:spPr bwMode="auto">
          <a:xfrm>
            <a:off x="1142976" y="928670"/>
            <a:ext cx="6572296" cy="3111567"/>
          </a:xfrm>
          <a:prstGeom prst="rect">
            <a:avLst/>
          </a:prstGeom>
          <a:noFill/>
        </p:spPr>
      </p:pic>
      <p:sp>
        <p:nvSpPr>
          <p:cNvPr id="4099" name="Rectangle 3"/>
          <p:cNvSpPr>
            <a:spLocks noChangeArrowheads="1"/>
          </p:cNvSpPr>
          <p:nvPr/>
        </p:nvSpPr>
        <p:spPr bwMode="auto">
          <a:xfrm>
            <a:off x="0" y="4429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500034" y="4143380"/>
            <a:ext cx="8782341" cy="2031325"/>
          </a:xfrm>
          <a:prstGeom prst="rect">
            <a:avLst/>
          </a:prstGeom>
          <a:noFill/>
        </p:spPr>
        <p:txBody>
          <a:bodyPr wrap="none" rtlCol="0">
            <a:spAutoFit/>
          </a:bodyPr>
          <a:lstStyle/>
          <a:p>
            <a:r>
              <a:rPr lang="kk-KZ" dirty="0" smtClean="0">
                <a:latin typeface="Times New Roman" pitchFamily="18" charset="0"/>
                <a:cs typeface="Times New Roman" pitchFamily="18" charset="0"/>
              </a:rPr>
              <a:t>Фазалар ұғымы физика және математика курстары бойынша күрделі ұғымдардың бірі. </a:t>
            </a:r>
          </a:p>
          <a:p>
            <a:r>
              <a:rPr lang="kk-KZ" dirty="0" smtClean="0">
                <a:latin typeface="Times New Roman" pitchFamily="18" charset="0"/>
                <a:cs typeface="Times New Roman" pitchFamily="18" charset="0"/>
              </a:rPr>
              <a:t>Жылдамдық пен үдеудің уақытқа тәуелділік теңдеулерін жазу мен графикке салу</a:t>
            </a:r>
          </a:p>
          <a:p>
            <a:r>
              <a:rPr lang="kk-KZ" dirty="0" smtClean="0">
                <a:latin typeface="Times New Roman" pitchFamily="18" charset="0"/>
                <a:cs typeface="Times New Roman" pitchFamily="18" charset="0"/>
              </a:rPr>
              <a:t> арқылы оқушы фаза ұғымы туралы алғашқы түсінікті алып қана қоймай, оны дұрыс</a:t>
            </a:r>
          </a:p>
          <a:p>
            <a:r>
              <a:rPr lang="kk-KZ" dirty="0" smtClean="0">
                <a:latin typeface="Times New Roman" pitchFamily="18" charset="0"/>
                <a:cs typeface="Times New Roman" pitchFamily="18" charset="0"/>
              </a:rPr>
              <a:t> түсінуге мүмкіндік алады.</a:t>
            </a:r>
          </a:p>
          <a:p>
            <a:r>
              <a:rPr lang="kk-KZ" dirty="0" smtClean="0">
                <a:latin typeface="Times New Roman" pitchFamily="18" charset="0"/>
                <a:cs typeface="Times New Roman" pitchFamily="18" charset="0"/>
              </a:rPr>
              <a:t>Осы графикке қарап, оқушылар координаттың максимал мәнінде жылдамдық пен </a:t>
            </a:r>
          </a:p>
          <a:p>
            <a:pPr algn="just"/>
            <a:r>
              <a:rPr lang="kk-KZ" dirty="0" smtClean="0">
                <a:latin typeface="Times New Roman" pitchFamily="18" charset="0"/>
                <a:cs typeface="Times New Roman" pitchFamily="18" charset="0"/>
              </a:rPr>
              <a:t>үдеудің мәндерін салыстыру үшін кесте жасауға болады.</a:t>
            </a:r>
          </a:p>
          <a:p>
            <a:endParaRPr lang="ru-RU"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C:\Users\admin\Desktop\1E395i.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21506" name="Picture 2"/>
          <p:cNvPicPr>
            <a:picLocks noGrp="1" noChangeAspect="1" noChangeArrowheads="1"/>
          </p:cNvPicPr>
          <p:nvPr>
            <p:ph idx="1"/>
          </p:nvPr>
        </p:nvPicPr>
        <p:blipFill>
          <a:blip r:embed="rId3"/>
          <a:srcRect l="31364" t="27780" r="26040" b="32760"/>
          <a:stretch>
            <a:fillRect/>
          </a:stretch>
        </p:blipFill>
        <p:spPr bwMode="auto">
          <a:xfrm>
            <a:off x="1285852" y="0"/>
            <a:ext cx="6215106" cy="3237034"/>
          </a:xfrm>
          <a:prstGeom prst="rect">
            <a:avLst/>
          </a:prstGeom>
          <a:noFill/>
          <a:ln w="9525">
            <a:noFill/>
            <a:miter lim="800000"/>
            <a:headEnd/>
            <a:tailEnd/>
          </a:ln>
          <a:effectLst/>
        </p:spPr>
      </p:pic>
      <p:sp>
        <p:nvSpPr>
          <p:cNvPr id="7" name="TextBox 6"/>
          <p:cNvSpPr txBox="1"/>
          <p:nvPr/>
        </p:nvSpPr>
        <p:spPr>
          <a:xfrm>
            <a:off x="500034" y="3286124"/>
            <a:ext cx="8358246" cy="3539430"/>
          </a:xfrm>
          <a:prstGeom prst="rect">
            <a:avLst/>
          </a:prstGeom>
          <a:noFill/>
        </p:spPr>
        <p:txBody>
          <a:bodyPr wrap="square" rtlCol="0">
            <a:spAutoFit/>
          </a:bodyPr>
          <a:lstStyle/>
          <a:p>
            <a:pPr algn="ctr"/>
            <a:r>
              <a:rPr lang="kk-KZ" sz="1600" dirty="0" smtClean="0">
                <a:latin typeface="Times New Roman" pitchFamily="18" charset="0"/>
                <a:cs typeface="Times New Roman" pitchFamily="18" charset="0"/>
              </a:rPr>
              <a:t>Бұл кестеден біз координаттың мәні тепе-теңдіктен максимал ауытқу кезінде </a:t>
            </a:r>
          </a:p>
          <a:p>
            <a:pPr algn="ctr"/>
            <a:r>
              <a:rPr lang="kk-KZ" sz="1600" dirty="0" smtClean="0">
                <a:latin typeface="Times New Roman" pitchFamily="18" charset="0"/>
                <a:cs typeface="Times New Roman" pitchFamily="18" charset="0"/>
              </a:rPr>
              <a:t>жылдамдықтың мәні минимал мәнде болатынын көреміз, яғни кинетикалық </a:t>
            </a:r>
          </a:p>
          <a:p>
            <a:pPr algn="ctr"/>
            <a:r>
              <a:rPr lang="kk-KZ" sz="1600" dirty="0" smtClean="0">
                <a:latin typeface="Times New Roman" pitchFamily="18" charset="0"/>
                <a:cs typeface="Times New Roman" pitchFamily="18" charset="0"/>
              </a:rPr>
              <a:t>энергия сәйкесінше минимал мәнге ие болады, себебі координат тепе-теңдіктен </a:t>
            </a:r>
          </a:p>
          <a:p>
            <a:pPr algn="ctr"/>
            <a:r>
              <a:rPr lang="kk-KZ" sz="1600" dirty="0" smtClean="0">
                <a:latin typeface="Times New Roman" pitchFamily="18" charset="0"/>
                <a:cs typeface="Times New Roman" pitchFamily="18" charset="0"/>
              </a:rPr>
              <a:t>максимал ауытқу кезінде математикалық маятник бір сәтке тоқтап (</a:t>
            </a:r>
            <a:r>
              <a:rPr lang="ru-RU" sz="1600" baseline="-25000" dirty="0" smtClean="0">
                <a:latin typeface="Times New Roman" pitchFamily="18" charset="0"/>
                <a:cs typeface="Times New Roman" pitchFamily="18" charset="0"/>
              </a:rPr>
              <a:t> </a:t>
            </a:r>
            <a:r>
              <a:rPr lang="kk-KZ" sz="1600" dirty="0" smtClean="0">
                <a:latin typeface="Times New Roman" pitchFamily="18" charset="0"/>
                <a:cs typeface="Times New Roman" pitchFamily="18" charset="0"/>
              </a:rPr>
              <a:t>), қайта тепе-</a:t>
            </a:r>
          </a:p>
          <a:p>
            <a:pPr algn="ctr"/>
            <a:r>
              <a:rPr lang="kk-KZ" sz="1600" dirty="0" smtClean="0">
                <a:latin typeface="Times New Roman" pitchFamily="18" charset="0"/>
                <a:cs typeface="Times New Roman" pitchFamily="18" charset="0"/>
              </a:rPr>
              <a:t>теңдікке қарай қозғала бастайды. Тепе-теңдік маңынан дене инерциясы бойынша</a:t>
            </a:r>
          </a:p>
          <a:p>
            <a:pPr algn="ctr"/>
            <a:r>
              <a:rPr lang="kk-KZ" sz="1600" dirty="0" smtClean="0">
                <a:latin typeface="Times New Roman" pitchFamily="18" charset="0"/>
                <a:cs typeface="Times New Roman" pitchFamily="18" charset="0"/>
              </a:rPr>
              <a:t> максимал жылдамдықпен өтіп кетеді. Бұл кезде кинетикалық энергиясы максимал</a:t>
            </a:r>
          </a:p>
          <a:p>
            <a:pPr algn="ctr"/>
            <a:r>
              <a:rPr lang="kk-KZ" sz="1600" dirty="0" smtClean="0">
                <a:latin typeface="Times New Roman" pitchFamily="18" charset="0"/>
                <a:cs typeface="Times New Roman" pitchFamily="18" charset="0"/>
              </a:rPr>
              <a:t> болады. Енді жүйенің жылдамдығы тепе-теңдіктен қайтадан алыстай бастайды, </a:t>
            </a:r>
          </a:p>
          <a:p>
            <a:pPr algn="ctr"/>
            <a:r>
              <a:rPr lang="kk-KZ" sz="1600" dirty="0" smtClean="0">
                <a:latin typeface="Times New Roman" pitchFamily="18" charset="0"/>
                <a:cs typeface="Times New Roman" pitchFamily="18" charset="0"/>
              </a:rPr>
              <a:t>сондықтан жылдамдыға кеми бастайды. </a:t>
            </a:r>
            <a:r>
              <a:rPr lang="ru-RU" sz="1600" dirty="0" err="1" smtClean="0">
                <a:latin typeface="Times New Roman" pitchFamily="18" charset="0"/>
                <a:cs typeface="Times New Roman" pitchFamily="18" charset="0"/>
              </a:rPr>
              <a:t>Жүйе қайтадан максимал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ауытқуға жеткенде</a:t>
            </a:r>
            <a:r>
              <a:rPr lang="ru-RU" sz="1600" dirty="0" smtClean="0">
                <a:latin typeface="Times New Roman" pitchFamily="18" charset="0"/>
                <a:cs typeface="Times New Roman" pitchFamily="18" charset="0"/>
              </a:rPr>
              <a:t> </a:t>
            </a:r>
          </a:p>
          <a:p>
            <a:pPr algn="ctr"/>
            <a:r>
              <a:rPr lang="ru-RU" sz="1600" dirty="0" err="1" smtClean="0">
                <a:latin typeface="Times New Roman" pitchFamily="18" charset="0"/>
                <a:cs typeface="Times New Roman" pitchFamily="18" charset="0"/>
              </a:rPr>
              <a:t>жылдамдық минимал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болып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кинетикалық энергиясы</a:t>
            </a:r>
            <a:r>
              <a:rPr lang="ru-RU" sz="1600" dirty="0" smtClean="0">
                <a:latin typeface="Times New Roman" pitchFamily="18" charset="0"/>
                <a:cs typeface="Times New Roman" pitchFamily="18" charset="0"/>
              </a:rPr>
              <a:t> да </a:t>
            </a:r>
            <a:r>
              <a:rPr lang="ru-RU" sz="1600" dirty="0" err="1" smtClean="0">
                <a:latin typeface="Times New Roman" pitchFamily="18" charset="0"/>
                <a:cs typeface="Times New Roman" pitchFamily="18" charset="0"/>
              </a:rPr>
              <a:t>минимал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мәнеге ие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болады</a:t>
            </a:r>
            <a:r>
              <a:rPr lang="ru-RU" sz="1600" dirty="0" smtClean="0">
                <a:latin typeface="Times New Roman" pitchFamily="18" charset="0"/>
                <a:cs typeface="Times New Roman" pitchFamily="18" charset="0"/>
              </a:rPr>
              <a:t>.</a:t>
            </a:r>
          </a:p>
          <a:p>
            <a:pPr algn="ct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Керісінше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бұл кезде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жүйенің үдеуі максимал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ауытқу кезінде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максимал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болады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себебі</a:t>
            </a:r>
            <a:r>
              <a:rPr lang="ru-RU" sz="1600" dirty="0" smtClean="0">
                <a:latin typeface="Times New Roman" pitchFamily="18" charset="0"/>
                <a:cs typeface="Times New Roman" pitchFamily="18" charset="0"/>
              </a:rPr>
              <a:t> </a:t>
            </a:r>
          </a:p>
          <a:p>
            <a:pPr algn="ctr"/>
            <a:r>
              <a:rPr lang="ru-RU" sz="1600" dirty="0" err="1" smtClean="0">
                <a:latin typeface="Times New Roman" pitchFamily="18" charset="0"/>
                <a:cs typeface="Times New Roman" pitchFamily="18" charset="0"/>
              </a:rPr>
              <a:t>жүйені тепе-теңдікке келтіруге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тырысатын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күште артады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Сәйкесінше жүйенің</a:t>
            </a:r>
            <a:endParaRPr lang="ru-RU" sz="1600" dirty="0" smtClean="0">
              <a:latin typeface="Times New Roman" pitchFamily="18" charset="0"/>
              <a:cs typeface="Times New Roman" pitchFamily="18" charset="0"/>
            </a:endParaRPr>
          </a:p>
          <a:p>
            <a:pPr algn="ct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потенциалдық энергиясы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артады</a:t>
            </a:r>
            <a:r>
              <a:rPr lang="ru-RU" sz="1600" dirty="0" smtClean="0">
                <a:latin typeface="Times New Roman" pitchFamily="18" charset="0"/>
                <a:cs typeface="Times New Roman" pitchFamily="18" charset="0"/>
              </a:rPr>
              <a:t>. Процесс </a:t>
            </a:r>
            <a:r>
              <a:rPr lang="ru-RU" sz="1600" dirty="0" err="1" smtClean="0">
                <a:latin typeface="Times New Roman" pitchFamily="18" charset="0"/>
                <a:cs typeface="Times New Roman" pitchFamily="18" charset="0"/>
              </a:rPr>
              <a:t>осылай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қозғалыстың аяғына дейін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периодты</a:t>
            </a:r>
            <a:r>
              <a:rPr lang="ru-RU" sz="1600" dirty="0" smtClean="0">
                <a:latin typeface="Times New Roman" pitchFamily="18" charset="0"/>
                <a:cs typeface="Times New Roman" pitchFamily="18" charset="0"/>
              </a:rPr>
              <a:t> </a:t>
            </a:r>
          </a:p>
          <a:p>
            <a:pPr algn="ctr"/>
            <a:r>
              <a:rPr lang="ru-RU" sz="1600" dirty="0" err="1" smtClean="0">
                <a:latin typeface="Times New Roman" pitchFamily="18" charset="0"/>
                <a:cs typeface="Times New Roman" pitchFamily="18" charset="0"/>
              </a:rPr>
              <a:t>түрде қайталанады.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Кестеде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бұл ұқсастықтар бір</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түспен ерекшеленіп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көрсетіліп тұр.</a:t>
            </a:r>
            <a:endParaRPr lang="ru-RU" sz="1600" dirty="0" smtClean="0">
              <a:latin typeface="Times New Roman" pitchFamily="18" charset="0"/>
              <a:cs typeface="Times New Roman" pitchFamily="18" charset="0"/>
            </a:endParaRPr>
          </a:p>
          <a:p>
            <a:pPr algn="ctr"/>
            <a:endParaRPr lang="ru-RU" sz="16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954</Words>
  <Application>Microsoft Office PowerPoint</Application>
  <PresentationFormat>Экран (4:3)</PresentationFormat>
  <Paragraphs>139</Paragraphs>
  <Slides>21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Calibri</vt:lpstr>
      <vt:lpstr>Times New Roman</vt:lpstr>
      <vt:lpstr>Wingdings</vt:lpstr>
      <vt:lpstr>Тема Office</vt:lpstr>
      <vt:lpstr>Қарағанды облысы, Бұқар жырау ауданы “Жалпы орта білім беру №1 қазақ тірек мектебі (РО)”КММ</vt:lpstr>
      <vt:lpstr>« Балаға өз бетімен зерттеуге мүмкіндік туғызған сайын одан әрі жақсы оқи түседі» Питер Клайн</vt:lpstr>
      <vt:lpstr>Презентация PowerPoint</vt:lpstr>
      <vt:lpstr>  ** Физика сабағында оқушылардың функционалдық сауаттылығын дамыту және PISA тапсырмаларын орындаудың оңтайлы бір жолы – оқу бағдарламаларында графиктер мен сызбаларды оқи алуы, оларға талдау жасай алуы, өзара салыстыру арқылы қорытынды жасауы. Тақырып бойынша графиктер мен сызбалар физиканың барлық бөлімдерінде кездеседі. Графиктер мен сызбаларды талдау барысында оқушы бірнеше функционалдық сауаттылықты және PISA зерттеуіне дайындықты қамтиды. **Графиктердегі шамалар арасындағы тәуелділіктерді білу, оларды график салуда координата өсі бойына белгілей алу, өлшем бірліктерін жазу, талдау жасау барысында оқушы өзінің білу, салыстыру, қорытынды жасау, математикалық сауаттылығын, ақпаратты өңдеу, керектісін таңдай алу және оны қолдану сияқты бірқатар сауаттылықты іске асырады.   АЛ КЕТТІК.......................................... </vt:lpstr>
      <vt:lpstr>Презентация PowerPoint</vt:lpstr>
      <vt:lpstr>Осы тапсырма арқылы оқушының математикалық сауаттылығын, графиктегі  тәуелділікті, физикалық шамалардың арасындағы байланыс пен тәуелділікті анықтай алады. Бұл тапсырманы күрделендіріп, деңгейі жоғары оқушылаpға да беруге болады: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Енді PISA тапсырмаларына кезек берсек.....</vt:lpstr>
      <vt:lpstr>Презентация PowerPoint</vt:lpstr>
      <vt:lpstr>Презентация PowerPoint</vt:lpstr>
      <vt:lpstr>Презентация PowerPoint</vt:lpstr>
      <vt:lpstr>Презентация PowerPoint</vt:lpstr>
      <vt:lpstr>Презентация PowerPoint</vt:lpstr>
      <vt:lpstr>Қорытындылай келе...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Қарағанды облысы, Бұқар жырау ауданы “Жалпы орта білім беру №1 қазақ тірек мектебі (РО)”КММ</dc:title>
  <dc:creator>admin</dc:creator>
  <cp:lastModifiedBy>Каламкач</cp:lastModifiedBy>
  <cp:revision>47</cp:revision>
  <cp:lastPrinted>2021-01-04T03:27:03Z</cp:lastPrinted>
  <dcterms:created xsi:type="dcterms:W3CDTF">2020-12-26T08:32:29Z</dcterms:created>
  <dcterms:modified xsi:type="dcterms:W3CDTF">2021-01-04T03:31:19Z</dcterms:modified>
</cp:coreProperties>
</file>