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4" r:id="rId4"/>
    <p:sldId id="266" r:id="rId5"/>
    <p:sldId id="267" r:id="rId6"/>
    <p:sldId id="274" r:id="rId7"/>
    <p:sldId id="278" r:id="rId8"/>
    <p:sldId id="279" r:id="rId9"/>
    <p:sldId id="269" r:id="rId10"/>
    <p:sldId id="271" r:id="rId11"/>
    <p:sldId id="277" r:id="rId12"/>
    <p:sldId id="276" r:id="rId13"/>
    <p:sldId id="281" r:id="rId14"/>
    <p:sldId id="280" r:id="rId15"/>
    <p:sldId id="275" r:id="rId16"/>
    <p:sldId id="273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7FFF"/>
    <a:srgbClr val="F7E289"/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722" autoAdjust="0"/>
  </p:normalViewPr>
  <p:slideViewPr>
    <p:cSldViewPr>
      <p:cViewPr>
        <p:scale>
          <a:sx n="70" d="100"/>
          <a:sy n="70" d="100"/>
        </p:scale>
        <p:origin x="-138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6D96D6-1791-4ECF-AED3-71B54A8511D4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6A8D953-5345-4518-B973-E2FCA5FC7B9B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800" dirty="0" err="1" smtClean="0">
              <a:solidFill>
                <a:schemeClr val="tx1"/>
              </a:solidFill>
            </a:rPr>
            <a:t>Компетентостный</a:t>
          </a:r>
          <a:r>
            <a:rPr lang="ru-RU" sz="2800" dirty="0" smtClean="0">
              <a:solidFill>
                <a:schemeClr val="tx1"/>
              </a:solidFill>
            </a:rPr>
            <a:t> подход</a:t>
          </a:r>
          <a:endParaRPr lang="ru-RU" sz="2800" dirty="0">
            <a:solidFill>
              <a:schemeClr val="tx1"/>
            </a:solidFill>
          </a:endParaRPr>
        </a:p>
      </dgm:t>
    </dgm:pt>
    <dgm:pt modelId="{5F7DEA8D-995E-458C-970D-CEE4B161AB12}" type="parTrans" cxnId="{6D66C811-2668-4832-B2DD-3098B039183C}">
      <dgm:prSet/>
      <dgm:spPr/>
      <dgm:t>
        <a:bodyPr/>
        <a:lstStyle/>
        <a:p>
          <a:endParaRPr lang="ru-RU"/>
        </a:p>
      </dgm:t>
    </dgm:pt>
    <dgm:pt modelId="{E1705453-76D2-4E3B-98B2-DD0B867F4849}" type="sibTrans" cxnId="{6D66C811-2668-4832-B2DD-3098B039183C}">
      <dgm:prSet/>
      <dgm:spPr/>
      <dgm:t>
        <a:bodyPr/>
        <a:lstStyle/>
        <a:p>
          <a:endParaRPr lang="ru-RU"/>
        </a:p>
      </dgm:t>
    </dgm:pt>
    <dgm:pt modelId="{2408294C-6739-4BF3-9661-F6777BEEA5DC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Содержание  учебного предмета</a:t>
          </a:r>
          <a:endParaRPr lang="ru-RU" sz="2400" dirty="0">
            <a:solidFill>
              <a:schemeClr val="tx1"/>
            </a:solidFill>
          </a:endParaRPr>
        </a:p>
      </dgm:t>
    </dgm:pt>
    <dgm:pt modelId="{BADF9C76-B005-4F51-AAF9-A49DC83553FA}" type="parTrans" cxnId="{4819D52E-3241-46E9-B3EE-9FB9AE3CB6AA}">
      <dgm:prSet/>
      <dgm:spPr/>
      <dgm:t>
        <a:bodyPr/>
        <a:lstStyle/>
        <a:p>
          <a:endParaRPr lang="ru-RU"/>
        </a:p>
      </dgm:t>
    </dgm:pt>
    <dgm:pt modelId="{F9168CB4-793E-41AB-A6C3-6C494BC11E7F}" type="sibTrans" cxnId="{4819D52E-3241-46E9-B3EE-9FB9AE3CB6AA}">
      <dgm:prSet/>
      <dgm:spPr/>
      <dgm:t>
        <a:bodyPr/>
        <a:lstStyle/>
        <a:p>
          <a:endParaRPr lang="ru-RU"/>
        </a:p>
      </dgm:t>
    </dgm:pt>
    <dgm:pt modelId="{67D39803-7D3C-4C92-9D9E-8D035507766F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Задания, направленные на навыки высокого порядка</a:t>
          </a:r>
          <a:endParaRPr lang="ru-RU" dirty="0">
            <a:solidFill>
              <a:schemeClr val="tx1"/>
            </a:solidFill>
          </a:endParaRPr>
        </a:p>
      </dgm:t>
    </dgm:pt>
    <dgm:pt modelId="{693FFFB1-2DCB-4E96-92A4-2E3B7D338106}" type="parTrans" cxnId="{807CC970-18A2-4CBE-A29A-D147BE04420C}">
      <dgm:prSet/>
      <dgm:spPr/>
      <dgm:t>
        <a:bodyPr/>
        <a:lstStyle/>
        <a:p>
          <a:endParaRPr lang="ru-RU"/>
        </a:p>
      </dgm:t>
    </dgm:pt>
    <dgm:pt modelId="{9A7B4FA1-B835-4F67-8D58-36BFDD9E529D}" type="sibTrans" cxnId="{807CC970-18A2-4CBE-A29A-D147BE04420C}">
      <dgm:prSet/>
      <dgm:spPr/>
      <dgm:t>
        <a:bodyPr/>
        <a:lstStyle/>
        <a:p>
          <a:endParaRPr lang="ru-RU"/>
        </a:p>
      </dgm:t>
    </dgm:pt>
    <dgm:pt modelId="{ED33CABF-59C3-4EFB-BB55-D42E28151B8C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Алгоритм освоения исторической информации</a:t>
          </a:r>
          <a:endParaRPr lang="ru-RU" dirty="0">
            <a:solidFill>
              <a:schemeClr val="tx1"/>
            </a:solidFill>
          </a:endParaRPr>
        </a:p>
      </dgm:t>
    </dgm:pt>
    <dgm:pt modelId="{6D4A1F55-3CD8-4B76-B5C7-77DAC5D1754C}" type="parTrans" cxnId="{E4953584-A264-4EAD-9267-B2FA7BD0F329}">
      <dgm:prSet/>
      <dgm:spPr/>
      <dgm:t>
        <a:bodyPr/>
        <a:lstStyle/>
        <a:p>
          <a:endParaRPr lang="ru-RU"/>
        </a:p>
      </dgm:t>
    </dgm:pt>
    <dgm:pt modelId="{9D040A1B-2D36-45C8-B5A5-703A009506FA}" type="sibTrans" cxnId="{E4953584-A264-4EAD-9267-B2FA7BD0F329}">
      <dgm:prSet/>
      <dgm:spPr/>
      <dgm:t>
        <a:bodyPr/>
        <a:lstStyle/>
        <a:p>
          <a:endParaRPr lang="ru-RU"/>
        </a:p>
      </dgm:t>
    </dgm:pt>
    <dgm:pt modelId="{D058EA7B-6B34-41C1-A9F4-A0EEB1B92931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Организация познавательной деятельности</a:t>
          </a:r>
          <a:endParaRPr lang="ru-RU" sz="2400" dirty="0">
            <a:solidFill>
              <a:schemeClr val="tx1"/>
            </a:solidFill>
          </a:endParaRPr>
        </a:p>
      </dgm:t>
    </dgm:pt>
    <dgm:pt modelId="{BEA3E16F-EC59-4123-8324-4CA44A845CF2}" type="parTrans" cxnId="{70029860-B65E-4987-8A5A-C01CA2C1EBE4}">
      <dgm:prSet/>
      <dgm:spPr/>
      <dgm:t>
        <a:bodyPr/>
        <a:lstStyle/>
        <a:p>
          <a:endParaRPr lang="ru-RU"/>
        </a:p>
      </dgm:t>
    </dgm:pt>
    <dgm:pt modelId="{B99608C8-0687-426D-A31B-9FAB2AAA8AFC}" type="sibTrans" cxnId="{70029860-B65E-4987-8A5A-C01CA2C1EBE4}">
      <dgm:prSet/>
      <dgm:spPr/>
      <dgm:t>
        <a:bodyPr/>
        <a:lstStyle/>
        <a:p>
          <a:endParaRPr lang="ru-RU"/>
        </a:p>
      </dgm:t>
    </dgm:pt>
    <dgm:pt modelId="{A8DCC612-DE8D-4024-968C-FEF001C9B103}">
      <dgm:prSet phldrT="[Текст]"/>
      <dgm:spPr>
        <a:solidFill>
          <a:srgbClr val="FF000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На уроке </a:t>
          </a:r>
          <a:endParaRPr lang="ru-RU" dirty="0">
            <a:solidFill>
              <a:schemeClr val="tx1"/>
            </a:solidFill>
          </a:endParaRPr>
        </a:p>
      </dgm:t>
    </dgm:pt>
    <dgm:pt modelId="{5309CEAA-AB1B-4F69-8C59-7345B9590085}" type="parTrans" cxnId="{397F6BEA-2E1F-4B10-AEA3-E7B21526B8EA}">
      <dgm:prSet/>
      <dgm:spPr/>
      <dgm:t>
        <a:bodyPr/>
        <a:lstStyle/>
        <a:p>
          <a:endParaRPr lang="ru-RU"/>
        </a:p>
      </dgm:t>
    </dgm:pt>
    <dgm:pt modelId="{FF12B502-9A53-40D4-96EB-73216797684F}" type="sibTrans" cxnId="{397F6BEA-2E1F-4B10-AEA3-E7B21526B8EA}">
      <dgm:prSet/>
      <dgm:spPr/>
      <dgm:t>
        <a:bodyPr/>
        <a:lstStyle/>
        <a:p>
          <a:endParaRPr lang="ru-RU"/>
        </a:p>
      </dgm:t>
    </dgm:pt>
    <dgm:pt modelId="{6BE34DCE-F00D-41E7-9164-DEEE4573AB7E}">
      <dgm:prSet phldrT="[Текст]"/>
      <dgm:spPr>
        <a:solidFill>
          <a:srgbClr val="FF000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Во внеурочной деятельности  </a:t>
          </a:r>
          <a:endParaRPr lang="ru-RU" dirty="0">
            <a:solidFill>
              <a:schemeClr val="tx1"/>
            </a:solidFill>
          </a:endParaRPr>
        </a:p>
      </dgm:t>
    </dgm:pt>
    <dgm:pt modelId="{FFEE7C82-0431-4003-A4C3-BE2D911E5DC6}" type="parTrans" cxnId="{A35073C4-5335-4D5A-8771-079DBCD83378}">
      <dgm:prSet/>
      <dgm:spPr/>
      <dgm:t>
        <a:bodyPr/>
        <a:lstStyle/>
        <a:p>
          <a:endParaRPr lang="ru-RU"/>
        </a:p>
      </dgm:t>
    </dgm:pt>
    <dgm:pt modelId="{1C29B298-7A47-4DCB-8D67-D1313D3CAF33}" type="sibTrans" cxnId="{A35073C4-5335-4D5A-8771-079DBCD83378}">
      <dgm:prSet/>
      <dgm:spPr/>
      <dgm:t>
        <a:bodyPr/>
        <a:lstStyle/>
        <a:p>
          <a:endParaRPr lang="ru-RU"/>
        </a:p>
      </dgm:t>
    </dgm:pt>
    <dgm:pt modelId="{FA31D7A7-4576-4D31-B933-42B60D015DE2}" type="pres">
      <dgm:prSet presAssocID="{B66D96D6-1791-4ECF-AED3-71B54A8511D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473F90-F7E4-4E88-B7A2-8A43B77D95CB}" type="pres">
      <dgm:prSet presAssocID="{46A8D953-5345-4518-B973-E2FCA5FC7B9B}" presName="root1" presStyleCnt="0"/>
      <dgm:spPr/>
    </dgm:pt>
    <dgm:pt modelId="{9AFACE9B-576E-4C26-AAFE-540D47C2F877}" type="pres">
      <dgm:prSet presAssocID="{46A8D953-5345-4518-B973-E2FCA5FC7B9B}" presName="LevelOneTextNode" presStyleLbl="node0" presStyleIdx="0" presStyleCnt="2" custScaleY="1377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5E1DE88-A5FD-4A20-8A48-D552554E4BDC}" type="pres">
      <dgm:prSet presAssocID="{46A8D953-5345-4518-B973-E2FCA5FC7B9B}" presName="level2hierChild" presStyleCnt="0"/>
      <dgm:spPr/>
    </dgm:pt>
    <dgm:pt modelId="{B148D803-1FF4-4799-9699-2E74D9976A73}" type="pres">
      <dgm:prSet presAssocID="{BADF9C76-B005-4F51-AAF9-A49DC83553FA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6B12F441-E5AC-43CA-AD2A-D82138D6A0A7}" type="pres">
      <dgm:prSet presAssocID="{BADF9C76-B005-4F51-AAF9-A49DC83553FA}" presName="connTx" presStyleLbl="parChTrans1D2" presStyleIdx="0" presStyleCnt="2"/>
      <dgm:spPr/>
      <dgm:t>
        <a:bodyPr/>
        <a:lstStyle/>
        <a:p>
          <a:endParaRPr lang="ru-RU"/>
        </a:p>
      </dgm:t>
    </dgm:pt>
    <dgm:pt modelId="{5BED5A48-F451-45E0-951E-0143B0A9E966}" type="pres">
      <dgm:prSet presAssocID="{2408294C-6739-4BF3-9661-F6777BEEA5DC}" presName="root2" presStyleCnt="0"/>
      <dgm:spPr/>
    </dgm:pt>
    <dgm:pt modelId="{77969A80-8E91-4E78-9935-1FD6F11B3C85}" type="pres">
      <dgm:prSet presAssocID="{2408294C-6739-4BF3-9661-F6777BEEA5DC}" presName="LevelTwoTextNode" presStyleLbl="node2" presStyleIdx="0" presStyleCnt="2" custScaleY="14019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FBAF485-A40A-40BA-9028-23060AEADFC9}" type="pres">
      <dgm:prSet presAssocID="{2408294C-6739-4BF3-9661-F6777BEEA5DC}" presName="level3hierChild" presStyleCnt="0"/>
      <dgm:spPr/>
    </dgm:pt>
    <dgm:pt modelId="{A8DB2EA8-9FF4-463C-A0E3-84D3787DEAA2}" type="pres">
      <dgm:prSet presAssocID="{693FFFB1-2DCB-4E96-92A4-2E3B7D338106}" presName="conn2-1" presStyleLbl="parChTrans1D3" presStyleIdx="0" presStyleCnt="3"/>
      <dgm:spPr/>
      <dgm:t>
        <a:bodyPr/>
        <a:lstStyle/>
        <a:p>
          <a:endParaRPr lang="ru-RU"/>
        </a:p>
      </dgm:t>
    </dgm:pt>
    <dgm:pt modelId="{75B6FB63-772C-4FE0-B90A-FB5D7919D158}" type="pres">
      <dgm:prSet presAssocID="{693FFFB1-2DCB-4E96-92A4-2E3B7D338106}" presName="connTx" presStyleLbl="parChTrans1D3" presStyleIdx="0" presStyleCnt="3"/>
      <dgm:spPr/>
      <dgm:t>
        <a:bodyPr/>
        <a:lstStyle/>
        <a:p>
          <a:endParaRPr lang="ru-RU"/>
        </a:p>
      </dgm:t>
    </dgm:pt>
    <dgm:pt modelId="{7881B0BB-9F5B-4742-B7B8-FB08809DADFC}" type="pres">
      <dgm:prSet presAssocID="{67D39803-7D3C-4C92-9D9E-8D035507766F}" presName="root2" presStyleCnt="0"/>
      <dgm:spPr/>
    </dgm:pt>
    <dgm:pt modelId="{03FA3871-D440-4BBD-A6C2-8256C20ADDFE}" type="pres">
      <dgm:prSet presAssocID="{67D39803-7D3C-4C92-9D9E-8D035507766F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1566EB9-5D40-4386-9F38-375EBC6D2F16}" type="pres">
      <dgm:prSet presAssocID="{67D39803-7D3C-4C92-9D9E-8D035507766F}" presName="level3hierChild" presStyleCnt="0"/>
      <dgm:spPr/>
    </dgm:pt>
    <dgm:pt modelId="{F7A5B2C7-2FDE-4186-84A1-E3EB6A4C0FCE}" type="pres">
      <dgm:prSet presAssocID="{6D4A1F55-3CD8-4B76-B5C7-77DAC5D1754C}" presName="conn2-1" presStyleLbl="parChTrans1D3" presStyleIdx="1" presStyleCnt="3"/>
      <dgm:spPr/>
      <dgm:t>
        <a:bodyPr/>
        <a:lstStyle/>
        <a:p>
          <a:endParaRPr lang="ru-RU"/>
        </a:p>
      </dgm:t>
    </dgm:pt>
    <dgm:pt modelId="{87980E74-C555-4F71-9F00-C74209754574}" type="pres">
      <dgm:prSet presAssocID="{6D4A1F55-3CD8-4B76-B5C7-77DAC5D1754C}" presName="connTx" presStyleLbl="parChTrans1D3" presStyleIdx="1" presStyleCnt="3"/>
      <dgm:spPr/>
      <dgm:t>
        <a:bodyPr/>
        <a:lstStyle/>
        <a:p>
          <a:endParaRPr lang="ru-RU"/>
        </a:p>
      </dgm:t>
    </dgm:pt>
    <dgm:pt modelId="{6F9F9195-4990-48DA-97FA-2A08C44DCF63}" type="pres">
      <dgm:prSet presAssocID="{ED33CABF-59C3-4EFB-BB55-D42E28151B8C}" presName="root2" presStyleCnt="0"/>
      <dgm:spPr/>
    </dgm:pt>
    <dgm:pt modelId="{9DFEB2EB-C88F-48DE-94A9-885C68785F71}" type="pres">
      <dgm:prSet presAssocID="{ED33CABF-59C3-4EFB-BB55-D42E28151B8C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1B6482F-1502-4BC6-8E8D-5045ECD1CAE6}" type="pres">
      <dgm:prSet presAssocID="{ED33CABF-59C3-4EFB-BB55-D42E28151B8C}" presName="level3hierChild" presStyleCnt="0"/>
      <dgm:spPr/>
    </dgm:pt>
    <dgm:pt modelId="{B7B516C6-99B1-4287-8496-0F4328FC4C26}" type="pres">
      <dgm:prSet presAssocID="{BEA3E16F-EC59-4123-8324-4CA44A845CF2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BA09A413-CD8B-415E-8F8F-5A087F60F610}" type="pres">
      <dgm:prSet presAssocID="{BEA3E16F-EC59-4123-8324-4CA44A845CF2}" presName="connTx" presStyleLbl="parChTrans1D2" presStyleIdx="1" presStyleCnt="2"/>
      <dgm:spPr/>
      <dgm:t>
        <a:bodyPr/>
        <a:lstStyle/>
        <a:p>
          <a:endParaRPr lang="ru-RU"/>
        </a:p>
      </dgm:t>
    </dgm:pt>
    <dgm:pt modelId="{B4E5FDC4-7E61-477D-ACF3-6557D6244406}" type="pres">
      <dgm:prSet presAssocID="{D058EA7B-6B34-41C1-A9F4-A0EEB1B92931}" presName="root2" presStyleCnt="0"/>
      <dgm:spPr/>
    </dgm:pt>
    <dgm:pt modelId="{8FAA50A4-9C7D-4E5A-8929-8648B92AEFE7}" type="pres">
      <dgm:prSet presAssocID="{D058EA7B-6B34-41C1-A9F4-A0EEB1B92931}" presName="LevelTwoTextNode" presStyleLbl="node2" presStyleIdx="1" presStyleCnt="2" custScaleY="13795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0C0AE6B-EF76-49B5-AFE2-AFDF7BCA3047}" type="pres">
      <dgm:prSet presAssocID="{D058EA7B-6B34-41C1-A9F4-A0EEB1B92931}" presName="level3hierChild" presStyleCnt="0"/>
      <dgm:spPr/>
    </dgm:pt>
    <dgm:pt modelId="{9376D468-24D7-4A96-B33C-9926106AECA4}" type="pres">
      <dgm:prSet presAssocID="{5309CEAA-AB1B-4F69-8C59-7345B9590085}" presName="conn2-1" presStyleLbl="parChTrans1D3" presStyleIdx="2" presStyleCnt="3"/>
      <dgm:spPr/>
      <dgm:t>
        <a:bodyPr/>
        <a:lstStyle/>
        <a:p>
          <a:endParaRPr lang="ru-RU"/>
        </a:p>
      </dgm:t>
    </dgm:pt>
    <dgm:pt modelId="{B4CF2AFA-847E-4709-8E8C-4DD4D2862872}" type="pres">
      <dgm:prSet presAssocID="{5309CEAA-AB1B-4F69-8C59-7345B9590085}" presName="connTx" presStyleLbl="parChTrans1D3" presStyleIdx="2" presStyleCnt="3"/>
      <dgm:spPr/>
      <dgm:t>
        <a:bodyPr/>
        <a:lstStyle/>
        <a:p>
          <a:endParaRPr lang="ru-RU"/>
        </a:p>
      </dgm:t>
    </dgm:pt>
    <dgm:pt modelId="{B721B48B-F875-430F-B9FF-1BA852A651B7}" type="pres">
      <dgm:prSet presAssocID="{A8DCC612-DE8D-4024-968C-FEF001C9B103}" presName="root2" presStyleCnt="0"/>
      <dgm:spPr/>
    </dgm:pt>
    <dgm:pt modelId="{D8EAEDB6-5BB0-4072-A880-C909FE2B848D}" type="pres">
      <dgm:prSet presAssocID="{A8DCC612-DE8D-4024-968C-FEF001C9B103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9683E19-F8A4-4394-AB94-81195A6344F7}" type="pres">
      <dgm:prSet presAssocID="{A8DCC612-DE8D-4024-968C-FEF001C9B103}" presName="level3hierChild" presStyleCnt="0"/>
      <dgm:spPr/>
    </dgm:pt>
    <dgm:pt modelId="{554E5829-8896-4C0F-AD36-CCD7F68DB359}" type="pres">
      <dgm:prSet presAssocID="{6BE34DCE-F00D-41E7-9164-DEEE4573AB7E}" presName="root1" presStyleCnt="0"/>
      <dgm:spPr/>
    </dgm:pt>
    <dgm:pt modelId="{5D0C42B3-FDC3-427F-8A21-5E0E5338C934}" type="pres">
      <dgm:prSet presAssocID="{6BE34DCE-F00D-41E7-9164-DEEE4573AB7E}" presName="LevelOneTextNode" presStyleLbl="node0" presStyleIdx="1" presStyleCnt="2" custLinFactX="100000" custLinFactNeighborX="181874" custLinFactNeighborY="8467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B4EFFA-E515-400D-8F51-338433D36422}" type="pres">
      <dgm:prSet presAssocID="{6BE34DCE-F00D-41E7-9164-DEEE4573AB7E}" presName="level2hierChild" presStyleCnt="0"/>
      <dgm:spPr/>
    </dgm:pt>
  </dgm:ptLst>
  <dgm:cxnLst>
    <dgm:cxn modelId="{CDE13349-FB09-47F9-AD28-B0EA967A90AC}" type="presOf" srcId="{5309CEAA-AB1B-4F69-8C59-7345B9590085}" destId="{B4CF2AFA-847E-4709-8E8C-4DD4D2862872}" srcOrd="1" destOrd="0" presId="urn:microsoft.com/office/officeart/2005/8/layout/hierarchy2"/>
    <dgm:cxn modelId="{70029860-B65E-4987-8A5A-C01CA2C1EBE4}" srcId="{46A8D953-5345-4518-B973-E2FCA5FC7B9B}" destId="{D058EA7B-6B34-41C1-A9F4-A0EEB1B92931}" srcOrd="1" destOrd="0" parTransId="{BEA3E16F-EC59-4123-8324-4CA44A845CF2}" sibTransId="{B99608C8-0687-426D-A31B-9FAB2AAA8AFC}"/>
    <dgm:cxn modelId="{72D8786D-FF25-4537-B1F5-972CD64EB91E}" type="presOf" srcId="{BADF9C76-B005-4F51-AAF9-A49DC83553FA}" destId="{B148D803-1FF4-4799-9699-2E74D9976A73}" srcOrd="0" destOrd="0" presId="urn:microsoft.com/office/officeart/2005/8/layout/hierarchy2"/>
    <dgm:cxn modelId="{6D66C811-2668-4832-B2DD-3098B039183C}" srcId="{B66D96D6-1791-4ECF-AED3-71B54A8511D4}" destId="{46A8D953-5345-4518-B973-E2FCA5FC7B9B}" srcOrd="0" destOrd="0" parTransId="{5F7DEA8D-995E-458C-970D-CEE4B161AB12}" sibTransId="{E1705453-76D2-4E3B-98B2-DD0B867F4849}"/>
    <dgm:cxn modelId="{B6CDB781-D814-4E3F-BC53-85E0F7481067}" type="presOf" srcId="{67D39803-7D3C-4C92-9D9E-8D035507766F}" destId="{03FA3871-D440-4BBD-A6C2-8256C20ADDFE}" srcOrd="0" destOrd="0" presId="urn:microsoft.com/office/officeart/2005/8/layout/hierarchy2"/>
    <dgm:cxn modelId="{2006F616-2410-43B0-B47C-F8E009595EF1}" type="presOf" srcId="{46A8D953-5345-4518-B973-E2FCA5FC7B9B}" destId="{9AFACE9B-576E-4C26-AAFE-540D47C2F877}" srcOrd="0" destOrd="0" presId="urn:microsoft.com/office/officeart/2005/8/layout/hierarchy2"/>
    <dgm:cxn modelId="{8AADAD7E-BD23-4DE5-8A04-7959FA77A53B}" type="presOf" srcId="{2408294C-6739-4BF3-9661-F6777BEEA5DC}" destId="{77969A80-8E91-4E78-9935-1FD6F11B3C85}" srcOrd="0" destOrd="0" presId="urn:microsoft.com/office/officeart/2005/8/layout/hierarchy2"/>
    <dgm:cxn modelId="{4819D52E-3241-46E9-B3EE-9FB9AE3CB6AA}" srcId="{46A8D953-5345-4518-B973-E2FCA5FC7B9B}" destId="{2408294C-6739-4BF3-9661-F6777BEEA5DC}" srcOrd="0" destOrd="0" parTransId="{BADF9C76-B005-4F51-AAF9-A49DC83553FA}" sibTransId="{F9168CB4-793E-41AB-A6C3-6C494BC11E7F}"/>
    <dgm:cxn modelId="{026E40CE-2453-4E57-B83E-48D95EF33C3B}" type="presOf" srcId="{5309CEAA-AB1B-4F69-8C59-7345B9590085}" destId="{9376D468-24D7-4A96-B33C-9926106AECA4}" srcOrd="0" destOrd="0" presId="urn:microsoft.com/office/officeart/2005/8/layout/hierarchy2"/>
    <dgm:cxn modelId="{CD0DF2AC-7898-4B40-A617-34AE42779C0E}" type="presOf" srcId="{693FFFB1-2DCB-4E96-92A4-2E3B7D338106}" destId="{A8DB2EA8-9FF4-463C-A0E3-84D3787DEAA2}" srcOrd="0" destOrd="0" presId="urn:microsoft.com/office/officeart/2005/8/layout/hierarchy2"/>
    <dgm:cxn modelId="{5A06250C-E8C9-494E-B4BE-2A0715D98B2F}" type="presOf" srcId="{ED33CABF-59C3-4EFB-BB55-D42E28151B8C}" destId="{9DFEB2EB-C88F-48DE-94A9-885C68785F71}" srcOrd="0" destOrd="0" presId="urn:microsoft.com/office/officeart/2005/8/layout/hierarchy2"/>
    <dgm:cxn modelId="{F7C9C126-12A4-43A4-BECB-B35AA6DE0B79}" type="presOf" srcId="{BEA3E16F-EC59-4123-8324-4CA44A845CF2}" destId="{BA09A413-CD8B-415E-8F8F-5A087F60F610}" srcOrd="1" destOrd="0" presId="urn:microsoft.com/office/officeart/2005/8/layout/hierarchy2"/>
    <dgm:cxn modelId="{7D0FFF97-8EEC-41C4-9E28-3DEB13ACB33B}" type="presOf" srcId="{B66D96D6-1791-4ECF-AED3-71B54A8511D4}" destId="{FA31D7A7-4576-4D31-B933-42B60D015DE2}" srcOrd="0" destOrd="0" presId="urn:microsoft.com/office/officeart/2005/8/layout/hierarchy2"/>
    <dgm:cxn modelId="{5117EC5B-128B-4E16-B3ED-AA625CD32632}" type="presOf" srcId="{6D4A1F55-3CD8-4B76-B5C7-77DAC5D1754C}" destId="{87980E74-C555-4F71-9F00-C74209754574}" srcOrd="1" destOrd="0" presId="urn:microsoft.com/office/officeart/2005/8/layout/hierarchy2"/>
    <dgm:cxn modelId="{0073C22A-DDD2-420F-B0F8-F031BF90FF3A}" type="presOf" srcId="{693FFFB1-2DCB-4E96-92A4-2E3B7D338106}" destId="{75B6FB63-772C-4FE0-B90A-FB5D7919D158}" srcOrd="1" destOrd="0" presId="urn:microsoft.com/office/officeart/2005/8/layout/hierarchy2"/>
    <dgm:cxn modelId="{FB529130-7EEC-4F53-B608-5E3F97D4C5F0}" type="presOf" srcId="{D058EA7B-6B34-41C1-A9F4-A0EEB1B92931}" destId="{8FAA50A4-9C7D-4E5A-8929-8648B92AEFE7}" srcOrd="0" destOrd="0" presId="urn:microsoft.com/office/officeart/2005/8/layout/hierarchy2"/>
    <dgm:cxn modelId="{807CC970-18A2-4CBE-A29A-D147BE04420C}" srcId="{2408294C-6739-4BF3-9661-F6777BEEA5DC}" destId="{67D39803-7D3C-4C92-9D9E-8D035507766F}" srcOrd="0" destOrd="0" parTransId="{693FFFB1-2DCB-4E96-92A4-2E3B7D338106}" sibTransId="{9A7B4FA1-B835-4F67-8D58-36BFDD9E529D}"/>
    <dgm:cxn modelId="{0E39359F-98BF-4263-9ACE-76E1966593FA}" type="presOf" srcId="{BEA3E16F-EC59-4123-8324-4CA44A845CF2}" destId="{B7B516C6-99B1-4287-8496-0F4328FC4C26}" srcOrd="0" destOrd="0" presId="urn:microsoft.com/office/officeart/2005/8/layout/hierarchy2"/>
    <dgm:cxn modelId="{8F3A255C-288F-4060-B953-89049C3F1573}" type="presOf" srcId="{BADF9C76-B005-4F51-AAF9-A49DC83553FA}" destId="{6B12F441-E5AC-43CA-AD2A-D82138D6A0A7}" srcOrd="1" destOrd="0" presId="urn:microsoft.com/office/officeart/2005/8/layout/hierarchy2"/>
    <dgm:cxn modelId="{0BC8A242-3616-43F2-9B95-91E6B1A85D83}" type="presOf" srcId="{6BE34DCE-F00D-41E7-9164-DEEE4573AB7E}" destId="{5D0C42B3-FDC3-427F-8A21-5E0E5338C934}" srcOrd="0" destOrd="0" presId="urn:microsoft.com/office/officeart/2005/8/layout/hierarchy2"/>
    <dgm:cxn modelId="{52F80592-AEC5-4D32-837B-AA2AB7A95AAE}" type="presOf" srcId="{6D4A1F55-3CD8-4B76-B5C7-77DAC5D1754C}" destId="{F7A5B2C7-2FDE-4186-84A1-E3EB6A4C0FCE}" srcOrd="0" destOrd="0" presId="urn:microsoft.com/office/officeart/2005/8/layout/hierarchy2"/>
    <dgm:cxn modelId="{A35073C4-5335-4D5A-8771-079DBCD83378}" srcId="{B66D96D6-1791-4ECF-AED3-71B54A8511D4}" destId="{6BE34DCE-F00D-41E7-9164-DEEE4573AB7E}" srcOrd="1" destOrd="0" parTransId="{FFEE7C82-0431-4003-A4C3-BE2D911E5DC6}" sibTransId="{1C29B298-7A47-4DCB-8D67-D1313D3CAF33}"/>
    <dgm:cxn modelId="{D2516D37-CF39-4607-92FD-A5E32204565C}" type="presOf" srcId="{A8DCC612-DE8D-4024-968C-FEF001C9B103}" destId="{D8EAEDB6-5BB0-4072-A880-C909FE2B848D}" srcOrd="0" destOrd="0" presId="urn:microsoft.com/office/officeart/2005/8/layout/hierarchy2"/>
    <dgm:cxn modelId="{E4953584-A264-4EAD-9267-B2FA7BD0F329}" srcId="{2408294C-6739-4BF3-9661-F6777BEEA5DC}" destId="{ED33CABF-59C3-4EFB-BB55-D42E28151B8C}" srcOrd="1" destOrd="0" parTransId="{6D4A1F55-3CD8-4B76-B5C7-77DAC5D1754C}" sibTransId="{9D040A1B-2D36-45C8-B5A5-703A009506FA}"/>
    <dgm:cxn modelId="{397F6BEA-2E1F-4B10-AEA3-E7B21526B8EA}" srcId="{D058EA7B-6B34-41C1-A9F4-A0EEB1B92931}" destId="{A8DCC612-DE8D-4024-968C-FEF001C9B103}" srcOrd="0" destOrd="0" parTransId="{5309CEAA-AB1B-4F69-8C59-7345B9590085}" sibTransId="{FF12B502-9A53-40D4-96EB-73216797684F}"/>
    <dgm:cxn modelId="{46B84357-462A-430A-8EA2-E9ACF85E9CAC}" type="presParOf" srcId="{FA31D7A7-4576-4D31-B933-42B60D015DE2}" destId="{3B473F90-F7E4-4E88-B7A2-8A43B77D95CB}" srcOrd="0" destOrd="0" presId="urn:microsoft.com/office/officeart/2005/8/layout/hierarchy2"/>
    <dgm:cxn modelId="{1B22CB5B-F84E-47FF-8A90-17A375E12D73}" type="presParOf" srcId="{3B473F90-F7E4-4E88-B7A2-8A43B77D95CB}" destId="{9AFACE9B-576E-4C26-AAFE-540D47C2F877}" srcOrd="0" destOrd="0" presId="urn:microsoft.com/office/officeart/2005/8/layout/hierarchy2"/>
    <dgm:cxn modelId="{5935654B-6C22-44C0-996E-9DD4B7F5F936}" type="presParOf" srcId="{3B473F90-F7E4-4E88-B7A2-8A43B77D95CB}" destId="{25E1DE88-A5FD-4A20-8A48-D552554E4BDC}" srcOrd="1" destOrd="0" presId="urn:microsoft.com/office/officeart/2005/8/layout/hierarchy2"/>
    <dgm:cxn modelId="{6BC87B5A-6FE1-4464-84C8-6F59E6019D0F}" type="presParOf" srcId="{25E1DE88-A5FD-4A20-8A48-D552554E4BDC}" destId="{B148D803-1FF4-4799-9699-2E74D9976A73}" srcOrd="0" destOrd="0" presId="urn:microsoft.com/office/officeart/2005/8/layout/hierarchy2"/>
    <dgm:cxn modelId="{5C4F175A-4DB9-418B-AD79-BE4E00AB120D}" type="presParOf" srcId="{B148D803-1FF4-4799-9699-2E74D9976A73}" destId="{6B12F441-E5AC-43CA-AD2A-D82138D6A0A7}" srcOrd="0" destOrd="0" presId="urn:microsoft.com/office/officeart/2005/8/layout/hierarchy2"/>
    <dgm:cxn modelId="{4AC33C04-C63D-4B8B-B7D7-53C4824C0201}" type="presParOf" srcId="{25E1DE88-A5FD-4A20-8A48-D552554E4BDC}" destId="{5BED5A48-F451-45E0-951E-0143B0A9E966}" srcOrd="1" destOrd="0" presId="urn:microsoft.com/office/officeart/2005/8/layout/hierarchy2"/>
    <dgm:cxn modelId="{695B0009-915D-4B1E-AB1E-F7A419F66A57}" type="presParOf" srcId="{5BED5A48-F451-45E0-951E-0143B0A9E966}" destId="{77969A80-8E91-4E78-9935-1FD6F11B3C85}" srcOrd="0" destOrd="0" presId="urn:microsoft.com/office/officeart/2005/8/layout/hierarchy2"/>
    <dgm:cxn modelId="{F4EF0054-03FD-461E-843A-50F2263D57C3}" type="presParOf" srcId="{5BED5A48-F451-45E0-951E-0143B0A9E966}" destId="{9FBAF485-A40A-40BA-9028-23060AEADFC9}" srcOrd="1" destOrd="0" presId="urn:microsoft.com/office/officeart/2005/8/layout/hierarchy2"/>
    <dgm:cxn modelId="{97BD0CAD-03F1-4DA5-9C4C-25863DF31D63}" type="presParOf" srcId="{9FBAF485-A40A-40BA-9028-23060AEADFC9}" destId="{A8DB2EA8-9FF4-463C-A0E3-84D3787DEAA2}" srcOrd="0" destOrd="0" presId="urn:microsoft.com/office/officeart/2005/8/layout/hierarchy2"/>
    <dgm:cxn modelId="{988F31D0-CB6E-4335-A6E1-22423400A65F}" type="presParOf" srcId="{A8DB2EA8-9FF4-463C-A0E3-84D3787DEAA2}" destId="{75B6FB63-772C-4FE0-B90A-FB5D7919D158}" srcOrd="0" destOrd="0" presId="urn:microsoft.com/office/officeart/2005/8/layout/hierarchy2"/>
    <dgm:cxn modelId="{86BFBA15-2AAC-4A67-A5A1-52B1B1EB4E37}" type="presParOf" srcId="{9FBAF485-A40A-40BA-9028-23060AEADFC9}" destId="{7881B0BB-9F5B-4742-B7B8-FB08809DADFC}" srcOrd="1" destOrd="0" presId="urn:microsoft.com/office/officeart/2005/8/layout/hierarchy2"/>
    <dgm:cxn modelId="{51B8D014-7FAF-4D16-B184-40698F1A4122}" type="presParOf" srcId="{7881B0BB-9F5B-4742-B7B8-FB08809DADFC}" destId="{03FA3871-D440-4BBD-A6C2-8256C20ADDFE}" srcOrd="0" destOrd="0" presId="urn:microsoft.com/office/officeart/2005/8/layout/hierarchy2"/>
    <dgm:cxn modelId="{B10BB28C-6225-4472-B871-D2B7D4413CB7}" type="presParOf" srcId="{7881B0BB-9F5B-4742-B7B8-FB08809DADFC}" destId="{F1566EB9-5D40-4386-9F38-375EBC6D2F16}" srcOrd="1" destOrd="0" presId="urn:microsoft.com/office/officeart/2005/8/layout/hierarchy2"/>
    <dgm:cxn modelId="{D16A6EBD-FFD5-4E80-B8C9-3BB4147274E2}" type="presParOf" srcId="{9FBAF485-A40A-40BA-9028-23060AEADFC9}" destId="{F7A5B2C7-2FDE-4186-84A1-E3EB6A4C0FCE}" srcOrd="2" destOrd="0" presId="urn:microsoft.com/office/officeart/2005/8/layout/hierarchy2"/>
    <dgm:cxn modelId="{0C155935-D006-4ADE-B88D-4CF0B358E2B3}" type="presParOf" srcId="{F7A5B2C7-2FDE-4186-84A1-E3EB6A4C0FCE}" destId="{87980E74-C555-4F71-9F00-C74209754574}" srcOrd="0" destOrd="0" presId="urn:microsoft.com/office/officeart/2005/8/layout/hierarchy2"/>
    <dgm:cxn modelId="{AF3CE6F8-BFE7-46AC-BD5C-87D37B315866}" type="presParOf" srcId="{9FBAF485-A40A-40BA-9028-23060AEADFC9}" destId="{6F9F9195-4990-48DA-97FA-2A08C44DCF63}" srcOrd="3" destOrd="0" presId="urn:microsoft.com/office/officeart/2005/8/layout/hierarchy2"/>
    <dgm:cxn modelId="{194B743F-F1CC-4A50-BA02-7312F09F8DF6}" type="presParOf" srcId="{6F9F9195-4990-48DA-97FA-2A08C44DCF63}" destId="{9DFEB2EB-C88F-48DE-94A9-885C68785F71}" srcOrd="0" destOrd="0" presId="urn:microsoft.com/office/officeart/2005/8/layout/hierarchy2"/>
    <dgm:cxn modelId="{3A5391F5-83BB-459B-AE2C-341619AA8D59}" type="presParOf" srcId="{6F9F9195-4990-48DA-97FA-2A08C44DCF63}" destId="{B1B6482F-1502-4BC6-8E8D-5045ECD1CAE6}" srcOrd="1" destOrd="0" presId="urn:microsoft.com/office/officeart/2005/8/layout/hierarchy2"/>
    <dgm:cxn modelId="{14C7BEF3-404C-47A3-9D4A-73668584C6A1}" type="presParOf" srcId="{25E1DE88-A5FD-4A20-8A48-D552554E4BDC}" destId="{B7B516C6-99B1-4287-8496-0F4328FC4C26}" srcOrd="2" destOrd="0" presId="urn:microsoft.com/office/officeart/2005/8/layout/hierarchy2"/>
    <dgm:cxn modelId="{56C54641-1C68-4DF4-B2A7-67F77547F013}" type="presParOf" srcId="{B7B516C6-99B1-4287-8496-0F4328FC4C26}" destId="{BA09A413-CD8B-415E-8F8F-5A087F60F610}" srcOrd="0" destOrd="0" presId="urn:microsoft.com/office/officeart/2005/8/layout/hierarchy2"/>
    <dgm:cxn modelId="{47544FCA-68AA-48BC-858D-0A21E5D5AA64}" type="presParOf" srcId="{25E1DE88-A5FD-4A20-8A48-D552554E4BDC}" destId="{B4E5FDC4-7E61-477D-ACF3-6557D6244406}" srcOrd="3" destOrd="0" presId="urn:microsoft.com/office/officeart/2005/8/layout/hierarchy2"/>
    <dgm:cxn modelId="{0B968E93-0BE8-4A05-AC52-561402C50492}" type="presParOf" srcId="{B4E5FDC4-7E61-477D-ACF3-6557D6244406}" destId="{8FAA50A4-9C7D-4E5A-8929-8648B92AEFE7}" srcOrd="0" destOrd="0" presId="urn:microsoft.com/office/officeart/2005/8/layout/hierarchy2"/>
    <dgm:cxn modelId="{99D0BDBA-2ADE-462D-9CB2-551559E1AA27}" type="presParOf" srcId="{B4E5FDC4-7E61-477D-ACF3-6557D6244406}" destId="{20C0AE6B-EF76-49B5-AFE2-AFDF7BCA3047}" srcOrd="1" destOrd="0" presId="urn:microsoft.com/office/officeart/2005/8/layout/hierarchy2"/>
    <dgm:cxn modelId="{1CFDB872-743C-45F7-9DDB-84A7EE1C6418}" type="presParOf" srcId="{20C0AE6B-EF76-49B5-AFE2-AFDF7BCA3047}" destId="{9376D468-24D7-4A96-B33C-9926106AECA4}" srcOrd="0" destOrd="0" presId="urn:microsoft.com/office/officeart/2005/8/layout/hierarchy2"/>
    <dgm:cxn modelId="{E5CFEB50-D709-4252-8801-64B5148E1AA2}" type="presParOf" srcId="{9376D468-24D7-4A96-B33C-9926106AECA4}" destId="{B4CF2AFA-847E-4709-8E8C-4DD4D2862872}" srcOrd="0" destOrd="0" presId="urn:microsoft.com/office/officeart/2005/8/layout/hierarchy2"/>
    <dgm:cxn modelId="{B1A198B6-6D86-436B-B3E0-D474E8B92997}" type="presParOf" srcId="{20C0AE6B-EF76-49B5-AFE2-AFDF7BCA3047}" destId="{B721B48B-F875-430F-B9FF-1BA852A651B7}" srcOrd="1" destOrd="0" presId="urn:microsoft.com/office/officeart/2005/8/layout/hierarchy2"/>
    <dgm:cxn modelId="{97A4B293-8AFA-4D12-B405-0327430D1438}" type="presParOf" srcId="{B721B48B-F875-430F-B9FF-1BA852A651B7}" destId="{D8EAEDB6-5BB0-4072-A880-C909FE2B848D}" srcOrd="0" destOrd="0" presId="urn:microsoft.com/office/officeart/2005/8/layout/hierarchy2"/>
    <dgm:cxn modelId="{B427AC89-A8ED-4D69-89C8-E749018F4578}" type="presParOf" srcId="{B721B48B-F875-430F-B9FF-1BA852A651B7}" destId="{19683E19-F8A4-4394-AB94-81195A6344F7}" srcOrd="1" destOrd="0" presId="urn:microsoft.com/office/officeart/2005/8/layout/hierarchy2"/>
    <dgm:cxn modelId="{17E981A0-4E08-499D-B2D4-D8EFE68B467D}" type="presParOf" srcId="{FA31D7A7-4576-4D31-B933-42B60D015DE2}" destId="{554E5829-8896-4C0F-AD36-CCD7F68DB359}" srcOrd="1" destOrd="0" presId="urn:microsoft.com/office/officeart/2005/8/layout/hierarchy2"/>
    <dgm:cxn modelId="{710D4C87-9568-46AF-8647-BD38BDB76EF3}" type="presParOf" srcId="{554E5829-8896-4C0F-AD36-CCD7F68DB359}" destId="{5D0C42B3-FDC3-427F-8A21-5E0E5338C934}" srcOrd="0" destOrd="0" presId="urn:microsoft.com/office/officeart/2005/8/layout/hierarchy2"/>
    <dgm:cxn modelId="{60EC7DCC-0833-428A-8757-C36E5487BAB8}" type="presParOf" srcId="{554E5829-8896-4C0F-AD36-CCD7F68DB359}" destId="{BDB4EFFA-E515-400D-8F51-338433D3642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FACE9B-576E-4C26-AAFE-540D47C2F877}">
      <dsp:nvSpPr>
        <dsp:cNvPr id="0" name=""/>
        <dsp:cNvSpPr/>
      </dsp:nvSpPr>
      <dsp:spPr>
        <a:xfrm>
          <a:off x="7663" y="2407982"/>
          <a:ext cx="2326751" cy="1601991"/>
        </a:xfrm>
        <a:prstGeom prst="roundRect">
          <a:avLst>
            <a:gd name="adj" fmla="val 1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err="1" smtClean="0">
              <a:solidFill>
                <a:schemeClr val="tx1"/>
              </a:solidFill>
            </a:rPr>
            <a:t>Компетентостный</a:t>
          </a:r>
          <a:r>
            <a:rPr lang="ru-RU" sz="2800" kern="1200" dirty="0" smtClean="0">
              <a:solidFill>
                <a:schemeClr val="tx1"/>
              </a:solidFill>
            </a:rPr>
            <a:t> подход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54584" y="2454903"/>
        <a:ext cx="2232909" cy="1508149"/>
      </dsp:txXfrm>
    </dsp:sp>
    <dsp:sp modelId="{B148D803-1FF4-4799-9699-2E74D9976A73}">
      <dsp:nvSpPr>
        <dsp:cNvPr id="0" name=""/>
        <dsp:cNvSpPr/>
      </dsp:nvSpPr>
      <dsp:spPr>
        <a:xfrm rot="18782010">
          <a:off x="2117859" y="2693940"/>
          <a:ext cx="1363812" cy="33190"/>
        </a:xfrm>
        <a:custGeom>
          <a:avLst/>
          <a:gdLst/>
          <a:ahLst/>
          <a:cxnLst/>
          <a:rect l="0" t="0" r="0" b="0"/>
          <a:pathLst>
            <a:path>
              <a:moveTo>
                <a:pt x="0" y="16595"/>
              </a:moveTo>
              <a:lnTo>
                <a:pt x="1363812" y="165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765670" y="2676440"/>
        <a:ext cx="68190" cy="68190"/>
      </dsp:txXfrm>
    </dsp:sp>
    <dsp:sp modelId="{77969A80-8E91-4E78-9935-1FD6F11B3C85}">
      <dsp:nvSpPr>
        <dsp:cNvPr id="0" name=""/>
        <dsp:cNvSpPr/>
      </dsp:nvSpPr>
      <dsp:spPr>
        <a:xfrm>
          <a:off x="3265116" y="1396583"/>
          <a:ext cx="2326751" cy="1631018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Содержание  учебного предмета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3312887" y="1444354"/>
        <a:ext cx="2231209" cy="1535476"/>
      </dsp:txXfrm>
    </dsp:sp>
    <dsp:sp modelId="{A8DB2EA8-9FF4-463C-A0E3-84D3787DEAA2}">
      <dsp:nvSpPr>
        <dsp:cNvPr id="0" name=""/>
        <dsp:cNvSpPr/>
      </dsp:nvSpPr>
      <dsp:spPr>
        <a:xfrm rot="19457599">
          <a:off x="5484137" y="1861027"/>
          <a:ext cx="1146161" cy="33190"/>
        </a:xfrm>
        <a:custGeom>
          <a:avLst/>
          <a:gdLst/>
          <a:ahLst/>
          <a:cxnLst/>
          <a:rect l="0" t="0" r="0" b="0"/>
          <a:pathLst>
            <a:path>
              <a:moveTo>
                <a:pt x="0" y="16595"/>
              </a:moveTo>
              <a:lnTo>
                <a:pt x="1146161" y="165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028564" y="1848968"/>
        <a:ext cx="57308" cy="57308"/>
      </dsp:txXfrm>
    </dsp:sp>
    <dsp:sp modelId="{03FA3871-D440-4BBD-A6C2-8256C20ADDFE}">
      <dsp:nvSpPr>
        <dsp:cNvPr id="0" name=""/>
        <dsp:cNvSpPr/>
      </dsp:nvSpPr>
      <dsp:spPr>
        <a:xfrm>
          <a:off x="6522568" y="961463"/>
          <a:ext cx="2326751" cy="1163375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1"/>
              </a:solidFill>
            </a:rPr>
            <a:t>Задания, направленные на навыки высокого порядка</a:t>
          </a:r>
          <a:endParaRPr lang="ru-RU" sz="1900" kern="1200" dirty="0">
            <a:solidFill>
              <a:schemeClr val="tx1"/>
            </a:solidFill>
          </a:endParaRPr>
        </a:p>
      </dsp:txBody>
      <dsp:txXfrm>
        <a:off x="6556642" y="995537"/>
        <a:ext cx="2258603" cy="1095227"/>
      </dsp:txXfrm>
    </dsp:sp>
    <dsp:sp modelId="{F7A5B2C7-2FDE-4186-84A1-E3EB6A4C0FCE}">
      <dsp:nvSpPr>
        <dsp:cNvPr id="0" name=""/>
        <dsp:cNvSpPr/>
      </dsp:nvSpPr>
      <dsp:spPr>
        <a:xfrm rot="2142401">
          <a:off x="5484137" y="2529968"/>
          <a:ext cx="1146161" cy="33190"/>
        </a:xfrm>
        <a:custGeom>
          <a:avLst/>
          <a:gdLst/>
          <a:ahLst/>
          <a:cxnLst/>
          <a:rect l="0" t="0" r="0" b="0"/>
          <a:pathLst>
            <a:path>
              <a:moveTo>
                <a:pt x="0" y="16595"/>
              </a:moveTo>
              <a:lnTo>
                <a:pt x="1146161" y="165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028564" y="2517909"/>
        <a:ext cx="57308" cy="57308"/>
      </dsp:txXfrm>
    </dsp:sp>
    <dsp:sp modelId="{9DFEB2EB-C88F-48DE-94A9-885C68785F71}">
      <dsp:nvSpPr>
        <dsp:cNvPr id="0" name=""/>
        <dsp:cNvSpPr/>
      </dsp:nvSpPr>
      <dsp:spPr>
        <a:xfrm>
          <a:off x="6522568" y="2299346"/>
          <a:ext cx="2326751" cy="1163375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1"/>
              </a:solidFill>
            </a:rPr>
            <a:t>Алгоритм освоения исторической информации</a:t>
          </a:r>
          <a:endParaRPr lang="ru-RU" sz="1900" kern="1200" dirty="0">
            <a:solidFill>
              <a:schemeClr val="tx1"/>
            </a:solidFill>
          </a:endParaRPr>
        </a:p>
      </dsp:txBody>
      <dsp:txXfrm>
        <a:off x="6556642" y="2333420"/>
        <a:ext cx="2258603" cy="1095227"/>
      </dsp:txXfrm>
    </dsp:sp>
    <dsp:sp modelId="{B7B516C6-99B1-4287-8496-0F4328FC4C26}">
      <dsp:nvSpPr>
        <dsp:cNvPr id="0" name=""/>
        <dsp:cNvSpPr/>
      </dsp:nvSpPr>
      <dsp:spPr>
        <a:xfrm rot="2840287">
          <a:off x="2113074" y="3697352"/>
          <a:ext cx="1373382" cy="33190"/>
        </a:xfrm>
        <a:custGeom>
          <a:avLst/>
          <a:gdLst/>
          <a:ahLst/>
          <a:cxnLst/>
          <a:rect l="0" t="0" r="0" b="0"/>
          <a:pathLst>
            <a:path>
              <a:moveTo>
                <a:pt x="0" y="16595"/>
              </a:moveTo>
              <a:lnTo>
                <a:pt x="1373382" y="165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765431" y="3679612"/>
        <a:ext cx="68669" cy="68669"/>
      </dsp:txXfrm>
    </dsp:sp>
    <dsp:sp modelId="{8FAA50A4-9C7D-4E5A-8929-8648B92AEFE7}">
      <dsp:nvSpPr>
        <dsp:cNvPr id="0" name=""/>
        <dsp:cNvSpPr/>
      </dsp:nvSpPr>
      <dsp:spPr>
        <a:xfrm>
          <a:off x="3265116" y="3416460"/>
          <a:ext cx="2326751" cy="1604912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Организация познавательной деятельности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3312122" y="3463466"/>
        <a:ext cx="2232739" cy="1510900"/>
      </dsp:txXfrm>
    </dsp:sp>
    <dsp:sp modelId="{9376D468-24D7-4A96-B33C-9926106AECA4}">
      <dsp:nvSpPr>
        <dsp:cNvPr id="0" name=""/>
        <dsp:cNvSpPr/>
      </dsp:nvSpPr>
      <dsp:spPr>
        <a:xfrm>
          <a:off x="5591867" y="4202321"/>
          <a:ext cx="930700" cy="33190"/>
        </a:xfrm>
        <a:custGeom>
          <a:avLst/>
          <a:gdLst/>
          <a:ahLst/>
          <a:cxnLst/>
          <a:rect l="0" t="0" r="0" b="0"/>
          <a:pathLst>
            <a:path>
              <a:moveTo>
                <a:pt x="0" y="16595"/>
              </a:moveTo>
              <a:lnTo>
                <a:pt x="930700" y="165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033950" y="4195648"/>
        <a:ext cx="46535" cy="46535"/>
      </dsp:txXfrm>
    </dsp:sp>
    <dsp:sp modelId="{D8EAEDB6-5BB0-4072-A880-C909FE2B848D}">
      <dsp:nvSpPr>
        <dsp:cNvPr id="0" name=""/>
        <dsp:cNvSpPr/>
      </dsp:nvSpPr>
      <dsp:spPr>
        <a:xfrm>
          <a:off x="6522568" y="3637228"/>
          <a:ext cx="2326751" cy="1163375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1"/>
              </a:solidFill>
            </a:rPr>
            <a:t>На уроке </a:t>
          </a:r>
          <a:endParaRPr lang="ru-RU" sz="1900" kern="1200" dirty="0">
            <a:solidFill>
              <a:schemeClr val="tx1"/>
            </a:solidFill>
          </a:endParaRPr>
        </a:p>
      </dsp:txBody>
      <dsp:txXfrm>
        <a:off x="6556642" y="3671302"/>
        <a:ext cx="2258603" cy="1095227"/>
      </dsp:txXfrm>
    </dsp:sp>
    <dsp:sp modelId="{5D0C42B3-FDC3-427F-8A21-5E0E5338C934}">
      <dsp:nvSpPr>
        <dsp:cNvPr id="0" name=""/>
        <dsp:cNvSpPr/>
      </dsp:nvSpPr>
      <dsp:spPr>
        <a:xfrm>
          <a:off x="6530232" y="5145944"/>
          <a:ext cx="2326751" cy="1163375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1"/>
              </a:solidFill>
            </a:rPr>
            <a:t>Во внеурочной деятельности  </a:t>
          </a:r>
          <a:endParaRPr lang="ru-RU" sz="1900" kern="1200" dirty="0">
            <a:solidFill>
              <a:schemeClr val="tx1"/>
            </a:solidFill>
          </a:endParaRPr>
        </a:p>
      </dsp:txBody>
      <dsp:txXfrm>
        <a:off x="6564306" y="5180018"/>
        <a:ext cx="2258603" cy="10952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19295" y="985720"/>
            <a:ext cx="4428445" cy="12216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4130" y="2665475"/>
            <a:ext cx="6400800" cy="1068935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rgbClr val="157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1425" y="680310"/>
            <a:ext cx="656631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749245"/>
            <a:ext cx="6413610" cy="4581150"/>
          </a:xfrm>
        </p:spPr>
        <p:txBody>
          <a:bodyPr/>
          <a:lstStyle>
            <a:lvl1pPr>
              <a:defRPr sz="28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527605"/>
            <a:ext cx="7016195" cy="68488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157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443835"/>
            <a:ext cx="7016195" cy="4275740"/>
          </a:xfrm>
        </p:spPr>
        <p:txBody>
          <a:bodyPr/>
          <a:lstStyle>
            <a:lvl1pPr>
              <a:defRPr sz="28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1425" y="680310"/>
            <a:ext cx="6244435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1425" y="1749245"/>
            <a:ext cx="3054100" cy="773424"/>
          </a:xfrm>
        </p:spPr>
        <p:txBody>
          <a:bodyPr anchor="b"/>
          <a:lstStyle>
            <a:lvl1pPr marL="0" indent="0">
              <a:buNone/>
              <a:defRPr sz="2400" b="1" baseline="0">
                <a:solidFill>
                  <a:srgbClr val="157F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1425" y="2512770"/>
            <a:ext cx="3054100" cy="3035058"/>
          </a:xfrm>
        </p:spPr>
        <p:txBody>
          <a:bodyPr/>
          <a:lstStyle>
            <a:lvl1pPr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tx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93640" y="1749245"/>
            <a:ext cx="3054100" cy="773424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57F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93640" y="2512770"/>
            <a:ext cx="3054100" cy="3035058"/>
          </a:xfrm>
        </p:spPr>
        <p:txBody>
          <a:bodyPr/>
          <a:lstStyle>
            <a:lvl1pPr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tx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63888" y="260648"/>
            <a:ext cx="5283853" cy="26642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3100" dirty="0" smtClean="0">
                <a:solidFill>
                  <a:schemeClr val="tx1"/>
                </a:solidFill>
              </a:rPr>
              <a:t>«</a:t>
            </a:r>
            <a:r>
              <a:rPr lang="ru-RU" sz="2800" b="1" dirty="0">
                <a:solidFill>
                  <a:schemeClr val="tx1"/>
                </a:solidFill>
              </a:rPr>
              <a:t>Развитие функциональной грамотности учащихся на уроках </a:t>
            </a:r>
            <a:r>
              <a:rPr lang="ru-RU" sz="2800" b="1" dirty="0" smtClean="0">
                <a:solidFill>
                  <a:schemeClr val="tx1"/>
                </a:solidFill>
              </a:rPr>
              <a:t>истории»</a:t>
            </a:r>
            <a:r>
              <a:rPr lang="ru-RU" sz="2800" dirty="0"/>
              <a:t/>
            </a:r>
            <a:br>
              <a:rPr lang="ru-RU" sz="2800" dirty="0"/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1760" y="3212976"/>
            <a:ext cx="6400800" cy="1068935"/>
          </a:xfrm>
        </p:spPr>
        <p:txBody>
          <a:bodyPr>
            <a:normAutofit/>
          </a:bodyPr>
          <a:lstStyle/>
          <a:p>
            <a:r>
              <a:rPr lang="ru-RU" dirty="0" err="1" smtClean="0">
                <a:solidFill>
                  <a:srgbClr val="00B050"/>
                </a:solidFill>
              </a:rPr>
              <a:t>Базарбаева</a:t>
            </a:r>
            <a:r>
              <a:rPr lang="ru-RU" dirty="0" smtClean="0">
                <a:solidFill>
                  <a:srgbClr val="00B050"/>
                </a:solidFill>
              </a:rPr>
              <a:t> Жанат </a:t>
            </a:r>
            <a:r>
              <a:rPr lang="ru-RU" dirty="0" err="1" smtClean="0">
                <a:solidFill>
                  <a:srgbClr val="00B050"/>
                </a:solidFill>
              </a:rPr>
              <a:t>Куандыковна</a:t>
            </a:r>
            <a:endParaRPr lang="ru-RU" dirty="0" smtClean="0">
              <a:solidFill>
                <a:srgbClr val="00B050"/>
              </a:solidFill>
            </a:endParaRPr>
          </a:p>
          <a:p>
            <a:r>
              <a:rPr lang="ru-RU" dirty="0" smtClean="0">
                <a:solidFill>
                  <a:srgbClr val="00B050"/>
                </a:solidFill>
              </a:rPr>
              <a:t>Учитель истории ЖГ </a:t>
            </a:r>
            <a:r>
              <a:rPr lang="ru-RU" dirty="0" err="1" smtClean="0">
                <a:solidFill>
                  <a:srgbClr val="00B050"/>
                </a:solidFill>
              </a:rPr>
              <a:t>г.Темиртау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7" y="332656"/>
            <a:ext cx="6652004" cy="9584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Алгоритм анализа деятельности исторической личности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8568952" cy="5112568"/>
          </a:xfrm>
        </p:spPr>
        <p:txBody>
          <a:bodyPr>
            <a:normAutofit fontScale="92500" lnSpcReduction="20000"/>
          </a:bodyPr>
          <a:lstStyle/>
          <a:p>
            <a:r>
              <a:rPr lang="ru-RU" sz="1600" b="1" dirty="0"/>
              <a:t>Примерный алгоритм</a:t>
            </a:r>
            <a:endParaRPr lang="ru-RU" sz="1600" dirty="0"/>
          </a:p>
          <a:p>
            <a:r>
              <a:rPr lang="ru-RU" sz="1600" b="1" dirty="0"/>
              <a:t>1. Определите время жизни исторического деятеля.</a:t>
            </a:r>
            <a:endParaRPr lang="ru-RU" sz="1600" dirty="0"/>
          </a:p>
          <a:p>
            <a:r>
              <a:rPr lang="ru-RU" sz="1600" dirty="0"/>
              <a:t>- Назовите время жизни /деятельности (годы, десятилетия века, период, годы правления) исторической личности.</a:t>
            </a:r>
            <a:br>
              <a:rPr lang="ru-RU" sz="1600" dirty="0"/>
            </a:br>
            <a:r>
              <a:rPr lang="ru-RU" sz="1600" dirty="0"/>
              <a:t>- Поясните, кто или что повлияло на становление личности, ее взглядов (очень кратко).</a:t>
            </a:r>
          </a:p>
          <a:p>
            <a:r>
              <a:rPr lang="ru-RU" sz="1600" dirty="0"/>
              <a:t>- Охарактеризуйте исторические условия, в которых происходила деятельность исторической личности (кратко).</a:t>
            </a:r>
          </a:p>
          <a:p>
            <a:r>
              <a:rPr lang="ru-RU" sz="1600" b="1" dirty="0"/>
              <a:t>2. Деятельность.</a:t>
            </a:r>
            <a:endParaRPr lang="ru-RU" sz="1600" dirty="0"/>
          </a:p>
          <a:p>
            <a:r>
              <a:rPr lang="ru-RU" sz="1600" dirty="0"/>
              <a:t>- Сформулируйте направления, цели и задачи деятельности (возможно по сферам общественной жизни).</a:t>
            </a:r>
          </a:p>
          <a:p>
            <a:r>
              <a:rPr lang="ru-RU" sz="1600" dirty="0"/>
              <a:t>- Назовите способы, методы, формы осуществления поставленных задач на каждом направлении (конкретные факты). Если необходимо, раскройте связи и противоречия личности — в деятельности, между его целями и средствами их достижения, с другими людьми. Оцените средства, используемые данным деятелем для достижения поставленных целей.</a:t>
            </a:r>
            <a:br>
              <a:rPr lang="ru-RU" sz="1600" dirty="0"/>
            </a:br>
            <a:r>
              <a:rPr lang="ru-RU" sz="1600" dirty="0"/>
              <a:t>- Покажите итоги и результаты деятельности на каждом направлении (конкретные факты, можно по сферам общественной жизни)</a:t>
            </a:r>
          </a:p>
          <a:p>
            <a:r>
              <a:rPr lang="ru-RU" sz="1600" b="1" dirty="0"/>
              <a:t>3. Оценка результатов деятельности исторической личности.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 - Дайте обобщенную характеристику перечисленным результатам (по значимости этих результатов для страны, народа; по их влиянию на последующий ход событий и т.д.)</a:t>
            </a:r>
            <a:br>
              <a:rPr lang="ru-RU" sz="1600" dirty="0"/>
            </a:br>
            <a:r>
              <a:rPr lang="ru-RU" sz="1600" dirty="0"/>
              <a:t>- Назовите альтернативные оценки данного исторического персонажа, существующие в исторической науке.</a:t>
            </a:r>
            <a:br>
              <a:rPr lang="ru-RU" sz="1600" dirty="0"/>
            </a:br>
            <a:r>
              <a:rPr lang="ru-RU" sz="1600" dirty="0"/>
              <a:t>- Выразите свое отношение к результатам деятельности этого исторического деятеля (восхищение его деятельностью или неодобрение его поступков, возможна оценка с точки зрения общественного блага, позиций гуманизма или понимания прогресса).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303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Анализ деятельности Амангельды </a:t>
            </a:r>
            <a:r>
              <a:rPr lang="ru-RU" dirty="0" err="1" smtClean="0">
                <a:solidFill>
                  <a:schemeClr val="tx1"/>
                </a:solidFill>
              </a:rPr>
              <a:t>Иманова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00808"/>
            <a:ext cx="8892480" cy="4848107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ru-RU" sz="2900" b="1" dirty="0" smtClean="0"/>
              <a:t>1</a:t>
            </a:r>
            <a:r>
              <a:rPr lang="ru-RU" sz="2900" dirty="0" smtClean="0"/>
              <a:t>.Амангельды </a:t>
            </a:r>
            <a:r>
              <a:rPr lang="ru-RU" sz="2900" dirty="0" err="1" smtClean="0"/>
              <a:t>Иманов</a:t>
            </a:r>
            <a:r>
              <a:rPr lang="ru-RU" sz="2900" dirty="0" smtClean="0"/>
              <a:t> (1873-1919 гг.), один из руководителей Тургайского центра движения НОД 1916 года. На формирование его взглядов и становление как руководителя восстания повлияло то, что его юность проходила в период активной деятельности </a:t>
            </a:r>
            <a:r>
              <a:rPr lang="ru-RU" sz="2900" dirty="0" err="1" smtClean="0"/>
              <a:t>Ыбрая</a:t>
            </a:r>
            <a:r>
              <a:rPr lang="ru-RU" sz="2900" dirty="0" smtClean="0"/>
              <a:t> </a:t>
            </a:r>
            <a:r>
              <a:rPr lang="ru-RU" sz="2900" dirty="0" err="1" smtClean="0"/>
              <a:t>Алтынсарина</a:t>
            </a:r>
            <a:r>
              <a:rPr lang="ru-RU" sz="2900" dirty="0" smtClean="0"/>
              <a:t>, также немаловажным фактором было то, что его дед </a:t>
            </a:r>
            <a:r>
              <a:rPr lang="ru-RU" sz="2900" dirty="0" err="1" smtClean="0"/>
              <a:t>Иман</a:t>
            </a:r>
            <a:r>
              <a:rPr lang="ru-RU" sz="2900" dirty="0" smtClean="0"/>
              <a:t> был одним из полководцев </a:t>
            </a:r>
            <a:r>
              <a:rPr lang="ru-RU" sz="2900" dirty="0" err="1" smtClean="0"/>
              <a:t>Кенесары</a:t>
            </a:r>
            <a:r>
              <a:rPr lang="ru-RU" sz="2900" dirty="0" smtClean="0"/>
              <a:t> </a:t>
            </a:r>
            <a:r>
              <a:rPr lang="ru-RU" sz="2900" dirty="0" err="1" smtClean="0"/>
              <a:t>Касымова</a:t>
            </a:r>
            <a:r>
              <a:rPr lang="ru-RU" sz="2900" dirty="0" smtClean="0"/>
              <a:t>. По тем временам он считался образованным человеком и он остро ощущал колониальный и социальный гнет царского правительства в начале ХХ века и насущные проблемы казахского народа.</a:t>
            </a:r>
          </a:p>
          <a:p>
            <a:pPr marL="0" indent="0" algn="just">
              <a:buNone/>
            </a:pPr>
            <a:r>
              <a:rPr lang="ru-RU" sz="2900" b="1" dirty="0" smtClean="0"/>
              <a:t>2.</a:t>
            </a:r>
            <a:r>
              <a:rPr lang="ru-RU" sz="2900" dirty="0" smtClean="0"/>
              <a:t>Амангельды осознал, что необходимо изменение тех условий, в которых живет его народ: лишенный прав на свою землю, на управление своим краем, на развитие своего языка и религии. Как только вспыхнуло восстание, он как наиболее авторитетный человек в своем крае возглавил один из центров восстания. Он считал, что только военным путем можно повлиять на политику царского правительства. На него влияли и революционные идеи Алиби </a:t>
            </a:r>
            <a:r>
              <a:rPr lang="ru-RU" sz="2900" dirty="0" err="1" smtClean="0"/>
              <a:t>Джангильдина</a:t>
            </a:r>
            <a:r>
              <a:rPr lang="ru-RU" sz="2900" dirty="0" smtClean="0"/>
              <a:t>. Амангельды </a:t>
            </a:r>
            <a:r>
              <a:rPr lang="ru-RU" sz="2900" dirty="0"/>
              <a:t>сумел создать дисциплинированный конный отряд с четко налаженным взаимодействием частей</a:t>
            </a:r>
            <a:r>
              <a:rPr lang="ru-RU" sz="2900" dirty="0" smtClean="0"/>
              <a:t>. </a:t>
            </a:r>
            <a:r>
              <a:rPr lang="ru-RU" sz="2900" dirty="0"/>
              <a:t>В разгар восстания под знаменами Амангельды находилось около 50 000 бойцов</a:t>
            </a:r>
            <a:r>
              <a:rPr lang="ru-RU" sz="2900" dirty="0" smtClean="0"/>
              <a:t>. Несмотря на ожесточенную борьбу, техническое превосходство царским карателям не удалось разбить отряды Амангельды. Восстание в Тургайском центре слилось с революционными событиями 1917 года. Амангельды принял активное участие в установлении Советской власти в крае. </a:t>
            </a:r>
          </a:p>
          <a:p>
            <a:pPr marL="0" indent="0" algn="just">
              <a:buNone/>
            </a:pPr>
            <a:endParaRPr lang="ru-RU" sz="2900" dirty="0" smtClean="0"/>
          </a:p>
          <a:p>
            <a:pPr marL="0" indent="0" algn="just">
              <a:buNone/>
            </a:pPr>
            <a:r>
              <a:rPr lang="ru-RU" sz="2900" b="1" dirty="0" smtClean="0"/>
              <a:t>3.</a:t>
            </a:r>
            <a:r>
              <a:rPr lang="ru-RU" sz="2900" dirty="0" smtClean="0"/>
              <a:t>Значение деятельности Амангельды </a:t>
            </a:r>
            <a:r>
              <a:rPr lang="ru-RU" sz="2900" dirty="0" err="1" smtClean="0"/>
              <a:t>Иманова</a:t>
            </a:r>
            <a:r>
              <a:rPr lang="ru-RU" sz="2900" dirty="0" smtClean="0"/>
              <a:t> велико, т.к. </a:t>
            </a:r>
            <a:r>
              <a:rPr lang="ru-RU" sz="2900" dirty="0"/>
              <a:t> </a:t>
            </a:r>
            <a:r>
              <a:rPr lang="ru-RU" sz="2900" dirty="0" smtClean="0"/>
              <a:t>в </a:t>
            </a:r>
            <a:r>
              <a:rPr lang="ru-RU" sz="2900" dirty="0"/>
              <a:t>условиях </a:t>
            </a:r>
            <a:r>
              <a:rPr lang="ru-RU" sz="2900" dirty="0" smtClean="0"/>
              <a:t>колониального гнета и </a:t>
            </a:r>
            <a:r>
              <a:rPr lang="ru-RU" sz="2900" dirty="0"/>
              <a:t>Первой мировой войны Амангельды </a:t>
            </a:r>
            <a:r>
              <a:rPr lang="ru-RU" sz="2900" dirty="0" err="1"/>
              <a:t>Иманов</a:t>
            </a:r>
            <a:r>
              <a:rPr lang="ru-RU" sz="2900" dirty="0"/>
              <a:t> и другие руководители восстания явились первооткрывателями в борьбе за независимость казахского народа на пути к народной демократии.  </a:t>
            </a:r>
            <a:r>
              <a:rPr lang="ru-RU" sz="2900" dirty="0" smtClean="0"/>
              <a:t>Вместе с тем, в современной историографии существует и обратная точка зрения на его деятельность. Считается, что политическая деятельность была идеализирована и мифологизирована в советской историографии, что нет фактов подтверждающих его руководство восстанием, что он являлся лишь сподвижником и соратником истинного руководителя восстания </a:t>
            </a:r>
            <a:r>
              <a:rPr lang="ru-RU" sz="2900" dirty="0" err="1" smtClean="0"/>
              <a:t>Абдулгафара</a:t>
            </a:r>
            <a:r>
              <a:rPr lang="ru-RU" sz="2900" dirty="0" smtClean="0"/>
              <a:t> </a:t>
            </a:r>
            <a:r>
              <a:rPr lang="ru-RU" sz="2900" dirty="0" err="1" smtClean="0"/>
              <a:t>Жанбосына</a:t>
            </a:r>
            <a:r>
              <a:rPr lang="ru-RU" sz="2900" dirty="0" smtClean="0"/>
              <a:t>. Но уже факт его участия в восстании, его неутомимая деятельность по отстаиванию интересов простого народа, ставит его в один  ряд с такими личностями, </a:t>
            </a:r>
            <a:r>
              <a:rPr lang="ru-RU" sz="2900" dirty="0"/>
              <a:t>как </a:t>
            </a:r>
            <a:r>
              <a:rPr lang="ru-RU" sz="2900" dirty="0" err="1"/>
              <a:t>Исатай</a:t>
            </a:r>
            <a:r>
              <a:rPr lang="ru-RU" sz="2900" dirty="0"/>
              <a:t> </a:t>
            </a:r>
            <a:r>
              <a:rPr lang="ru-RU" sz="2900" dirty="0" err="1"/>
              <a:t>Тайманов</a:t>
            </a:r>
            <a:r>
              <a:rPr lang="ru-RU" sz="2900" dirty="0"/>
              <a:t>, </a:t>
            </a:r>
            <a:r>
              <a:rPr lang="ru-RU" sz="2900" dirty="0" err="1"/>
              <a:t>Срым</a:t>
            </a:r>
            <a:r>
              <a:rPr lang="ru-RU" sz="2900" dirty="0"/>
              <a:t> </a:t>
            </a:r>
            <a:r>
              <a:rPr lang="ru-RU" sz="2900" dirty="0" err="1"/>
              <a:t>Датов</a:t>
            </a:r>
            <a:r>
              <a:rPr lang="ru-RU" sz="2900" dirty="0"/>
              <a:t>, Махамбет </a:t>
            </a:r>
            <a:r>
              <a:rPr lang="ru-RU" sz="2900" dirty="0" err="1"/>
              <a:t>Утемисов</a:t>
            </a:r>
            <a:r>
              <a:rPr lang="ru-RU" sz="2900" dirty="0"/>
              <a:t>, </a:t>
            </a:r>
            <a:r>
              <a:rPr lang="ru-RU" sz="2900" dirty="0" err="1"/>
              <a:t>Кенесары</a:t>
            </a:r>
            <a:r>
              <a:rPr lang="ru-RU" sz="2900" dirty="0"/>
              <a:t> и </a:t>
            </a:r>
            <a:r>
              <a:rPr lang="ru-RU" sz="2900" dirty="0" err="1"/>
              <a:t>Наурызбай</a:t>
            </a:r>
            <a:r>
              <a:rPr lang="ru-RU" sz="2900" dirty="0"/>
              <a:t> </a:t>
            </a:r>
            <a:r>
              <a:rPr lang="ru-RU" sz="2900" dirty="0" err="1"/>
              <a:t>Касымовы</a:t>
            </a:r>
            <a:r>
              <a:rPr lang="ru-RU" sz="2900" dirty="0" smtClean="0"/>
              <a:t>. </a:t>
            </a:r>
            <a:r>
              <a:rPr lang="ru-RU" sz="2900" dirty="0"/>
              <a:t>Главной миссией восстания 1916 года было освобождение казахского народа от </a:t>
            </a:r>
            <a:r>
              <a:rPr lang="ru-RU" sz="2900" dirty="0" smtClean="0"/>
              <a:t>колониального </a:t>
            </a:r>
            <a:r>
              <a:rPr lang="ru-RU" sz="2900" dirty="0"/>
              <a:t>и, вместе с тем, политического гнета. И эта миссия была выполнена успешно, благодаря мужеству и отваге таких национальных героев, как Амангельды </a:t>
            </a:r>
            <a:r>
              <a:rPr lang="ru-RU" sz="2900" dirty="0" err="1"/>
              <a:t>Иманов</a:t>
            </a:r>
            <a:r>
              <a:rPr lang="ru-RU" sz="2900" dirty="0"/>
              <a:t>. </a:t>
            </a:r>
            <a:endParaRPr lang="ru-RU" sz="2900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149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Исследовательская работа учащихся в 10-11 классах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9648635"/>
              </p:ext>
            </p:extLst>
          </p:nvPr>
        </p:nvGraphicFramePr>
        <p:xfrm>
          <a:off x="251520" y="1831910"/>
          <a:ext cx="8712968" cy="47654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1132"/>
                <a:gridCol w="1147167"/>
                <a:gridCol w="3664786"/>
                <a:gridCol w="3439883"/>
              </a:tblGrid>
              <a:tr h="7524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Четверть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Тема ИР по плану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Темы исследований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Требования к  исследовательской работе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13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Великая Степь в истории мировой цивилизации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1.Всадническая культура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2.Казахстан Родина тюльпанов и яблок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3.Звериный стиль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4.Золотой человек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5.Колыбель тюркского мира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6.Великий Шелковый путь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7.Древняя металлургия Великой Степи –8.Юрта – универсальное жилище кочевников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9.Блюда кочевников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10.Оружие кочевников-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11.Одежда кочевников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12.Аркаим – прототип средневековых городов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13.Ботайская культура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14.Великое переселение народов –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1.Форма: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 научная статья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 репортаж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 интеллект карта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 презентация  (не более 5 слайдов)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 видеоролик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2.Требования к содержанию: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 раскрытие темы (описание основных фактов, сравнение общеизвестных данных и результатов последних исследований, результаты поиска автора)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 определение значимости проблемы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-перспективы по дальнейшему изучению проблемы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-научность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 эстетичность оформления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172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Исследовательская работа учащихся в 10-11 классах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6661429"/>
              </p:ext>
            </p:extLst>
          </p:nvPr>
        </p:nvGraphicFramePr>
        <p:xfrm>
          <a:off x="467543" y="1749425"/>
          <a:ext cx="8280920" cy="45815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8267"/>
                <a:gridCol w="1090282"/>
                <a:gridCol w="3483061"/>
                <a:gridCol w="3269310"/>
              </a:tblGrid>
              <a:tr h="654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Четверть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56" marR="533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Тема ИР по плану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56" marR="533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Темы исследований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56" marR="533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Требования к  исследовательской работе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56" marR="53356" marT="0" marB="0"/>
                </a:tc>
              </a:tr>
              <a:tr h="39270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56" marR="533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50" dirty="0">
                          <a:effectLst/>
                        </a:rPr>
                        <a:t>Способы взаимодействия и взаимовлияния цивилизаций в контексте мировой истории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56" marR="533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1.Торгово-экономическая сфера взаимодействия цивилизаций: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-Международные экономические организации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-Экономические войны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-Неоколониализм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2.Дипломатическая сфера взаимодействия цивилизации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-Международные организации, их роль в современном обществе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-Холодная война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-Информационная война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3.Военно-политическая сфера взаимодействия цивилизаций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-Крестовые походы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-Монгольское нашествие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-походы Наполеона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-Мировые войны как проявление кризиса цивилизаций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4.Кутурная сфера взаимодействия цивилизации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-Массовая культура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-Развитие современных информационных технологий: плюсы и минусы 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56" marR="533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1.Форма: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научная статья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репортаж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интеллект карта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презентация  (не более 5 слайдов)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видеоролик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2.Требования к содержанию: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раскрытие темы (описание основных фактов, сравнение общеизвестных данных и результатов последних исследований, результаты поиска автора)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определение значимости проблемы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-перспективы по дальнейшему изучению проблемы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-научность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эстетичность оформления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56" marR="5335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298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Защита проекта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2391511" cy="1345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505" y="1484784"/>
            <a:ext cx="3496684" cy="1968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52838"/>
            <a:ext cx="2968625" cy="1670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385955"/>
            <a:ext cx="3312368" cy="1864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950584"/>
            <a:ext cx="3384376" cy="1904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976" y="5067583"/>
            <a:ext cx="2968625" cy="1670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753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11580" y="476672"/>
            <a:ext cx="6785899" cy="122164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Технология дебатов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1" y="1628800"/>
            <a:ext cx="8457927" cy="781828"/>
          </a:xfrm>
        </p:spPr>
        <p:txBody>
          <a:bodyPr>
            <a:noAutofit/>
          </a:bodyPr>
          <a:lstStyle/>
          <a:p>
            <a:pPr algn="l"/>
            <a:r>
              <a:rPr lang="ru-RU" sz="1800" i="1" dirty="0">
                <a:solidFill>
                  <a:schemeClr val="tx2">
                    <a:lumMod val="75000"/>
                  </a:schemeClr>
                </a:solidFill>
              </a:rPr>
              <a:t>Дебаты —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</a:rPr>
              <a:t> современная педагогическая технология, представляющая собой особую форму дискуссии, которая проводится по определенным правилам. </a:t>
            </a:r>
          </a:p>
          <a:p>
            <a:pPr algn="l"/>
            <a:r>
              <a:rPr lang="ru-RU" sz="1800" dirty="0">
                <a:solidFill>
                  <a:schemeClr val="tx2">
                    <a:lumMod val="75000"/>
                  </a:schemeClr>
                </a:solidFill>
              </a:rPr>
              <a:t>Дебаты позволяют участникам развивать волю, память, мышление, включая умение сопоставлять, сравнивать, анализировать, находить аналогии, самостоятельно добывать и анализировать разноплановую информацию по актуальным для человека и общества проблемам и др.</a:t>
            </a:r>
          </a:p>
          <a:p>
            <a:pPr algn="l"/>
            <a:r>
              <a:rPr lang="ru-RU" sz="1800" dirty="0">
                <a:solidFill>
                  <a:schemeClr val="tx2">
                    <a:lumMod val="75000"/>
                  </a:schemeClr>
                </a:solidFill>
              </a:rPr>
              <a:t>Дебаты являются основой для формирования у обучающихся общих компетенций, а также важнейших качеств, необходимых современному человеку.</a:t>
            </a:r>
          </a:p>
          <a:p>
            <a:pPr algn="l"/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725144"/>
            <a:ext cx="3213100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178123"/>
            <a:ext cx="3140075" cy="209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64" y="4300656"/>
            <a:ext cx="2947136" cy="1968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758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 итоге…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49245"/>
            <a:ext cx="8568952" cy="458115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dirty="0"/>
              <a:t>Таким образом, к решению проблемы развития функциональной грамотности учащихся надо подходить комплексно и системно – через выполнение определенных заданий и освоения алгоритмов анализа информации учащимися на уроках, а также  использования приемов работы во </a:t>
            </a:r>
            <a:r>
              <a:rPr lang="ru-RU" sz="3600" dirty="0" err="1"/>
              <a:t>внеучебной</a:t>
            </a:r>
            <a:r>
              <a:rPr lang="ru-RU" sz="3600" dirty="0"/>
              <a:t> деятельности по </a:t>
            </a:r>
            <a:r>
              <a:rPr lang="ru-RU" sz="3600" dirty="0" smtClean="0"/>
              <a:t>истории</a:t>
            </a:r>
            <a:endParaRPr lang="ru-RU" sz="3600" dirty="0"/>
          </a:p>
          <a:p>
            <a:pPr marL="0" indent="0" algn="ctr">
              <a:buNone/>
            </a:pP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951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458374"/>
            <a:ext cx="6463825" cy="12216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Что такое функциональная грамотность?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2665475"/>
            <a:ext cx="6215106" cy="1763657"/>
          </a:xfrm>
        </p:spPr>
        <p:txBody>
          <a:bodyPr>
            <a:noAutofit/>
          </a:bodyPr>
          <a:lstStyle/>
          <a:p>
            <a:pPr algn="l"/>
            <a:endParaRPr lang="ru-RU" sz="2000" dirty="0" smtClean="0">
              <a:solidFill>
                <a:schemeClr val="tx1"/>
              </a:solidFill>
            </a:endParaRPr>
          </a:p>
          <a:p>
            <a:pPr algn="l"/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3016" y="2132856"/>
            <a:ext cx="804484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Под функциональной грамотностью обычно понимается способность человека вступать в отношения с внешней средой и максимально быстро адаптироваться и функционировать в ней. </a:t>
            </a:r>
            <a:endParaRPr lang="ru-RU" sz="3200" dirty="0" smtClean="0"/>
          </a:p>
          <a:p>
            <a:pPr algn="ctr"/>
            <a:r>
              <a:rPr lang="ru-RU" sz="3200" dirty="0" smtClean="0"/>
              <a:t>Функциональная </a:t>
            </a:r>
            <a:r>
              <a:rPr lang="ru-RU" sz="3200" dirty="0"/>
              <a:t>грамотность - это знания, умения и навыки, обеспечивающие функционирование личности в системе социальных отношений. </a:t>
            </a:r>
          </a:p>
        </p:txBody>
      </p:sp>
      <p:pic>
        <p:nvPicPr>
          <p:cNvPr id="4" name="Picture 2" descr="D:\фото\Семинар ШЛ № 20\IMG_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773400" y="-10134600"/>
            <a:ext cx="3414594" cy="2276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Способы развития функциональной грамотности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49244"/>
            <a:ext cx="8280920" cy="477609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33082857"/>
              </p:ext>
            </p:extLst>
          </p:nvPr>
        </p:nvGraphicFramePr>
        <p:xfrm>
          <a:off x="107504" y="548680"/>
          <a:ext cx="8856984" cy="6309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9" name="Прямая соединительная линия 8"/>
          <p:cNvCxnSpPr/>
          <p:nvPr/>
        </p:nvCxnSpPr>
        <p:spPr>
          <a:xfrm>
            <a:off x="5652120" y="4869160"/>
            <a:ext cx="108012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048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Шаблоны заданий по истории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9008564"/>
              </p:ext>
            </p:extLst>
          </p:nvPr>
        </p:nvGraphicFramePr>
        <p:xfrm>
          <a:off x="0" y="1340768"/>
          <a:ext cx="9145016" cy="533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197"/>
                <a:gridCol w="8252819"/>
              </a:tblGrid>
              <a:tr h="360039">
                <a:tc>
                  <a:txBody>
                    <a:bodyPr/>
                    <a:lstStyle/>
                    <a:p>
                      <a:r>
                        <a:rPr lang="ru-RU" sz="700" dirty="0" smtClean="0">
                          <a:solidFill>
                            <a:schemeClr val="tx1"/>
                          </a:solidFill>
                        </a:rPr>
                        <a:t>Навыки высокого порядка</a:t>
                      </a:r>
                      <a:endParaRPr lang="ru-RU" sz="7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Задания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536504">
                <a:tc>
                  <a:txBody>
                    <a:bodyPr/>
                    <a:lstStyle/>
                    <a:p>
                      <a:r>
                        <a:rPr lang="ru-RU" dirty="0" smtClean="0"/>
                        <a:t>Анализ, синтез, оценка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1.Назвать причины и последствия политики…</a:t>
                      </a:r>
                    </a:p>
                    <a:p>
                      <a:r>
                        <a:rPr lang="ru-RU" sz="1600" dirty="0" smtClean="0"/>
                        <a:t>2.Определить</a:t>
                      </a:r>
                      <a:r>
                        <a:rPr lang="ru-RU" sz="1600" baseline="0" dirty="0" smtClean="0"/>
                        <a:t> достижения и недостатки…</a:t>
                      </a:r>
                    </a:p>
                    <a:p>
                      <a:r>
                        <a:rPr lang="ru-RU" sz="1600" baseline="0" dirty="0" smtClean="0"/>
                        <a:t>3.Сделать вывод о вкладе исторического деятеля или народа...</a:t>
                      </a:r>
                    </a:p>
                    <a:p>
                      <a:r>
                        <a:rPr lang="ru-RU" sz="1600" baseline="0" dirty="0" smtClean="0"/>
                        <a:t>4.Объяснить значение события, явления в историческом процессе, в историческом сознании и т.п.</a:t>
                      </a:r>
                    </a:p>
                    <a:p>
                      <a:r>
                        <a:rPr lang="ru-RU" sz="1600" baseline="0" dirty="0" smtClean="0"/>
                        <a:t>5.Приведение не менее трех аргументов в подтверждение своей позиции или мысли</a:t>
                      </a:r>
                    </a:p>
                    <a:p>
                      <a:r>
                        <a:rPr lang="ru-RU" sz="1600" baseline="0" dirty="0" smtClean="0"/>
                        <a:t>6.Привести доказательства в подтверждении какого-либо исторического процесса и сделать вывод</a:t>
                      </a:r>
                    </a:p>
                    <a:p>
                      <a:r>
                        <a:rPr lang="ru-RU" sz="1600" baseline="0" dirty="0" smtClean="0"/>
                        <a:t>7.Заполнить сравнительную таблицу и сделать вывод</a:t>
                      </a:r>
                    </a:p>
                    <a:p>
                      <a:r>
                        <a:rPr lang="ru-RU" sz="1600" baseline="0" dirty="0" smtClean="0"/>
                        <a:t>8.</a:t>
                      </a:r>
                      <a:r>
                        <a:rPr lang="en-US" sz="1600" baseline="0" dirty="0" smtClean="0"/>
                        <a:t>PEST</a:t>
                      </a:r>
                      <a:r>
                        <a:rPr lang="ru-RU" sz="1600" baseline="0" dirty="0" smtClean="0"/>
                        <a:t> анализ – анализ Политических, Экономических, Социальных (Культурных) и Технологических факторов</a:t>
                      </a:r>
                    </a:p>
                    <a:p>
                      <a:r>
                        <a:rPr lang="ru-RU" sz="1600" baseline="0" dirty="0" smtClean="0"/>
                        <a:t>9.Используя термины сделать анализ события, изображенного на иллюстрации</a:t>
                      </a:r>
                    </a:p>
                    <a:p>
                      <a:r>
                        <a:rPr lang="ru-RU" sz="1600" baseline="0" dirty="0" smtClean="0"/>
                        <a:t>10.Определить политические, экономические, социальные причины того или иного события</a:t>
                      </a:r>
                    </a:p>
                    <a:p>
                      <a:r>
                        <a:rPr lang="ru-RU" sz="1600" baseline="0" dirty="0" smtClean="0"/>
                        <a:t>11.Определить внутренние или внешние факторы, повлиявшие на ход того или иного события</a:t>
                      </a:r>
                    </a:p>
                    <a:p>
                      <a:r>
                        <a:rPr lang="ru-RU" sz="1600" baseline="0" dirty="0" smtClean="0"/>
                        <a:t>12.Определить изменения и преемственность, произошедшие в ходе события или процесса</a:t>
                      </a:r>
                    </a:p>
                    <a:p>
                      <a:r>
                        <a:rPr lang="ru-RU" sz="1600" baseline="0" dirty="0" smtClean="0"/>
                        <a:t>13.Обосновать свою позицию при помощи ПОПС-формулы</a:t>
                      </a:r>
                    </a:p>
                    <a:p>
                      <a:r>
                        <a:rPr lang="ru-RU" sz="1600" baseline="0" dirty="0" smtClean="0"/>
                        <a:t>14.</a:t>
                      </a:r>
                      <a:r>
                        <a:rPr lang="en-US" sz="1600" baseline="0" dirty="0" smtClean="0"/>
                        <a:t>PESTEL</a:t>
                      </a:r>
                      <a:r>
                        <a:rPr lang="ru-RU" sz="1600" baseline="0" dirty="0" smtClean="0"/>
                        <a:t>Е – анализ: </a:t>
                      </a:r>
                      <a:r>
                        <a:rPr lang="en-US" sz="1600" baseline="0" dirty="0" smtClean="0"/>
                        <a:t>P</a:t>
                      </a:r>
                      <a:r>
                        <a:rPr lang="ru-RU" sz="1600" baseline="0" dirty="0" smtClean="0"/>
                        <a:t> (политические), </a:t>
                      </a:r>
                      <a:r>
                        <a:rPr lang="en-US" sz="1600" baseline="0" dirty="0" smtClean="0"/>
                        <a:t>E</a:t>
                      </a:r>
                      <a:r>
                        <a:rPr lang="ru-RU" sz="1600" baseline="0" dirty="0" smtClean="0"/>
                        <a:t> (экономические), </a:t>
                      </a:r>
                      <a:r>
                        <a:rPr lang="en-US" sz="1600" baseline="0" dirty="0" smtClean="0"/>
                        <a:t>S</a:t>
                      </a:r>
                      <a:r>
                        <a:rPr lang="ru-RU" sz="1600" baseline="0" dirty="0" smtClean="0"/>
                        <a:t> (социальные), </a:t>
                      </a:r>
                      <a:r>
                        <a:rPr lang="en-US" sz="1600" baseline="0" dirty="0" smtClean="0"/>
                        <a:t>T</a:t>
                      </a:r>
                      <a:r>
                        <a:rPr lang="ru-RU" sz="1600" baseline="0" dirty="0" smtClean="0"/>
                        <a:t>(технологические), </a:t>
                      </a:r>
                      <a:r>
                        <a:rPr lang="en-US" sz="1600" baseline="0" dirty="0" smtClean="0"/>
                        <a:t>E</a:t>
                      </a:r>
                      <a:r>
                        <a:rPr lang="ru-RU" sz="1600" baseline="0" dirty="0" smtClean="0"/>
                        <a:t> (экологические), </a:t>
                      </a:r>
                      <a:r>
                        <a:rPr lang="en-US" sz="1600" baseline="0" dirty="0" smtClean="0"/>
                        <a:t>L</a:t>
                      </a:r>
                      <a:r>
                        <a:rPr lang="ru-RU" sz="1600" baseline="0" dirty="0" smtClean="0"/>
                        <a:t> (правовые), Е (этнические) факторы.</a:t>
                      </a:r>
                    </a:p>
                    <a:p>
                      <a:r>
                        <a:rPr lang="ru-RU" sz="1600" baseline="0" dirty="0" smtClean="0"/>
                        <a:t>15.</a:t>
                      </a:r>
                      <a:r>
                        <a:rPr lang="en-US" sz="1600" baseline="0" dirty="0" smtClean="0"/>
                        <a:t>SWOT-</a:t>
                      </a:r>
                      <a:r>
                        <a:rPr lang="ru-RU" sz="1600" baseline="0" dirty="0" smtClean="0"/>
                        <a:t>анализ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893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Примеры заданий 6 и 9 классы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916832"/>
            <a:ext cx="8002778" cy="470726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24" t="24479" r="19697" b="6250"/>
          <a:stretch/>
        </p:blipFill>
        <p:spPr bwMode="auto">
          <a:xfrm>
            <a:off x="971600" y="1556792"/>
            <a:ext cx="7920880" cy="506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125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Примеры заданий 6 и 9 классы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916832"/>
            <a:ext cx="8002778" cy="470726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95" t="22656" r="19400" b="19271"/>
          <a:stretch/>
        </p:blipFill>
        <p:spPr bwMode="auto">
          <a:xfrm>
            <a:off x="539552" y="1428750"/>
            <a:ext cx="8013898" cy="5096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947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Работа с историческими источниками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49244"/>
            <a:ext cx="8290810" cy="4920115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/>
              <a:t>Задание 1. </a:t>
            </a:r>
            <a:r>
              <a:rPr lang="kk-KZ" b="1" dirty="0"/>
              <a:t>Ознакомившись с документом</a:t>
            </a:r>
            <a:r>
              <a:rPr lang="ru-RU" b="1" dirty="0"/>
              <a:t>, выполните </a:t>
            </a:r>
            <a:r>
              <a:rPr lang="ru-RU" b="1" dirty="0" smtClean="0"/>
              <a:t>задания:</a:t>
            </a:r>
          </a:p>
          <a:p>
            <a:endParaRPr lang="ru-RU" b="1" dirty="0"/>
          </a:p>
          <a:p>
            <a:pPr marL="0" indent="0">
              <a:buNone/>
            </a:pPr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pPr marL="0" indent="0">
              <a:buNone/>
            </a:pPr>
            <a:r>
              <a:rPr lang="ru-RU" sz="2100" dirty="0"/>
              <a:t>1.Напишите  название данного документа_________________________________</a:t>
            </a:r>
          </a:p>
          <a:p>
            <a:pPr marL="0" indent="0">
              <a:buNone/>
            </a:pPr>
            <a:r>
              <a:rPr lang="ru-RU" sz="2100" dirty="0"/>
              <a:t>2.Какие изменения произошли в обществе после принятия этого документа? (привести 2 изменения)_______________________________________________________________________________________________________________________________________________________________________________________________________________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 marL="0" indent="0">
              <a:buNone/>
            </a:pPr>
            <a:r>
              <a:rPr lang="ru-RU" sz="2100" dirty="0"/>
              <a:t>3.Оцените последствия принятия данного документа</a:t>
            </a:r>
          </a:p>
          <a:p>
            <a:endParaRPr lang="ru-RU" sz="2100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t="21487" r="1967" b="26997"/>
          <a:stretch/>
        </p:blipFill>
        <p:spPr bwMode="auto">
          <a:xfrm>
            <a:off x="323528" y="2636911"/>
            <a:ext cx="8820471" cy="16561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2682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Анализ значимости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49244"/>
            <a:ext cx="8218802" cy="4848107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437811"/>
              </p:ext>
            </p:extLst>
          </p:nvPr>
        </p:nvGraphicFramePr>
        <p:xfrm>
          <a:off x="539552" y="4581128"/>
          <a:ext cx="7992888" cy="19571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96026"/>
                <a:gridCol w="3996862"/>
              </a:tblGrid>
              <a:tr h="5585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Почему издание пользовалось большой популярностью?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462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Каким образом вопросы, обсуждаемые на страницах газеты, могли влиять на  самосознание народа?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524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Какое значение играла газета «Казах» в жизни степного общества?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23424" y="3720891"/>
            <a:ext cx="8112157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Газета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Казах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самого начала ее издания в 1913 году пользовалась большой популярностью в Степи,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переходила из рук в руки и зачитывалась до дыр.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Оцените ее влияние на общественное сознание казахского народа, ответив на вопросы: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25" y="1556792"/>
            <a:ext cx="4668655" cy="212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880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Алгоритм анализа политических событий и явлений</a:t>
            </a:r>
            <a:br>
              <a:rPr lang="ru-RU" sz="2800" dirty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6792"/>
            <a:ext cx="8856984" cy="4773603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1.Каковы причины события или явления?</a:t>
            </a:r>
          </a:p>
          <a:p>
            <a:r>
              <a:rPr lang="ru-RU" dirty="0"/>
              <a:t>2.Кто заинтересован в данном политическом событии или явлении?</a:t>
            </a:r>
          </a:p>
          <a:p>
            <a:r>
              <a:rPr lang="ru-RU" dirty="0"/>
              <a:t>3.Какую цель преследовали участники в ходе данного события или явления?</a:t>
            </a:r>
          </a:p>
          <a:p>
            <a:r>
              <a:rPr lang="ru-RU" dirty="0"/>
              <a:t>4.Какими способами участники событий добивались поставленных целей?</a:t>
            </a:r>
          </a:p>
          <a:p>
            <a:r>
              <a:rPr lang="ru-RU" dirty="0"/>
              <a:t>5.Каковы положительные и отрицательные последствия данного события или явления?</a:t>
            </a:r>
          </a:p>
          <a:p>
            <a:r>
              <a:rPr lang="ru-RU" dirty="0"/>
              <a:t>6.Как можно в целом оценить данное событие или явление?</a:t>
            </a:r>
          </a:p>
          <a:p>
            <a:r>
              <a:rPr lang="ru-RU" dirty="0"/>
              <a:t>7.Способствует ли данное событие или явление развитию свободы и демократии?</a:t>
            </a:r>
          </a:p>
          <a:p>
            <a:r>
              <a:rPr lang="ru-RU" dirty="0"/>
              <a:t>8.Какие исторические уроки можно извлечь из данного события или явления?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688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4274</TotalTime>
  <Words>1125</Words>
  <Application>Microsoft Office PowerPoint</Application>
  <PresentationFormat>Экран (4:3)</PresentationFormat>
  <Paragraphs>155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  «Развитие функциональной грамотности учащихся на уроках истории» </vt:lpstr>
      <vt:lpstr>Что такое функциональная грамотность?</vt:lpstr>
      <vt:lpstr>Способы развития функциональной грамотности </vt:lpstr>
      <vt:lpstr>Шаблоны заданий по истории</vt:lpstr>
      <vt:lpstr> Примеры заданий 6 и 9 классы  </vt:lpstr>
      <vt:lpstr> Примеры заданий 6 и 9 классы  </vt:lpstr>
      <vt:lpstr>Работа с историческими источниками</vt:lpstr>
      <vt:lpstr>Анализ значимости </vt:lpstr>
      <vt:lpstr>Алгоритм анализа политических событий и явлений </vt:lpstr>
      <vt:lpstr>Алгоритм анализа деятельности исторической личности  </vt:lpstr>
      <vt:lpstr>Анализ деятельности Амангельды Иманова </vt:lpstr>
      <vt:lpstr>Исследовательская работа учащихся в 10-11 классах</vt:lpstr>
      <vt:lpstr>Исследовательская работа учащихся в 10-11 классах</vt:lpstr>
      <vt:lpstr>Защита проекта</vt:lpstr>
      <vt:lpstr>Технология дебатов</vt:lpstr>
      <vt:lpstr>В итоге…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Home</cp:lastModifiedBy>
  <cp:revision>96</cp:revision>
  <dcterms:created xsi:type="dcterms:W3CDTF">2013-08-21T19:17:07Z</dcterms:created>
  <dcterms:modified xsi:type="dcterms:W3CDTF">2020-11-03T13:39:23Z</dcterms:modified>
</cp:coreProperties>
</file>