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0" d="100"/>
          <a:sy n="60" d="100"/>
        </p:scale>
        <p:origin x="-1644" y="-25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5B106E36-FD25-4E2D-B0AA-010F637433A0}" type="datetimeFigureOut">
              <a:rPr lang="ru-RU" smtClean="0"/>
              <a:pPr/>
              <a:t>30.10.2020</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30.10.2020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30.10.2020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30.10.2020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30.10.2020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30.10.2020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5B106E36-FD25-4E2D-B0AA-010F637433A0}" type="datetimeFigureOut">
              <a:rPr lang="ru-RU" smtClean="0"/>
              <a:pPr/>
              <a:t>30.10.2020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5B106E36-FD25-4E2D-B0AA-010F637433A0}" type="datetimeFigureOut">
              <a:rPr lang="ru-RU" smtClean="0"/>
              <a:pPr/>
              <a:t>30.10.2020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30.10.2020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30.10.2020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30.10.2020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077200" y="6356350"/>
            <a:ext cx="609600" cy="365125"/>
          </a:xfrm>
        </p:spPr>
        <p:txBody>
          <a:bodyPr/>
          <a:lstStyle/>
          <a:p>
            <a:fld id="{725C68B6-61C2-468F-89AB-4B9F7531AA68}" type="slidenum">
              <a:rPr lang="ru-RU" smtClean="0"/>
              <a:pPr/>
              <a:t>‹#›</a:t>
            </a:fld>
            <a:endParaRPr lang="ru-RU"/>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alpha val="0"/>
          </a:schemeClr>
        </a:solidFill>
        <a:effectLst/>
      </p:bgPr>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5B106E36-FD25-4E2D-B0AA-010F637433A0}" type="datetimeFigureOut">
              <a:rPr lang="ru-RU" smtClean="0"/>
              <a:pPr/>
              <a:t>30.10.2020</a:t>
            </a:fld>
            <a:endParaRPr lang="ru-RU"/>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725C68B6-61C2-468F-89AB-4B9F7531AA68}" type="slidenum">
              <a:rPr lang="ru-RU" smtClean="0"/>
              <a:pPr/>
              <a:t>‹#›</a:t>
            </a:fld>
            <a:endParaRPr lang="ru-RU"/>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620688" y="1916832"/>
            <a:ext cx="10801200" cy="1470025"/>
          </a:xfrm>
        </p:spPr>
        <p:txBody>
          <a:bodyPr>
            <a:noAutofit/>
          </a:bodyPr>
          <a:lstStyle/>
          <a:p>
            <a:pPr algn="ctr"/>
            <a:r>
              <a:rPr lang="kk-KZ" sz="2400" b="0" dirty="0" smtClean="0">
                <a:solidFill>
                  <a:schemeClr val="bg1"/>
                </a:solidFill>
                <a:effectLst/>
                <a:latin typeface="Times New Roman" pitchFamily="18" charset="0"/>
                <a:cs typeface="Times New Roman" pitchFamily="18" charset="0"/>
              </a:rPr>
              <a:t>Жаңаарқа ауданы</a:t>
            </a:r>
            <a:br>
              <a:rPr lang="kk-KZ" sz="2400" b="0" dirty="0" smtClean="0">
                <a:solidFill>
                  <a:schemeClr val="bg1"/>
                </a:solidFill>
                <a:effectLst/>
                <a:latin typeface="Times New Roman" pitchFamily="18" charset="0"/>
                <a:cs typeface="Times New Roman" pitchFamily="18" charset="0"/>
              </a:rPr>
            </a:br>
            <a:r>
              <a:rPr lang="kk-KZ" sz="2400" b="0" dirty="0" smtClean="0">
                <a:solidFill>
                  <a:schemeClr val="bg1"/>
                </a:solidFill>
                <a:effectLst/>
                <a:latin typeface="Times New Roman" pitchFamily="18" charset="0"/>
                <a:cs typeface="Times New Roman" pitchFamily="18" charset="0"/>
              </a:rPr>
              <a:t>С.Сейфуллин атындағы ЖОББ мектебінің </a:t>
            </a:r>
            <a:br>
              <a:rPr lang="kk-KZ" sz="2400" b="0" dirty="0" smtClean="0">
                <a:solidFill>
                  <a:schemeClr val="bg1"/>
                </a:solidFill>
                <a:effectLst/>
                <a:latin typeface="Times New Roman" pitchFamily="18" charset="0"/>
                <a:cs typeface="Times New Roman" pitchFamily="18" charset="0"/>
              </a:rPr>
            </a:br>
            <a:r>
              <a:rPr lang="kk-KZ" sz="2400" b="0" dirty="0" smtClean="0">
                <a:solidFill>
                  <a:schemeClr val="bg1"/>
                </a:solidFill>
                <a:effectLst/>
                <a:latin typeface="Times New Roman" pitchFamily="18" charset="0"/>
                <a:cs typeface="Times New Roman" pitchFamily="18" charset="0"/>
              </a:rPr>
              <a:t>география пәні мұғалімі</a:t>
            </a:r>
            <a:br>
              <a:rPr lang="kk-KZ" sz="2400" b="0" dirty="0" smtClean="0">
                <a:solidFill>
                  <a:schemeClr val="bg1"/>
                </a:solidFill>
                <a:effectLst/>
                <a:latin typeface="Times New Roman" pitchFamily="18" charset="0"/>
                <a:cs typeface="Times New Roman" pitchFamily="18" charset="0"/>
              </a:rPr>
            </a:br>
            <a:r>
              <a:rPr lang="kk-KZ" sz="2400" b="0" dirty="0" smtClean="0">
                <a:solidFill>
                  <a:schemeClr val="bg1"/>
                </a:solidFill>
                <a:effectLst/>
                <a:latin typeface="Times New Roman" pitchFamily="18" charset="0"/>
                <a:cs typeface="Times New Roman" pitchFamily="18" charset="0"/>
              </a:rPr>
              <a:t>Шакенов Жанбол Толеубаевич</a:t>
            </a:r>
            <a:r>
              <a:rPr lang="ru-RU" sz="2400" b="0" dirty="0" smtClean="0">
                <a:solidFill>
                  <a:schemeClr val="bg1"/>
                </a:solidFill>
                <a:effectLst/>
              </a:rPr>
              <a:t/>
            </a:r>
            <a:br>
              <a:rPr lang="ru-RU" sz="2400" b="0" dirty="0" smtClean="0">
                <a:solidFill>
                  <a:schemeClr val="bg1"/>
                </a:solidFill>
                <a:effectLst/>
              </a:rPr>
            </a:br>
            <a:endParaRPr lang="ru-RU" sz="2400" b="0" dirty="0">
              <a:solidFill>
                <a:schemeClr val="bg1"/>
              </a:solidFill>
              <a:effectLst/>
            </a:endParaRPr>
          </a:p>
        </p:txBody>
      </p:sp>
      <p:sp>
        <p:nvSpPr>
          <p:cNvPr id="3" name="Подзаголовок 2"/>
          <p:cNvSpPr>
            <a:spLocks noGrp="1"/>
          </p:cNvSpPr>
          <p:nvPr>
            <p:ph type="subTitle" idx="1"/>
          </p:nvPr>
        </p:nvSpPr>
        <p:spPr>
          <a:xfrm>
            <a:off x="1115616" y="3861048"/>
            <a:ext cx="6400800" cy="1752600"/>
          </a:xfrm>
        </p:spPr>
        <p:txBody>
          <a:bodyPr/>
          <a:lstStyle/>
          <a:p>
            <a:pPr algn="ctr"/>
            <a:r>
              <a:rPr lang="kk-KZ" sz="2400" b="1" dirty="0" smtClean="0">
                <a:solidFill>
                  <a:schemeClr val="bg1"/>
                </a:solidFill>
                <a:latin typeface="Times New Roman" pitchFamily="18" charset="0"/>
                <a:cs typeface="Times New Roman" pitchFamily="18" charset="0"/>
              </a:rPr>
              <a:t>Педагогтарға арналған шеберлік сабағы</a:t>
            </a:r>
          </a:p>
          <a:p>
            <a:pPr algn="ctr"/>
            <a:r>
              <a:rPr lang="kk-KZ" sz="2400" i="1" dirty="0" smtClean="0">
                <a:solidFill>
                  <a:schemeClr val="bg1"/>
                </a:solidFill>
                <a:latin typeface="Times New Roman" pitchFamily="18" charset="0"/>
                <a:cs typeface="Times New Roman" pitchFamily="18" charset="0"/>
              </a:rPr>
              <a:t>«География сабақтарында оқушылардың жараталыстану сауаттылығын арттылуға арналған тапсырмаларды әзірлеу» </a:t>
            </a:r>
            <a:endParaRPr lang="ru-RU" sz="2400" i="1" dirty="0" smtClean="0">
              <a:solidFill>
                <a:schemeClr val="bg1"/>
              </a:solidFill>
              <a:latin typeface="Times New Roman" pitchFamily="18" charset="0"/>
              <a:cs typeface="Times New Roman" pitchFamily="18" charset="0"/>
            </a:endParaRPr>
          </a:p>
          <a:p>
            <a:endParaRPr lang="ru-RU" sz="2000" dirty="0" smtClean="0">
              <a:solidFill>
                <a:schemeClr val="tx1"/>
              </a:solidFill>
              <a:latin typeface="Times New Roman" pitchFamily="18" charset="0"/>
              <a:cs typeface="Times New Roman" pitchFamily="18" charset="0"/>
            </a:endParaRPr>
          </a:p>
          <a:p>
            <a:endParaRPr lang="ru-RU" dirty="0"/>
          </a:p>
        </p:txBody>
      </p:sp>
      <p:pic>
        <p:nvPicPr>
          <p:cNvPr id="1026" name="Picture 2" descr="C:\Users\sam\Desktop\_kDStqfYnag копия.gif"/>
          <p:cNvPicPr>
            <a:picLocks noChangeAspect="1" noChangeArrowheads="1"/>
          </p:cNvPicPr>
          <p:nvPr/>
        </p:nvPicPr>
        <p:blipFill>
          <a:blip r:embed="rId2" cstate="print"/>
          <a:srcRect l="22443" t="5317" r="27354" b="14032"/>
          <a:stretch>
            <a:fillRect/>
          </a:stretch>
        </p:blipFill>
        <p:spPr bwMode="auto">
          <a:xfrm rot="505127">
            <a:off x="6207991" y="949228"/>
            <a:ext cx="2736304" cy="2929455"/>
          </a:xfrm>
          <a:prstGeom prst="rect">
            <a:avLst/>
          </a:prstGeom>
          <a:ln>
            <a:noFill/>
          </a:ln>
          <a:effectLst>
            <a:outerShdw blurRad="190500" algn="tl" rotWithShape="0">
              <a:srgbClr val="000000">
                <a:alpha val="70000"/>
              </a:srgbClr>
            </a:outerShdw>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kk-KZ" sz="2700" b="1" dirty="0" smtClean="0">
                <a:solidFill>
                  <a:schemeClr val="tx1"/>
                </a:solidFill>
                <a:latin typeface="Times New Roman" pitchFamily="18" charset="0"/>
                <a:cs typeface="Times New Roman" pitchFamily="18" charset="0"/>
              </a:rPr>
              <a:t>Тапсырма 4</a:t>
            </a:r>
            <a:r>
              <a:rPr lang="ru-RU" b="1" dirty="0" smtClean="0"/>
              <a:t/>
            </a:r>
            <a:br>
              <a:rPr lang="ru-RU" b="1" dirty="0" smtClean="0"/>
            </a:br>
            <a:endParaRPr lang="ru-RU" b="1" dirty="0"/>
          </a:p>
        </p:txBody>
      </p:sp>
      <p:sp>
        <p:nvSpPr>
          <p:cNvPr id="3" name="Содержимое 2"/>
          <p:cNvSpPr>
            <a:spLocks noGrp="1"/>
          </p:cNvSpPr>
          <p:nvPr>
            <p:ph idx="1"/>
          </p:nvPr>
        </p:nvSpPr>
        <p:spPr>
          <a:xfrm>
            <a:off x="467544" y="1556792"/>
            <a:ext cx="5482952" cy="4389120"/>
          </a:xfrm>
        </p:spPr>
        <p:txBody>
          <a:bodyPr/>
          <a:lstStyle/>
          <a:p>
            <a:pPr>
              <a:buNone/>
            </a:pPr>
            <a:r>
              <a:rPr lang="kk-KZ" dirty="0" smtClean="0">
                <a:latin typeface="Times New Roman" pitchFamily="18" charset="0"/>
                <a:cs typeface="Times New Roman" pitchFamily="18" charset="0"/>
              </a:rPr>
              <a:t>   Жер бетіндегі  ауа қысымы 750мм,  5000 м  биіктіктегі ұшақ  сыртындағы ауа қысымын анықтау арқылы келесі қорытындылардың қайсысын дұрыс деуге  болады?</a:t>
            </a:r>
            <a:endParaRPr lang="ru-RU" dirty="0">
              <a:latin typeface="Times New Roman" pitchFamily="18" charset="0"/>
              <a:cs typeface="Times New Roman" pitchFamily="18"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Таблица 4"/>
          <p:cNvGraphicFramePr>
            <a:graphicFrameLocks noGrp="1"/>
          </p:cNvGraphicFramePr>
          <p:nvPr/>
        </p:nvGraphicFramePr>
        <p:xfrm>
          <a:off x="971600" y="1196752"/>
          <a:ext cx="6984776" cy="3601720"/>
        </p:xfrm>
        <a:graphic>
          <a:graphicData uri="http://schemas.openxmlformats.org/drawingml/2006/table">
            <a:tbl>
              <a:tblPr/>
              <a:tblGrid>
                <a:gridCol w="6010029"/>
                <a:gridCol w="974747"/>
              </a:tblGrid>
              <a:tr h="1265982">
                <a:tc>
                  <a:txBody>
                    <a:bodyPr/>
                    <a:lstStyle/>
                    <a:p>
                      <a:pPr>
                        <a:lnSpc>
                          <a:spcPct val="115000"/>
                        </a:lnSpc>
                        <a:spcAft>
                          <a:spcPts val="0"/>
                        </a:spcAft>
                      </a:pPr>
                      <a:r>
                        <a:rPr lang="kk-KZ" sz="2000" dirty="0">
                          <a:latin typeface="Times New Roman" pitchFamily="18" charset="0"/>
                          <a:ea typeface="Times New Roman"/>
                          <a:cs typeface="Times New Roman" pitchFamily="18" charset="0"/>
                        </a:rPr>
                        <a:t>Жер бетіндегі  ауа қысымы 750мм,  5000 м  биіктіктегі ұшақ  сыртындағы ауа қысымын анықтау арқылы келесі қорытындылардың қайсысын дұрыс деуге  болады?</a:t>
                      </a:r>
                      <a:endParaRPr lang="ru-RU" sz="2000" dirty="0">
                        <a:latin typeface="Times New Roman" pitchFamily="18" charset="0"/>
                        <a:ea typeface="Calibri"/>
                        <a:cs typeface="Times New Roman" pitchFamily="18" charset="0"/>
                      </a:endParaRPr>
                    </a:p>
                  </a:txBody>
                  <a:tcPr marL="103505" marR="103505" marT="103505" marB="103505">
                    <a:lnL>
                      <a:noFill/>
                    </a:lnL>
                    <a:lnR>
                      <a:noFill/>
                    </a:lnR>
                    <a:lnT>
                      <a:noFill/>
                    </a:lnT>
                    <a:lnB w="12700" cap="flat" cmpd="sng" algn="ctr">
                      <a:solidFill>
                        <a:srgbClr val="E5E5E5"/>
                      </a:solidFill>
                      <a:prstDash val="solid"/>
                      <a:round/>
                      <a:headEnd type="none" w="med" len="med"/>
                      <a:tailEnd type="none" w="med" len="med"/>
                    </a:lnB>
                  </a:tcPr>
                </a:tc>
                <a:tc>
                  <a:txBody>
                    <a:bodyPr/>
                    <a:lstStyle/>
                    <a:p>
                      <a:pPr>
                        <a:lnSpc>
                          <a:spcPct val="115000"/>
                        </a:lnSpc>
                      </a:pPr>
                      <a:endParaRPr lang="ru-RU" sz="2000">
                        <a:latin typeface="Times New Roman" pitchFamily="18" charset="0"/>
                        <a:ea typeface="Times New Roman"/>
                        <a:cs typeface="Times New Roman" pitchFamily="18" charset="0"/>
                      </a:endParaRPr>
                    </a:p>
                  </a:txBody>
                  <a:tcPr marL="103505" marR="103505" marT="103505" marB="103505">
                    <a:lnL>
                      <a:noFill/>
                    </a:lnL>
                    <a:lnR>
                      <a:noFill/>
                    </a:lnR>
                    <a:lnT>
                      <a:noFill/>
                    </a:lnT>
                    <a:lnB w="12700" cap="flat" cmpd="sng" algn="ctr">
                      <a:solidFill>
                        <a:srgbClr val="E5E5E5"/>
                      </a:solidFill>
                      <a:prstDash val="solid"/>
                      <a:round/>
                      <a:headEnd type="none" w="med" len="med"/>
                      <a:tailEnd type="none" w="med" len="med"/>
                    </a:lnB>
                  </a:tcPr>
                </a:tc>
              </a:tr>
              <a:tr h="658126">
                <a:tc>
                  <a:txBody>
                    <a:bodyPr/>
                    <a:lstStyle/>
                    <a:p>
                      <a:pPr>
                        <a:lnSpc>
                          <a:spcPts val="1765"/>
                        </a:lnSpc>
                        <a:spcAft>
                          <a:spcPts val="0"/>
                        </a:spcAft>
                      </a:pPr>
                      <a:r>
                        <a:rPr lang="ru-RU" sz="2000">
                          <a:latin typeface="Times New Roman" pitchFamily="18" charset="0"/>
                          <a:ea typeface="Times New Roman"/>
                          <a:cs typeface="Times New Roman" pitchFamily="18" charset="0"/>
                        </a:rPr>
                        <a:t>250мм,биіктік артқан сайын қысым төмендейді.</a:t>
                      </a:r>
                      <a:endParaRPr lang="ru-RU" sz="2000">
                        <a:latin typeface="Times New Roman" pitchFamily="18" charset="0"/>
                        <a:ea typeface="Calibri"/>
                        <a:cs typeface="Times New Roman" pitchFamily="18" charset="0"/>
                      </a:endParaRPr>
                    </a:p>
                  </a:txBody>
                  <a:tcPr marL="103505" marR="103505" marT="103505" marB="103505">
                    <a:lnL>
                      <a:noFill/>
                    </a:lnL>
                    <a:lnR>
                      <a:noFill/>
                    </a:lnR>
                    <a:lnT w="12700" cap="flat" cmpd="sng" algn="ctr">
                      <a:solidFill>
                        <a:srgbClr val="E5E5E5"/>
                      </a:solidFill>
                      <a:prstDash val="solid"/>
                      <a:round/>
                      <a:headEnd type="none" w="med" len="med"/>
                      <a:tailEnd type="none" w="med" len="med"/>
                    </a:lnT>
                    <a:lnB w="12700" cap="flat" cmpd="sng" algn="ctr">
                      <a:solidFill>
                        <a:srgbClr val="E5E5E5"/>
                      </a:solidFill>
                      <a:prstDash val="solid"/>
                      <a:round/>
                      <a:headEnd type="none" w="med" len="med"/>
                      <a:tailEnd type="none" w="med" len="med"/>
                    </a:lnB>
                  </a:tcPr>
                </a:tc>
                <a:tc>
                  <a:txBody>
                    <a:bodyPr/>
                    <a:lstStyle/>
                    <a:p>
                      <a:pPr>
                        <a:lnSpc>
                          <a:spcPts val="1765"/>
                        </a:lnSpc>
                        <a:spcAft>
                          <a:spcPts val="0"/>
                        </a:spcAft>
                      </a:pPr>
                      <a:r>
                        <a:rPr lang="ru-RU" sz="2000">
                          <a:latin typeface="Times New Roman" pitchFamily="18" charset="0"/>
                          <a:ea typeface="Times New Roman"/>
                          <a:cs typeface="Times New Roman" pitchFamily="18" charset="0"/>
                        </a:rPr>
                        <a:t>Иә/Жоқ</a:t>
                      </a:r>
                      <a:endParaRPr lang="ru-RU" sz="2000">
                        <a:latin typeface="Times New Roman" pitchFamily="18" charset="0"/>
                        <a:ea typeface="Calibri"/>
                        <a:cs typeface="Times New Roman" pitchFamily="18" charset="0"/>
                      </a:endParaRPr>
                    </a:p>
                  </a:txBody>
                  <a:tcPr marL="103505" marR="103505" marT="103505" marB="103505">
                    <a:lnL>
                      <a:noFill/>
                    </a:lnL>
                    <a:lnR>
                      <a:noFill/>
                    </a:lnR>
                    <a:lnT w="12700" cap="flat" cmpd="sng" algn="ctr">
                      <a:solidFill>
                        <a:srgbClr val="E5E5E5"/>
                      </a:solidFill>
                      <a:prstDash val="solid"/>
                      <a:round/>
                      <a:headEnd type="none" w="med" len="med"/>
                      <a:tailEnd type="none" w="med" len="med"/>
                    </a:lnT>
                    <a:lnB w="12700" cap="flat" cmpd="sng" algn="ctr">
                      <a:solidFill>
                        <a:srgbClr val="E5E5E5"/>
                      </a:solidFill>
                      <a:prstDash val="solid"/>
                      <a:round/>
                      <a:headEnd type="none" w="med" len="med"/>
                      <a:tailEnd type="none" w="med" len="med"/>
                    </a:lnB>
                  </a:tcPr>
                </a:tc>
              </a:tr>
              <a:tr h="658126">
                <a:tc>
                  <a:txBody>
                    <a:bodyPr/>
                    <a:lstStyle/>
                    <a:p>
                      <a:pPr>
                        <a:lnSpc>
                          <a:spcPts val="1765"/>
                        </a:lnSpc>
                        <a:spcAft>
                          <a:spcPts val="0"/>
                        </a:spcAft>
                      </a:pPr>
                      <a:r>
                        <a:rPr lang="ru-RU" sz="2000">
                          <a:latin typeface="Times New Roman" pitchFamily="18" charset="0"/>
                          <a:ea typeface="Times New Roman"/>
                          <a:cs typeface="Times New Roman" pitchFamily="18" charset="0"/>
                        </a:rPr>
                        <a:t>250мм, биіктік артқан сайын қысым артады</a:t>
                      </a:r>
                      <a:endParaRPr lang="ru-RU" sz="2000">
                        <a:latin typeface="Times New Roman" pitchFamily="18" charset="0"/>
                        <a:ea typeface="Calibri"/>
                        <a:cs typeface="Times New Roman" pitchFamily="18" charset="0"/>
                      </a:endParaRPr>
                    </a:p>
                  </a:txBody>
                  <a:tcPr marL="103505" marR="103505" marT="103505" marB="103505">
                    <a:lnL>
                      <a:noFill/>
                    </a:lnL>
                    <a:lnR>
                      <a:noFill/>
                    </a:lnR>
                    <a:lnT w="12700" cap="flat" cmpd="sng" algn="ctr">
                      <a:solidFill>
                        <a:srgbClr val="E5E5E5"/>
                      </a:solidFill>
                      <a:prstDash val="solid"/>
                      <a:round/>
                      <a:headEnd type="none" w="med" len="med"/>
                      <a:tailEnd type="none" w="med" len="med"/>
                    </a:lnT>
                    <a:lnB w="12700" cap="flat" cmpd="sng" algn="ctr">
                      <a:solidFill>
                        <a:srgbClr val="E5E5E5"/>
                      </a:solidFill>
                      <a:prstDash val="solid"/>
                      <a:round/>
                      <a:headEnd type="none" w="med" len="med"/>
                      <a:tailEnd type="none" w="med" len="med"/>
                    </a:lnB>
                  </a:tcPr>
                </a:tc>
                <a:tc>
                  <a:txBody>
                    <a:bodyPr/>
                    <a:lstStyle/>
                    <a:p>
                      <a:pPr>
                        <a:lnSpc>
                          <a:spcPts val="1765"/>
                        </a:lnSpc>
                        <a:spcAft>
                          <a:spcPts val="0"/>
                        </a:spcAft>
                      </a:pPr>
                      <a:r>
                        <a:rPr lang="ru-RU" sz="2000">
                          <a:latin typeface="Times New Roman" pitchFamily="18" charset="0"/>
                          <a:ea typeface="Times New Roman"/>
                          <a:cs typeface="Times New Roman" pitchFamily="18" charset="0"/>
                        </a:rPr>
                        <a:t>Иә/Жок</a:t>
                      </a:r>
                      <a:endParaRPr lang="ru-RU" sz="2000">
                        <a:latin typeface="Times New Roman" pitchFamily="18" charset="0"/>
                        <a:ea typeface="Calibri"/>
                        <a:cs typeface="Times New Roman" pitchFamily="18" charset="0"/>
                      </a:endParaRPr>
                    </a:p>
                  </a:txBody>
                  <a:tcPr marL="103505" marR="103505" marT="103505" marB="103505">
                    <a:lnL>
                      <a:noFill/>
                    </a:lnL>
                    <a:lnR>
                      <a:noFill/>
                    </a:lnR>
                    <a:lnT w="12700" cap="flat" cmpd="sng" algn="ctr">
                      <a:solidFill>
                        <a:srgbClr val="E5E5E5"/>
                      </a:solidFill>
                      <a:prstDash val="solid"/>
                      <a:round/>
                      <a:headEnd type="none" w="med" len="med"/>
                      <a:tailEnd type="none" w="med" len="med"/>
                    </a:lnT>
                    <a:lnB w="12700" cap="flat" cmpd="sng" algn="ctr">
                      <a:solidFill>
                        <a:srgbClr val="E5E5E5"/>
                      </a:solidFill>
                      <a:prstDash val="solid"/>
                      <a:round/>
                      <a:headEnd type="none" w="med" len="med"/>
                      <a:tailEnd type="none" w="med" len="med"/>
                    </a:lnB>
                  </a:tcPr>
                </a:tc>
              </a:tr>
              <a:tr h="658126">
                <a:tc>
                  <a:txBody>
                    <a:bodyPr/>
                    <a:lstStyle/>
                    <a:p>
                      <a:pPr>
                        <a:lnSpc>
                          <a:spcPts val="1765"/>
                        </a:lnSpc>
                        <a:spcAft>
                          <a:spcPts val="0"/>
                        </a:spcAft>
                      </a:pPr>
                      <a:r>
                        <a:rPr lang="ru-RU" sz="2000">
                          <a:latin typeface="Times New Roman" pitchFamily="18" charset="0"/>
                          <a:ea typeface="Times New Roman"/>
                          <a:cs typeface="Times New Roman" pitchFamily="18" charset="0"/>
                        </a:rPr>
                        <a:t>250мм, биіктік артқан сайын қысым өзгермейді.</a:t>
                      </a:r>
                      <a:endParaRPr lang="ru-RU" sz="2000">
                        <a:latin typeface="Times New Roman" pitchFamily="18" charset="0"/>
                        <a:ea typeface="Calibri"/>
                        <a:cs typeface="Times New Roman" pitchFamily="18" charset="0"/>
                      </a:endParaRPr>
                    </a:p>
                  </a:txBody>
                  <a:tcPr marL="103505" marR="103505" marT="103505" marB="103505">
                    <a:lnL>
                      <a:noFill/>
                    </a:lnL>
                    <a:lnR>
                      <a:noFill/>
                    </a:lnR>
                    <a:lnT w="12700" cap="flat" cmpd="sng" algn="ctr">
                      <a:solidFill>
                        <a:srgbClr val="E5E5E5"/>
                      </a:solidFill>
                      <a:prstDash val="solid"/>
                      <a:round/>
                      <a:headEnd type="none" w="med" len="med"/>
                      <a:tailEnd type="none" w="med" len="med"/>
                    </a:lnT>
                    <a:lnB>
                      <a:noFill/>
                    </a:lnB>
                  </a:tcPr>
                </a:tc>
                <a:tc>
                  <a:txBody>
                    <a:bodyPr/>
                    <a:lstStyle/>
                    <a:p>
                      <a:pPr>
                        <a:lnSpc>
                          <a:spcPts val="1765"/>
                        </a:lnSpc>
                        <a:spcAft>
                          <a:spcPts val="0"/>
                        </a:spcAft>
                      </a:pPr>
                      <a:r>
                        <a:rPr lang="ru-RU" sz="2000" dirty="0" err="1">
                          <a:latin typeface="Times New Roman" pitchFamily="18" charset="0"/>
                          <a:ea typeface="Times New Roman"/>
                          <a:cs typeface="Times New Roman" pitchFamily="18" charset="0"/>
                        </a:rPr>
                        <a:t>Иә/Жок</a:t>
                      </a:r>
                      <a:endParaRPr lang="ru-RU" sz="2000" dirty="0">
                        <a:latin typeface="Times New Roman" pitchFamily="18" charset="0"/>
                        <a:ea typeface="Calibri"/>
                        <a:cs typeface="Times New Roman" pitchFamily="18" charset="0"/>
                      </a:endParaRPr>
                    </a:p>
                  </a:txBody>
                  <a:tcPr marL="103505" marR="103505" marT="103505" marB="103505">
                    <a:lnL>
                      <a:noFill/>
                    </a:lnL>
                    <a:lnR>
                      <a:noFill/>
                    </a:lnR>
                    <a:lnT w="12700" cap="flat" cmpd="sng" algn="ctr">
                      <a:solidFill>
                        <a:srgbClr val="E5E5E5"/>
                      </a:solidFill>
                      <a:prstDash val="solid"/>
                      <a:round/>
                      <a:headEnd type="none" w="med" len="med"/>
                      <a:tailEnd type="none" w="med" len="med"/>
                    </a:lnT>
                    <a:lnB>
                      <a:noFill/>
                    </a:lnB>
                  </a:tcPr>
                </a:tc>
              </a:tr>
            </a:tbl>
          </a:graphicData>
        </a:graphic>
      </p:graphicFrame>
      <p:sp>
        <p:nvSpPr>
          <p:cNvPr id="1025" name="Rectangle 1"/>
          <p:cNvSpPr>
            <a:spLocks noChangeArrowheads="1"/>
          </p:cNvSpPr>
          <p:nvPr/>
        </p:nvSpPr>
        <p:spPr bwMode="auto">
          <a:xfrm>
            <a:off x="827584" y="5226968"/>
            <a:ext cx="7839390" cy="46166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Жауабы</a:t>
            </a:r>
            <a:r>
              <a:rPr kumimoji="0" lang="ru-RU"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250мм, </a:t>
            </a:r>
            <a:r>
              <a:rPr kumimoji="0" lang="ru-RU"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биіктік</a:t>
            </a:r>
            <a:r>
              <a:rPr kumimoji="0" lang="ru-RU"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ru-RU"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артқан сайын</a:t>
            </a:r>
            <a:r>
              <a:rPr kumimoji="0" lang="ru-RU"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ru-RU"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қысым төмендейді.</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kk-KZ" sz="2700" dirty="0" smtClean="0">
                <a:solidFill>
                  <a:schemeClr val="tx1"/>
                </a:solidFill>
                <a:latin typeface="Times New Roman" pitchFamily="18" charset="0"/>
                <a:cs typeface="Times New Roman" pitchFamily="18" charset="0"/>
              </a:rPr>
              <a:t>Тапсырма 5</a:t>
            </a:r>
            <a:r>
              <a:rPr lang="ru-RU" dirty="0" smtClean="0"/>
              <a:t/>
            </a:r>
            <a:br>
              <a:rPr lang="ru-RU" dirty="0" smtClean="0"/>
            </a:br>
            <a:endParaRPr lang="ru-RU" dirty="0"/>
          </a:p>
        </p:txBody>
      </p:sp>
      <p:sp>
        <p:nvSpPr>
          <p:cNvPr id="3" name="Содержимое 2"/>
          <p:cNvSpPr>
            <a:spLocks noGrp="1"/>
          </p:cNvSpPr>
          <p:nvPr>
            <p:ph idx="1"/>
          </p:nvPr>
        </p:nvSpPr>
        <p:spPr/>
        <p:txBody>
          <a:bodyPr>
            <a:normAutofit lnSpcReduction="10000"/>
          </a:bodyPr>
          <a:lstStyle/>
          <a:p>
            <a:pPr>
              <a:buNone/>
            </a:pPr>
            <a:r>
              <a:rPr lang="ru-RU" dirty="0" err="1" smtClean="0">
                <a:latin typeface="Times New Roman" pitchFamily="18" charset="0"/>
                <a:cs typeface="Times New Roman" pitchFamily="18" charset="0"/>
              </a:rPr>
              <a:t>Экологиялық ахуалдың нашарлауы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ірі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қалаларда ауадағы </a:t>
            </a:r>
            <a:r>
              <a:rPr lang="ru-RU" dirty="0" smtClean="0">
                <a:latin typeface="Times New Roman" pitchFamily="18" charset="0"/>
                <a:cs typeface="Times New Roman" pitchFamily="18" charset="0"/>
              </a:rPr>
              <a:t>таза </a:t>
            </a:r>
            <a:r>
              <a:rPr lang="ru-RU" dirty="0" err="1" smtClean="0">
                <a:latin typeface="Times New Roman" pitchFamily="18" charset="0"/>
                <a:cs typeface="Times New Roman" pitchFamily="18" charset="0"/>
              </a:rPr>
              <a:t>оттегі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мөлшерінің </a:t>
            </a:r>
            <a:r>
              <a:rPr lang="ru-RU" dirty="0" smtClean="0">
                <a:latin typeface="Times New Roman" pitchFamily="18" charset="0"/>
                <a:cs typeface="Times New Roman" pitchFamily="18" charset="0"/>
              </a:rPr>
              <a:t>10-12%-дан </a:t>
            </a:r>
            <a:r>
              <a:rPr lang="ru-RU" dirty="0" err="1" smtClean="0">
                <a:latin typeface="Times New Roman" pitchFamily="18" charset="0"/>
                <a:cs typeface="Times New Roman" pitchFamily="18" charset="0"/>
              </a:rPr>
              <a:t>артпауына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алып</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келді</a:t>
            </a:r>
            <a:r>
              <a:rPr lang="ru-RU" dirty="0" smtClean="0">
                <a:latin typeface="Times New Roman" pitchFamily="18" charset="0"/>
                <a:cs typeface="Times New Roman" pitchFamily="18" charset="0"/>
              </a:rPr>
              <a:t>.</a:t>
            </a:r>
          </a:p>
          <a:p>
            <a:pPr>
              <a:buNone/>
            </a:pPr>
            <a:r>
              <a:rPr lang="ru-RU" dirty="0" err="1" smtClean="0">
                <a:latin typeface="Times New Roman" pitchFamily="18" charset="0"/>
                <a:cs typeface="Times New Roman" pitchFamily="18" charset="0"/>
              </a:rPr>
              <a:t>Ауадағы </a:t>
            </a:r>
            <a:r>
              <a:rPr lang="ru-RU" dirty="0" smtClean="0">
                <a:latin typeface="Times New Roman" pitchFamily="18" charset="0"/>
                <a:cs typeface="Times New Roman" pitchFamily="18" charset="0"/>
              </a:rPr>
              <a:t>таза </a:t>
            </a:r>
            <a:r>
              <a:rPr lang="ru-RU" dirty="0" err="1" smtClean="0">
                <a:latin typeface="Times New Roman" pitchFamily="18" charset="0"/>
                <a:cs typeface="Times New Roman" pitchFamily="18" charset="0"/>
              </a:rPr>
              <a:t>оттегі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мөлшері қанша пайызды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құрағанда қалалықтар экологиялық ахуалдың жақсарғанын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көріп</a:t>
            </a:r>
            <a:r>
              <a:rPr lang="ru-RU" dirty="0" smtClean="0">
                <a:latin typeface="Times New Roman" pitchFamily="18" charset="0"/>
                <a:cs typeface="Times New Roman" pitchFamily="18" charset="0"/>
              </a:rPr>
              <a:t>,</a:t>
            </a:r>
            <a:r>
              <a:rPr lang="ru-RU" dirty="0" err="1" smtClean="0">
                <a:latin typeface="Times New Roman" pitchFamily="18" charset="0"/>
                <a:cs typeface="Times New Roman" pitchFamily="18" charset="0"/>
              </a:rPr>
              <a:t>сезінеді</a:t>
            </a:r>
            <a:r>
              <a:rPr lang="ru-RU" dirty="0" smtClean="0">
                <a:latin typeface="Times New Roman" pitchFamily="18" charset="0"/>
                <a:cs typeface="Times New Roman" pitchFamily="18" charset="0"/>
              </a:rPr>
              <a:t>?</a:t>
            </a:r>
          </a:p>
          <a:p>
            <a:pPr>
              <a:buNone/>
            </a:pPr>
            <a:r>
              <a:rPr lang="ru-RU" dirty="0" smtClean="0">
                <a:latin typeface="Times New Roman" pitchFamily="18" charset="0"/>
                <a:cs typeface="Times New Roman" pitchFamily="18" charset="0"/>
              </a:rPr>
              <a:t>А. 100%</a:t>
            </a:r>
          </a:p>
          <a:p>
            <a:pPr>
              <a:buNone/>
            </a:pPr>
            <a:r>
              <a:rPr lang="ru-RU" dirty="0" smtClean="0">
                <a:latin typeface="Times New Roman" pitchFamily="18" charset="0"/>
                <a:cs typeface="Times New Roman" pitchFamily="18" charset="0"/>
              </a:rPr>
              <a:t>В. 51%</a:t>
            </a:r>
          </a:p>
          <a:p>
            <a:pPr>
              <a:buNone/>
            </a:pPr>
            <a:r>
              <a:rPr lang="ru-RU" dirty="0" smtClean="0">
                <a:latin typeface="Times New Roman" pitchFamily="18" charset="0"/>
                <a:cs typeface="Times New Roman" pitchFamily="18" charset="0"/>
              </a:rPr>
              <a:t>С. 21%</a:t>
            </a:r>
          </a:p>
          <a:p>
            <a:pPr>
              <a:buNone/>
            </a:pPr>
            <a:r>
              <a:rPr lang="ru-RU" dirty="0" err="1" smtClean="0">
                <a:latin typeface="Times New Roman" pitchFamily="18" charset="0"/>
                <a:cs typeface="Times New Roman" pitchFamily="18" charset="0"/>
              </a:rPr>
              <a:t>Жауабы</a:t>
            </a:r>
            <a:r>
              <a:rPr lang="ru-RU" dirty="0" smtClean="0">
                <a:latin typeface="Times New Roman" pitchFamily="18" charset="0"/>
                <a:cs typeface="Times New Roman" pitchFamily="18" charset="0"/>
              </a:rPr>
              <a:t>: С</a:t>
            </a:r>
          </a:p>
          <a:p>
            <a:endParaRPr lang="ru-RU"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kk-KZ" sz="2700" dirty="0" smtClean="0">
                <a:solidFill>
                  <a:schemeClr val="tx1"/>
                </a:solidFill>
                <a:latin typeface="Times New Roman" pitchFamily="18" charset="0"/>
                <a:cs typeface="Times New Roman" pitchFamily="18" charset="0"/>
              </a:rPr>
              <a:t>Тапсырма 6</a:t>
            </a:r>
            <a:r>
              <a:rPr lang="ru-RU" dirty="0" smtClean="0"/>
              <a:t/>
            </a:r>
            <a:br>
              <a:rPr lang="ru-RU" dirty="0" smtClean="0"/>
            </a:br>
            <a:endParaRPr lang="ru-RU" dirty="0"/>
          </a:p>
        </p:txBody>
      </p:sp>
      <p:sp>
        <p:nvSpPr>
          <p:cNvPr id="3" name="Содержимое 2"/>
          <p:cNvSpPr>
            <a:spLocks noGrp="1"/>
          </p:cNvSpPr>
          <p:nvPr>
            <p:ph idx="1"/>
          </p:nvPr>
        </p:nvSpPr>
        <p:spPr/>
        <p:txBody>
          <a:bodyPr>
            <a:normAutofit fontScale="92500" lnSpcReduction="20000"/>
          </a:bodyPr>
          <a:lstStyle/>
          <a:p>
            <a:pPr>
              <a:buNone/>
            </a:pPr>
            <a:r>
              <a:rPr lang="kk-KZ" dirty="0" smtClean="0">
                <a:latin typeface="Times New Roman" pitchFamily="18" charset="0"/>
                <a:cs typeface="Times New Roman" pitchFamily="18" charset="0"/>
              </a:rPr>
              <a:t>Ауаның қасиеттерін мөлдір, иіссіз, түссіз екенін Айжан дүниетану сабағынан біледі. </a:t>
            </a:r>
            <a:r>
              <a:rPr lang="ru-RU" dirty="0" err="1" smtClean="0">
                <a:latin typeface="Times New Roman" pitchFamily="18" charset="0"/>
                <a:cs typeface="Times New Roman" pitchFamily="18" charset="0"/>
              </a:rPr>
              <a:t>Бірақ Айжан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ауаны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естіп</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сезініп</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және көргісі келді</a:t>
            </a:r>
            <a:r>
              <a:rPr lang="ru-RU" dirty="0" smtClean="0">
                <a:latin typeface="Times New Roman" pitchFamily="18" charset="0"/>
                <a:cs typeface="Times New Roman" pitchFamily="18" charset="0"/>
              </a:rPr>
              <a:t>.</a:t>
            </a:r>
          </a:p>
          <a:p>
            <a:pPr>
              <a:buNone/>
            </a:pP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Қай тәжірибені  жүргізгенде:</a:t>
            </a:r>
            <a:endParaRPr lang="ru-RU" dirty="0" smtClean="0">
              <a:latin typeface="Times New Roman" pitchFamily="18" charset="0"/>
              <a:cs typeface="Times New Roman" pitchFamily="18" charset="0"/>
            </a:endParaRPr>
          </a:p>
          <a:p>
            <a:pPr>
              <a:buNone/>
            </a:pPr>
            <a:r>
              <a:rPr lang="ru-RU" dirty="0" smtClean="0">
                <a:latin typeface="Times New Roman" pitchFamily="18" charset="0"/>
                <a:cs typeface="Times New Roman" pitchFamily="18" charset="0"/>
              </a:rPr>
              <a:t>1-тәжірибе: </a:t>
            </a:r>
            <a:r>
              <a:rPr lang="ru-RU" dirty="0" err="1" smtClean="0">
                <a:latin typeface="Times New Roman" pitchFamily="18" charset="0"/>
                <a:cs typeface="Times New Roman" pitchFamily="18" charset="0"/>
              </a:rPr>
              <a:t>Үлкен суы</a:t>
            </a:r>
            <a:r>
              <a:rPr lang="ru-RU" dirty="0" smtClean="0">
                <a:latin typeface="Times New Roman" pitchFamily="18" charset="0"/>
                <a:cs typeface="Times New Roman" pitchFamily="18" charset="0"/>
              </a:rPr>
              <a:t> бар </a:t>
            </a:r>
            <a:r>
              <a:rPr lang="ru-RU" dirty="0" err="1" smtClean="0">
                <a:latin typeface="Times New Roman" pitchFamily="18" charset="0"/>
                <a:cs typeface="Times New Roman" pitchFamily="18" charset="0"/>
              </a:rPr>
              <a:t>ыдысқа стақанды түбін жоғары көтеріп қисайта түсіргенде</a:t>
            </a:r>
            <a:r>
              <a:rPr lang="ru-RU" dirty="0" smtClean="0">
                <a:latin typeface="Times New Roman" pitchFamily="18" charset="0"/>
                <a:cs typeface="Times New Roman" pitchFamily="18" charset="0"/>
              </a:rPr>
              <a:t>;</a:t>
            </a:r>
          </a:p>
          <a:p>
            <a:pPr>
              <a:buNone/>
            </a:pPr>
            <a:r>
              <a:rPr lang="ru-RU" dirty="0" smtClean="0">
                <a:latin typeface="Times New Roman" pitchFamily="18" charset="0"/>
                <a:cs typeface="Times New Roman" pitchFamily="18" charset="0"/>
              </a:rPr>
              <a:t>2-тәхірибе: </a:t>
            </a:r>
            <a:r>
              <a:rPr lang="ru-RU" dirty="0" err="1" smtClean="0">
                <a:latin typeface="Times New Roman" pitchFamily="18" charset="0"/>
                <a:cs typeface="Times New Roman" pitchFamily="18" charset="0"/>
              </a:rPr>
              <a:t>Үрленген шарды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қысып ұстап тұрып ауасын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шығарғанда;</a:t>
            </a:r>
            <a:endParaRPr lang="ru-RU" dirty="0" smtClean="0">
              <a:latin typeface="Times New Roman" pitchFamily="18" charset="0"/>
              <a:cs typeface="Times New Roman" pitchFamily="18" charset="0"/>
            </a:endParaRPr>
          </a:p>
          <a:p>
            <a:pPr>
              <a:buNone/>
            </a:pPr>
            <a:r>
              <a:rPr lang="ru-RU" dirty="0" smtClean="0">
                <a:latin typeface="Times New Roman" pitchFamily="18" charset="0"/>
                <a:cs typeface="Times New Roman" pitchFamily="18" charset="0"/>
              </a:rPr>
              <a:t>3-тәжірибе: </a:t>
            </a:r>
            <a:r>
              <a:rPr lang="ru-RU" dirty="0" err="1" smtClean="0">
                <a:latin typeface="Times New Roman" pitchFamily="18" charset="0"/>
                <a:cs typeface="Times New Roman" pitchFamily="18" charset="0"/>
              </a:rPr>
              <a:t>Үрлеген шарды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бетіне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тақап тұрып ауасын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шығарғанда;</a:t>
            </a:r>
            <a:endParaRPr lang="ru-RU" dirty="0" smtClean="0">
              <a:latin typeface="Times New Roman" pitchFamily="18" charset="0"/>
              <a:cs typeface="Times New Roman" pitchFamily="18" charset="0"/>
            </a:endParaRPr>
          </a:p>
          <a:p>
            <a:pPr>
              <a:buNone/>
            </a:pPr>
            <a:r>
              <a:rPr lang="ru-RU" dirty="0" err="1" smtClean="0">
                <a:latin typeface="Times New Roman" pitchFamily="18" charset="0"/>
                <a:cs typeface="Times New Roman" pitchFamily="18" charset="0"/>
              </a:rPr>
              <a:t>Айжан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ауаны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көреді,  естиді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сезінеді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Тәжірибе қорытындысын тұжырымда.</a:t>
            </a:r>
            <a:endParaRPr lang="ru-RU" dirty="0" smtClean="0">
              <a:latin typeface="Times New Roman" pitchFamily="18" charset="0"/>
              <a:cs typeface="Times New Roman" pitchFamily="18" charset="0"/>
            </a:endParaRPr>
          </a:p>
          <a:p>
            <a:endParaRPr lang="ru-RU"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2400" dirty="0" err="1" smtClean="0">
                <a:solidFill>
                  <a:schemeClr val="tx1"/>
                </a:solidFill>
                <a:latin typeface="Times New Roman" pitchFamily="18" charset="0"/>
                <a:cs typeface="Times New Roman" pitchFamily="18" charset="0"/>
              </a:rPr>
              <a:t>Жауабы</a:t>
            </a:r>
            <a:r>
              <a:rPr lang="ru-RU" sz="2400" dirty="0" smtClean="0">
                <a:solidFill>
                  <a:schemeClr val="tx1"/>
                </a:solidFill>
                <a:latin typeface="Times New Roman" pitchFamily="18" charset="0"/>
                <a:cs typeface="Times New Roman" pitchFamily="18" charset="0"/>
              </a:rPr>
              <a:t>:</a:t>
            </a:r>
            <a:br>
              <a:rPr lang="ru-RU" sz="2400" dirty="0" smtClean="0">
                <a:solidFill>
                  <a:schemeClr val="tx1"/>
                </a:solidFill>
                <a:latin typeface="Times New Roman" pitchFamily="18" charset="0"/>
                <a:cs typeface="Times New Roman" pitchFamily="18" charset="0"/>
              </a:rPr>
            </a:br>
            <a:endParaRPr lang="ru-RU" sz="2400" dirty="0">
              <a:solidFill>
                <a:schemeClr val="tx1"/>
              </a:solidFill>
              <a:latin typeface="Times New Roman" pitchFamily="18" charset="0"/>
              <a:cs typeface="Times New Roman" pitchFamily="18" charset="0"/>
            </a:endParaRPr>
          </a:p>
        </p:txBody>
      </p:sp>
      <p:sp>
        <p:nvSpPr>
          <p:cNvPr id="3" name="Содержимое 2"/>
          <p:cNvSpPr>
            <a:spLocks noGrp="1"/>
          </p:cNvSpPr>
          <p:nvPr>
            <p:ph idx="1"/>
          </p:nvPr>
        </p:nvSpPr>
        <p:spPr/>
        <p:txBody>
          <a:bodyPr>
            <a:normAutofit lnSpcReduction="10000"/>
          </a:bodyPr>
          <a:lstStyle/>
          <a:p>
            <a:pPr>
              <a:buNone/>
            </a:pPr>
            <a:r>
              <a:rPr lang="ru-RU" b="1"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1-тәжірибеде –</a:t>
            </a:r>
            <a:r>
              <a:rPr lang="ru-RU" dirty="0" err="1" smtClean="0">
                <a:latin typeface="Times New Roman" pitchFamily="18" charset="0"/>
                <a:cs typeface="Times New Roman" pitchFamily="18" charset="0"/>
              </a:rPr>
              <a:t>көреді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Стақаннан біртіндеп</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шыққан көпіршікті байқауға болады</a:t>
            </a:r>
            <a:r>
              <a:rPr lang="ru-RU" dirty="0" smtClean="0">
                <a:latin typeface="Times New Roman" pitchFamily="18" charset="0"/>
                <a:cs typeface="Times New Roman" pitchFamily="18" charset="0"/>
              </a:rPr>
              <a:t>, ал </a:t>
            </a:r>
            <a:r>
              <a:rPr lang="ru-RU" dirty="0" err="1" smtClean="0">
                <a:latin typeface="Times New Roman" pitchFamily="18" charset="0"/>
                <a:cs typeface="Times New Roman" pitchFamily="18" charset="0"/>
              </a:rPr>
              <a:t>көпіршіктің ішінде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ауа</a:t>
            </a:r>
            <a:r>
              <a:rPr lang="ru-RU" dirty="0" smtClean="0">
                <a:latin typeface="Times New Roman" pitchFamily="18" charset="0"/>
                <a:cs typeface="Times New Roman" pitchFamily="18" charset="0"/>
              </a:rPr>
              <a:t> бар.</a:t>
            </a:r>
          </a:p>
          <a:p>
            <a:pPr>
              <a:buNone/>
            </a:pPr>
            <a:r>
              <a:rPr lang="ru-RU" dirty="0" smtClean="0">
                <a:latin typeface="Times New Roman" pitchFamily="18" charset="0"/>
                <a:cs typeface="Times New Roman" pitchFamily="18" charset="0"/>
              </a:rPr>
              <a:t>2- </a:t>
            </a:r>
            <a:r>
              <a:rPr lang="ru-RU" dirty="0" err="1" smtClean="0">
                <a:latin typeface="Times New Roman" pitchFamily="18" charset="0"/>
                <a:cs typeface="Times New Roman" pitchFamily="18" charset="0"/>
              </a:rPr>
              <a:t>тәжірибеде-естиді.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Үрленген шарды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біртідеп</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қысып тұрып ауасын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шығарса ауаның даусы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естіледі</a:t>
            </a:r>
            <a:r>
              <a:rPr lang="ru-RU" dirty="0" smtClean="0">
                <a:latin typeface="Times New Roman" pitchFamily="18" charset="0"/>
                <a:cs typeface="Times New Roman" pitchFamily="18" charset="0"/>
              </a:rPr>
              <a:t>.</a:t>
            </a:r>
          </a:p>
          <a:p>
            <a:pPr>
              <a:buNone/>
            </a:pPr>
            <a:r>
              <a:rPr lang="ru-RU" dirty="0" smtClean="0">
                <a:latin typeface="Times New Roman" pitchFamily="18" charset="0"/>
                <a:cs typeface="Times New Roman" pitchFamily="18" charset="0"/>
              </a:rPr>
              <a:t>3-тәжірибеде-сезінеді. </a:t>
            </a:r>
            <a:r>
              <a:rPr lang="ru-RU" dirty="0" err="1" smtClean="0">
                <a:latin typeface="Times New Roman" pitchFamily="18" charset="0"/>
                <a:cs typeface="Times New Roman" pitchFamily="18" charset="0"/>
              </a:rPr>
              <a:t>Үрленген шардың ауасын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бетке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тақап тұрып шығарса ауаның лебін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тері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арқылы сезінуге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болады</a:t>
            </a:r>
            <a:r>
              <a:rPr lang="ru-RU" dirty="0" smtClean="0">
                <a:latin typeface="Times New Roman" pitchFamily="18" charset="0"/>
                <a:cs typeface="Times New Roman" pitchFamily="18" charset="0"/>
              </a:rPr>
              <a:t>.</a:t>
            </a:r>
          </a:p>
          <a:p>
            <a:pPr>
              <a:buNone/>
            </a:pPr>
            <a:r>
              <a:rPr lang="ru-RU" dirty="0" err="1" smtClean="0">
                <a:latin typeface="Times New Roman" pitchFamily="18" charset="0"/>
                <a:cs typeface="Times New Roman" pitchFamily="18" charset="0"/>
              </a:rPr>
              <a:t>Тәжірибенің қорытындысы </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Бізді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әрдайым айналамызда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ауа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қоршап тұратындығын байқадық, және ауа</a:t>
            </a:r>
            <a:r>
              <a:rPr lang="ru-RU" dirty="0" smtClean="0">
                <a:latin typeface="Times New Roman" pitchFamily="18" charset="0"/>
                <a:cs typeface="Times New Roman" pitchFamily="18" charset="0"/>
              </a:rPr>
              <a:t> газ </a:t>
            </a:r>
            <a:r>
              <a:rPr lang="ru-RU" dirty="0" err="1" smtClean="0">
                <a:latin typeface="Times New Roman" pitchFamily="18" charset="0"/>
                <a:cs typeface="Times New Roman" pitchFamily="18" charset="0"/>
              </a:rPr>
              <a:t>тәріздес зат</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екен</a:t>
            </a:r>
            <a:r>
              <a:rPr lang="ru-RU" dirty="0" smtClean="0">
                <a:latin typeface="Times New Roman" pitchFamily="18" charset="0"/>
                <a:cs typeface="Times New Roman" pitchFamily="18" charset="0"/>
              </a:rPr>
              <a:t>.</a:t>
            </a:r>
          </a:p>
          <a:p>
            <a:endParaRPr lang="ru-RU"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88640"/>
            <a:ext cx="8229600" cy="1143000"/>
          </a:xfrm>
        </p:spPr>
        <p:txBody>
          <a:bodyPr>
            <a:normAutofit/>
          </a:bodyPr>
          <a:lstStyle/>
          <a:p>
            <a:pPr algn="ctr"/>
            <a:r>
              <a:rPr lang="kk-KZ" sz="2400" b="1" dirty="0" smtClean="0">
                <a:solidFill>
                  <a:schemeClr val="tx1"/>
                </a:solidFill>
                <a:latin typeface="Times New Roman" pitchFamily="18" charset="0"/>
                <a:cs typeface="Times New Roman" pitchFamily="18" charset="0"/>
              </a:rPr>
              <a:t>Тапсырма 7</a:t>
            </a:r>
            <a:endParaRPr lang="ru-RU" sz="2400" b="1" dirty="0">
              <a:solidFill>
                <a:schemeClr val="tx1"/>
              </a:solidFill>
              <a:latin typeface="Times New Roman" pitchFamily="18" charset="0"/>
              <a:cs typeface="Times New Roman" pitchFamily="18" charset="0"/>
            </a:endParaRPr>
          </a:p>
        </p:txBody>
      </p:sp>
      <p:sp>
        <p:nvSpPr>
          <p:cNvPr id="3" name="Содержимое 2"/>
          <p:cNvSpPr>
            <a:spLocks noGrp="1"/>
          </p:cNvSpPr>
          <p:nvPr>
            <p:ph idx="1"/>
          </p:nvPr>
        </p:nvSpPr>
        <p:spPr/>
        <p:txBody>
          <a:bodyPr>
            <a:normAutofit fontScale="92500" lnSpcReduction="10000"/>
          </a:bodyPr>
          <a:lstStyle/>
          <a:p>
            <a:pPr>
              <a:buNone/>
            </a:pPr>
            <a:r>
              <a:rPr lang="kk-KZ" dirty="0" smtClean="0">
                <a:latin typeface="Times New Roman" pitchFamily="18" charset="0"/>
                <a:cs typeface="Times New Roman" pitchFamily="18" charset="0"/>
              </a:rPr>
              <a:t>Жаңбыр,қар,бұршақ  Бұлттан жер бетіне түсетін сұйық немесе қатты күйдегі ылғалды  атмосфералық  жауын-шашын дейді.  </a:t>
            </a:r>
            <a:r>
              <a:rPr lang="ru-RU" dirty="0" err="1" smtClean="0">
                <a:latin typeface="Times New Roman" pitchFamily="18" charset="0"/>
                <a:cs typeface="Times New Roman" pitchFamily="18" charset="0"/>
              </a:rPr>
              <a:t>Жауын-шашынның түрлері:  жаңбыр,қар,бұршақ.</a:t>
            </a:r>
            <a:endParaRPr lang="ru-RU" dirty="0" smtClean="0">
              <a:latin typeface="Times New Roman" pitchFamily="18" charset="0"/>
              <a:cs typeface="Times New Roman" pitchFamily="18" charset="0"/>
            </a:endParaRPr>
          </a:p>
          <a:p>
            <a:pPr>
              <a:buNone/>
            </a:pP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Сіз</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күз бен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көктемде кей</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күндері  мектепке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келе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жатып</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жер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бетін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қырау шалғанын, кей</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күндері  электр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желілерін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қылау басқанын, </a:t>
            </a:r>
            <a:r>
              <a:rPr lang="ru-RU" dirty="0" smtClean="0">
                <a:latin typeface="Times New Roman" pitchFamily="18" charset="0"/>
                <a:cs typeface="Times New Roman" pitchFamily="18" charset="0"/>
              </a:rPr>
              <a:t>ал </a:t>
            </a:r>
            <a:r>
              <a:rPr lang="ru-RU" dirty="0" err="1" smtClean="0">
                <a:latin typeface="Times New Roman" pitchFamily="18" charset="0"/>
                <a:cs typeface="Times New Roman" pitchFamily="18" charset="0"/>
              </a:rPr>
              <a:t>жазда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ерте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тұрғаныңда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ағаш жапырақтарын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шалғынды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шық басқанын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байқаған шығарсың</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Егер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жаңбыр, қар, бұршақ бұлттан пайда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болса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жауын-шашынның  басқа  түрлері   қырау, қылау, шық  қалай пайда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болады</a:t>
            </a:r>
            <a:r>
              <a:rPr lang="ru-RU" dirty="0" smtClean="0">
                <a:latin typeface="Times New Roman" pitchFamily="18" charset="0"/>
                <a:cs typeface="Times New Roman" pitchFamily="18" charset="0"/>
              </a:rPr>
              <a:t>?</a:t>
            </a:r>
          </a:p>
          <a:p>
            <a:pPr>
              <a:buNone/>
            </a:pPr>
            <a:endParaRPr lang="ru-RU"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noGrp="1"/>
          </p:cNvGraphicFramePr>
          <p:nvPr>
            <p:ph idx="1"/>
          </p:nvPr>
        </p:nvGraphicFramePr>
        <p:xfrm>
          <a:off x="755576" y="908719"/>
          <a:ext cx="7488832" cy="3944334"/>
        </p:xfrm>
        <a:graphic>
          <a:graphicData uri="http://schemas.openxmlformats.org/drawingml/2006/table">
            <a:tbl>
              <a:tblPr/>
              <a:tblGrid>
                <a:gridCol w="3744416"/>
                <a:gridCol w="3744416"/>
              </a:tblGrid>
              <a:tr h="634564">
                <a:tc>
                  <a:txBody>
                    <a:bodyPr/>
                    <a:lstStyle/>
                    <a:p>
                      <a:pPr>
                        <a:lnSpc>
                          <a:spcPct val="115000"/>
                        </a:lnSpc>
                        <a:spcAft>
                          <a:spcPts val="0"/>
                        </a:spcAft>
                      </a:pPr>
                      <a:r>
                        <a:rPr lang="ru-RU" sz="2000" b="1" dirty="0" err="1">
                          <a:latin typeface="Times New Roman"/>
                          <a:ea typeface="Times New Roman"/>
                          <a:cs typeface="Times New Roman"/>
                        </a:rPr>
                        <a:t>Қырау,қылау,шықтың пайда</a:t>
                      </a:r>
                      <a:r>
                        <a:rPr lang="ru-RU" sz="2000" b="1" dirty="0">
                          <a:latin typeface="Times New Roman"/>
                          <a:ea typeface="Times New Roman"/>
                          <a:cs typeface="Times New Roman"/>
                        </a:rPr>
                        <a:t> </a:t>
                      </a:r>
                      <a:r>
                        <a:rPr lang="ru-RU" sz="2000" b="1" dirty="0" err="1">
                          <a:latin typeface="Times New Roman"/>
                          <a:ea typeface="Times New Roman"/>
                          <a:cs typeface="Times New Roman"/>
                        </a:rPr>
                        <a:t>болуына</a:t>
                      </a:r>
                      <a:r>
                        <a:rPr lang="ru-RU" sz="2000" b="1" dirty="0">
                          <a:latin typeface="Times New Roman"/>
                          <a:ea typeface="Times New Roman"/>
                          <a:cs typeface="Times New Roman"/>
                        </a:rPr>
                        <a:t> </a:t>
                      </a:r>
                      <a:r>
                        <a:rPr lang="ru-RU" sz="2000" b="1" dirty="0" err="1">
                          <a:latin typeface="Times New Roman"/>
                          <a:ea typeface="Times New Roman"/>
                          <a:cs typeface="Times New Roman"/>
                        </a:rPr>
                        <a:t>келесі</a:t>
                      </a:r>
                      <a:r>
                        <a:rPr lang="ru-RU" sz="2000" b="1" dirty="0">
                          <a:latin typeface="Times New Roman"/>
                          <a:ea typeface="Times New Roman"/>
                          <a:cs typeface="Times New Roman"/>
                        </a:rPr>
                        <a:t> </a:t>
                      </a:r>
                      <a:r>
                        <a:rPr lang="ru-RU" sz="2000" b="1" dirty="0" err="1">
                          <a:latin typeface="Times New Roman"/>
                          <a:ea typeface="Times New Roman"/>
                          <a:cs typeface="Times New Roman"/>
                        </a:rPr>
                        <a:t>пайымдаулар</a:t>
                      </a:r>
                      <a:r>
                        <a:rPr lang="ru-RU" sz="2000" b="1" dirty="0">
                          <a:latin typeface="Times New Roman"/>
                          <a:ea typeface="Times New Roman"/>
                          <a:cs typeface="Times New Roman"/>
                        </a:rPr>
                        <a:t> </a:t>
                      </a:r>
                      <a:r>
                        <a:rPr lang="ru-RU" sz="2000" b="1" dirty="0" err="1">
                          <a:latin typeface="Times New Roman"/>
                          <a:ea typeface="Times New Roman"/>
                          <a:cs typeface="Times New Roman"/>
                        </a:rPr>
                        <a:t>дұрыс </a:t>
                      </a:r>
                      <a:r>
                        <a:rPr lang="ru-RU" sz="2000" b="1" dirty="0">
                          <a:latin typeface="Times New Roman"/>
                          <a:ea typeface="Times New Roman"/>
                          <a:cs typeface="Times New Roman"/>
                        </a:rPr>
                        <a:t>па?</a:t>
                      </a:r>
                      <a:endParaRPr lang="ru-RU" sz="2000" dirty="0">
                        <a:latin typeface="Calibri"/>
                        <a:ea typeface="Calibri"/>
                        <a:cs typeface="Times New Roman"/>
                      </a:endParaRPr>
                    </a:p>
                  </a:txBody>
                  <a:tcPr marL="103505" marR="103505" marT="103505" marB="103505">
                    <a:lnL>
                      <a:noFill/>
                    </a:lnL>
                    <a:lnR>
                      <a:noFill/>
                    </a:lnR>
                    <a:lnT>
                      <a:noFill/>
                    </a:lnT>
                    <a:lnB w="12700" cap="flat" cmpd="sng" algn="ctr">
                      <a:solidFill>
                        <a:srgbClr val="E5E5E5"/>
                      </a:solidFill>
                      <a:prstDash val="solid"/>
                      <a:round/>
                      <a:headEnd type="none" w="med" len="med"/>
                      <a:tailEnd type="none" w="med" len="med"/>
                    </a:lnB>
                  </a:tcPr>
                </a:tc>
                <a:tc>
                  <a:txBody>
                    <a:bodyPr/>
                    <a:lstStyle/>
                    <a:p>
                      <a:pPr>
                        <a:lnSpc>
                          <a:spcPts val="1765"/>
                        </a:lnSpc>
                        <a:spcAft>
                          <a:spcPts val="0"/>
                        </a:spcAft>
                      </a:pPr>
                      <a:r>
                        <a:rPr lang="ru-RU" sz="2000">
                          <a:latin typeface="Times New Roman"/>
                          <a:ea typeface="Times New Roman"/>
                          <a:cs typeface="Times New Roman"/>
                        </a:rPr>
                        <a:t>Иә/Жоқ</a:t>
                      </a:r>
                      <a:endParaRPr lang="ru-RU" sz="2000">
                        <a:latin typeface="Calibri"/>
                        <a:ea typeface="Calibri"/>
                        <a:cs typeface="Times New Roman"/>
                      </a:endParaRPr>
                    </a:p>
                  </a:txBody>
                  <a:tcPr marL="103505" marR="103505" marT="103505" marB="103505">
                    <a:lnL>
                      <a:noFill/>
                    </a:lnL>
                    <a:lnR>
                      <a:noFill/>
                    </a:lnR>
                    <a:lnT>
                      <a:noFill/>
                    </a:lnT>
                    <a:lnB w="12700" cap="flat" cmpd="sng" algn="ctr">
                      <a:solidFill>
                        <a:srgbClr val="E5E5E5"/>
                      </a:solidFill>
                      <a:prstDash val="solid"/>
                      <a:round/>
                      <a:headEnd type="none" w="med" len="med"/>
                      <a:tailEnd type="none" w="med" len="med"/>
                    </a:lnB>
                  </a:tcPr>
                </a:tc>
              </a:tr>
              <a:tr h="902668">
                <a:tc>
                  <a:txBody>
                    <a:bodyPr/>
                    <a:lstStyle/>
                    <a:p>
                      <a:pPr>
                        <a:lnSpc>
                          <a:spcPts val="1765"/>
                        </a:lnSpc>
                        <a:spcAft>
                          <a:spcPts val="0"/>
                        </a:spcAft>
                      </a:pPr>
                      <a:r>
                        <a:rPr lang="ru-RU" sz="2000" dirty="0" err="1">
                          <a:latin typeface="Times New Roman"/>
                          <a:ea typeface="Times New Roman"/>
                          <a:cs typeface="Times New Roman"/>
                        </a:rPr>
                        <a:t>Ылғал жерге</a:t>
                      </a:r>
                      <a:r>
                        <a:rPr lang="ru-RU" sz="2000" dirty="0">
                          <a:latin typeface="Times New Roman"/>
                          <a:ea typeface="Times New Roman"/>
                          <a:cs typeface="Times New Roman"/>
                        </a:rPr>
                        <a:t> тек </a:t>
                      </a:r>
                      <a:r>
                        <a:rPr lang="ru-RU" sz="2000" dirty="0" err="1">
                          <a:latin typeface="Times New Roman"/>
                          <a:ea typeface="Times New Roman"/>
                          <a:cs typeface="Times New Roman"/>
                        </a:rPr>
                        <a:t>бұлттан ғана жаумайды,сонымен</a:t>
                      </a:r>
                      <a:r>
                        <a:rPr lang="ru-RU" sz="2000" dirty="0">
                          <a:latin typeface="Times New Roman"/>
                          <a:ea typeface="Times New Roman"/>
                          <a:cs typeface="Times New Roman"/>
                        </a:rPr>
                        <a:t> </a:t>
                      </a:r>
                      <a:r>
                        <a:rPr lang="ru-RU" sz="2000" dirty="0" err="1">
                          <a:latin typeface="Times New Roman"/>
                          <a:ea typeface="Times New Roman"/>
                          <a:cs typeface="Times New Roman"/>
                        </a:rPr>
                        <a:t>бірге</a:t>
                      </a:r>
                      <a:r>
                        <a:rPr lang="ru-RU" sz="2000" dirty="0">
                          <a:latin typeface="Times New Roman"/>
                          <a:ea typeface="Times New Roman"/>
                          <a:cs typeface="Times New Roman"/>
                        </a:rPr>
                        <a:t> </a:t>
                      </a:r>
                      <a:r>
                        <a:rPr lang="ru-RU" sz="2000" dirty="0" err="1">
                          <a:latin typeface="Times New Roman"/>
                          <a:ea typeface="Times New Roman"/>
                          <a:cs typeface="Times New Roman"/>
                        </a:rPr>
                        <a:t>тікелей</a:t>
                      </a:r>
                      <a:r>
                        <a:rPr lang="ru-RU" sz="2000" dirty="0">
                          <a:latin typeface="Times New Roman"/>
                          <a:ea typeface="Times New Roman"/>
                          <a:cs typeface="Times New Roman"/>
                        </a:rPr>
                        <a:t> </a:t>
                      </a:r>
                      <a:r>
                        <a:rPr lang="ru-RU" sz="2000" dirty="0" err="1">
                          <a:latin typeface="Times New Roman"/>
                          <a:ea typeface="Times New Roman"/>
                          <a:cs typeface="Times New Roman"/>
                        </a:rPr>
                        <a:t>ауадан</a:t>
                      </a:r>
                      <a:r>
                        <a:rPr lang="ru-RU" sz="2000" dirty="0">
                          <a:latin typeface="Times New Roman"/>
                          <a:ea typeface="Times New Roman"/>
                          <a:cs typeface="Times New Roman"/>
                        </a:rPr>
                        <a:t> да </a:t>
                      </a:r>
                      <a:r>
                        <a:rPr lang="ru-RU" sz="2000" dirty="0" err="1">
                          <a:latin typeface="Times New Roman"/>
                          <a:ea typeface="Times New Roman"/>
                          <a:cs typeface="Times New Roman"/>
                        </a:rPr>
                        <a:t>бөлініп тарайды</a:t>
                      </a:r>
                      <a:r>
                        <a:rPr lang="ru-RU" sz="2000" dirty="0">
                          <a:latin typeface="Times New Roman"/>
                          <a:ea typeface="Times New Roman"/>
                          <a:cs typeface="Times New Roman"/>
                        </a:rPr>
                        <a:t>.</a:t>
                      </a:r>
                      <a:endParaRPr lang="ru-RU" sz="2000" dirty="0">
                        <a:latin typeface="Calibri"/>
                        <a:ea typeface="Calibri"/>
                        <a:cs typeface="Times New Roman"/>
                      </a:endParaRPr>
                    </a:p>
                  </a:txBody>
                  <a:tcPr marL="103505" marR="103505" marT="103505" marB="103505">
                    <a:lnL>
                      <a:noFill/>
                    </a:lnL>
                    <a:lnR>
                      <a:noFill/>
                    </a:lnR>
                    <a:lnT w="12700" cap="flat" cmpd="sng" algn="ctr">
                      <a:solidFill>
                        <a:srgbClr val="E5E5E5"/>
                      </a:solidFill>
                      <a:prstDash val="solid"/>
                      <a:round/>
                      <a:headEnd type="none" w="med" len="med"/>
                      <a:tailEnd type="none" w="med" len="med"/>
                    </a:lnT>
                    <a:lnB w="12700" cap="flat" cmpd="sng" algn="ctr">
                      <a:solidFill>
                        <a:srgbClr val="E5E5E5"/>
                      </a:solidFill>
                      <a:prstDash val="solid"/>
                      <a:round/>
                      <a:headEnd type="none" w="med" len="med"/>
                      <a:tailEnd type="none" w="med" len="med"/>
                    </a:lnB>
                  </a:tcPr>
                </a:tc>
                <a:tc>
                  <a:txBody>
                    <a:bodyPr/>
                    <a:lstStyle/>
                    <a:p>
                      <a:pPr>
                        <a:lnSpc>
                          <a:spcPts val="1765"/>
                        </a:lnSpc>
                        <a:spcAft>
                          <a:spcPts val="0"/>
                        </a:spcAft>
                      </a:pPr>
                      <a:r>
                        <a:rPr lang="ru-RU" sz="2000">
                          <a:latin typeface="Times New Roman"/>
                          <a:ea typeface="Times New Roman"/>
                          <a:cs typeface="Times New Roman"/>
                        </a:rPr>
                        <a:t>Иә/Жоқ</a:t>
                      </a:r>
                      <a:endParaRPr lang="ru-RU" sz="2000">
                        <a:latin typeface="Calibri"/>
                        <a:ea typeface="Calibri"/>
                        <a:cs typeface="Times New Roman"/>
                      </a:endParaRPr>
                    </a:p>
                  </a:txBody>
                  <a:tcPr marL="103505" marR="103505" marT="103505" marB="103505">
                    <a:lnL>
                      <a:noFill/>
                    </a:lnL>
                    <a:lnR>
                      <a:noFill/>
                    </a:lnR>
                    <a:lnT w="12700" cap="flat" cmpd="sng" algn="ctr">
                      <a:solidFill>
                        <a:srgbClr val="E5E5E5"/>
                      </a:solidFill>
                      <a:prstDash val="solid"/>
                      <a:round/>
                      <a:headEnd type="none" w="med" len="med"/>
                      <a:tailEnd type="none" w="med" len="med"/>
                    </a:lnT>
                    <a:lnB w="12700" cap="flat" cmpd="sng" algn="ctr">
                      <a:solidFill>
                        <a:srgbClr val="E5E5E5"/>
                      </a:solidFill>
                      <a:prstDash val="solid"/>
                      <a:round/>
                      <a:headEnd type="none" w="med" len="med"/>
                      <a:tailEnd type="none" w="med" len="med"/>
                    </a:lnB>
                  </a:tcPr>
                </a:tc>
              </a:tr>
              <a:tr h="671544">
                <a:tc>
                  <a:txBody>
                    <a:bodyPr/>
                    <a:lstStyle/>
                    <a:p>
                      <a:pPr>
                        <a:lnSpc>
                          <a:spcPts val="1765"/>
                        </a:lnSpc>
                        <a:spcAft>
                          <a:spcPts val="0"/>
                        </a:spcAft>
                      </a:pPr>
                      <a:r>
                        <a:rPr lang="ru-RU" sz="2000">
                          <a:latin typeface="Times New Roman"/>
                          <a:ea typeface="Times New Roman"/>
                          <a:cs typeface="Times New Roman"/>
                        </a:rPr>
                        <a:t>Ылғалдың барлық түрі тек бұлттан бөлініп тарайды.</a:t>
                      </a:r>
                      <a:endParaRPr lang="ru-RU" sz="2000">
                        <a:latin typeface="Calibri"/>
                        <a:ea typeface="Calibri"/>
                        <a:cs typeface="Times New Roman"/>
                      </a:endParaRPr>
                    </a:p>
                  </a:txBody>
                  <a:tcPr marL="103505" marR="103505" marT="103505" marB="103505">
                    <a:lnL>
                      <a:noFill/>
                    </a:lnL>
                    <a:lnR>
                      <a:noFill/>
                    </a:lnR>
                    <a:lnT w="12700" cap="flat" cmpd="sng" algn="ctr">
                      <a:solidFill>
                        <a:srgbClr val="E5E5E5"/>
                      </a:solidFill>
                      <a:prstDash val="solid"/>
                      <a:round/>
                      <a:headEnd type="none" w="med" len="med"/>
                      <a:tailEnd type="none" w="med" len="med"/>
                    </a:lnT>
                    <a:lnB w="12700" cap="flat" cmpd="sng" algn="ctr">
                      <a:solidFill>
                        <a:srgbClr val="E5E5E5"/>
                      </a:solidFill>
                      <a:prstDash val="solid"/>
                      <a:round/>
                      <a:headEnd type="none" w="med" len="med"/>
                      <a:tailEnd type="none" w="med" len="med"/>
                    </a:lnB>
                  </a:tcPr>
                </a:tc>
                <a:tc>
                  <a:txBody>
                    <a:bodyPr/>
                    <a:lstStyle/>
                    <a:p>
                      <a:pPr>
                        <a:lnSpc>
                          <a:spcPts val="1765"/>
                        </a:lnSpc>
                        <a:spcAft>
                          <a:spcPts val="0"/>
                        </a:spcAft>
                      </a:pPr>
                      <a:r>
                        <a:rPr lang="ru-RU" sz="2000">
                          <a:latin typeface="Times New Roman"/>
                          <a:ea typeface="Times New Roman"/>
                          <a:cs typeface="Times New Roman"/>
                        </a:rPr>
                        <a:t>Иә/Жоқ</a:t>
                      </a:r>
                      <a:endParaRPr lang="ru-RU" sz="2000">
                        <a:latin typeface="Calibri"/>
                        <a:ea typeface="Calibri"/>
                        <a:cs typeface="Times New Roman"/>
                      </a:endParaRPr>
                    </a:p>
                  </a:txBody>
                  <a:tcPr marL="103505" marR="103505" marT="103505" marB="103505">
                    <a:lnL>
                      <a:noFill/>
                    </a:lnL>
                    <a:lnR>
                      <a:noFill/>
                    </a:lnR>
                    <a:lnT w="12700" cap="flat" cmpd="sng" algn="ctr">
                      <a:solidFill>
                        <a:srgbClr val="E5E5E5"/>
                      </a:solidFill>
                      <a:prstDash val="solid"/>
                      <a:round/>
                      <a:headEnd type="none" w="med" len="med"/>
                      <a:tailEnd type="none" w="med" len="med"/>
                    </a:lnT>
                    <a:lnB w="12700" cap="flat" cmpd="sng" algn="ctr">
                      <a:solidFill>
                        <a:srgbClr val="E5E5E5"/>
                      </a:solidFill>
                      <a:prstDash val="solid"/>
                      <a:round/>
                      <a:headEnd type="none" w="med" len="med"/>
                      <a:tailEnd type="none" w="med" len="med"/>
                    </a:lnB>
                  </a:tcPr>
                </a:tc>
              </a:tr>
              <a:tr h="671544">
                <a:tc>
                  <a:txBody>
                    <a:bodyPr/>
                    <a:lstStyle/>
                    <a:p>
                      <a:pPr>
                        <a:lnSpc>
                          <a:spcPts val="1765"/>
                        </a:lnSpc>
                        <a:spcAft>
                          <a:spcPts val="0"/>
                        </a:spcAft>
                      </a:pPr>
                      <a:r>
                        <a:rPr lang="ru-RU" sz="2000">
                          <a:latin typeface="Times New Roman"/>
                          <a:ea typeface="Times New Roman"/>
                          <a:cs typeface="Times New Roman"/>
                        </a:rPr>
                        <a:t>Жаз күндері күндіз булану күшті жүргендіктен пайда болады.</a:t>
                      </a:r>
                      <a:endParaRPr lang="ru-RU" sz="2000">
                        <a:latin typeface="Calibri"/>
                        <a:ea typeface="Calibri"/>
                        <a:cs typeface="Times New Roman"/>
                      </a:endParaRPr>
                    </a:p>
                  </a:txBody>
                  <a:tcPr marL="103505" marR="103505" marT="103505" marB="103505">
                    <a:lnL>
                      <a:noFill/>
                    </a:lnL>
                    <a:lnR>
                      <a:noFill/>
                    </a:lnR>
                    <a:lnT w="12700" cap="flat" cmpd="sng" algn="ctr">
                      <a:solidFill>
                        <a:srgbClr val="E5E5E5"/>
                      </a:solidFill>
                      <a:prstDash val="solid"/>
                      <a:round/>
                      <a:headEnd type="none" w="med" len="med"/>
                      <a:tailEnd type="none" w="med" len="med"/>
                    </a:lnT>
                    <a:lnB>
                      <a:noFill/>
                    </a:lnB>
                  </a:tcPr>
                </a:tc>
                <a:tc>
                  <a:txBody>
                    <a:bodyPr/>
                    <a:lstStyle/>
                    <a:p>
                      <a:pPr>
                        <a:lnSpc>
                          <a:spcPts val="1765"/>
                        </a:lnSpc>
                        <a:spcAft>
                          <a:spcPts val="0"/>
                        </a:spcAft>
                      </a:pPr>
                      <a:r>
                        <a:rPr lang="ru-RU" sz="2000" dirty="0" err="1">
                          <a:latin typeface="Times New Roman"/>
                          <a:ea typeface="Times New Roman"/>
                          <a:cs typeface="Times New Roman"/>
                        </a:rPr>
                        <a:t>Иә/Жоқ</a:t>
                      </a:r>
                      <a:endParaRPr lang="ru-RU" sz="2000" dirty="0">
                        <a:latin typeface="Calibri"/>
                        <a:ea typeface="Calibri"/>
                        <a:cs typeface="Times New Roman"/>
                      </a:endParaRPr>
                    </a:p>
                  </a:txBody>
                  <a:tcPr marL="103505" marR="103505" marT="103505" marB="103505">
                    <a:lnL>
                      <a:noFill/>
                    </a:lnL>
                    <a:lnR>
                      <a:noFill/>
                    </a:lnR>
                    <a:lnT w="12700" cap="flat" cmpd="sng" algn="ctr">
                      <a:solidFill>
                        <a:srgbClr val="E5E5E5"/>
                      </a:solidFill>
                      <a:prstDash val="solid"/>
                      <a:round/>
                      <a:headEnd type="none" w="med" len="med"/>
                      <a:tailEnd type="none" w="med" len="med"/>
                    </a:lnT>
                    <a:lnB>
                      <a:noFill/>
                    </a:lnB>
                  </a:tcPr>
                </a:tc>
              </a:tr>
            </a:tbl>
          </a:graphicData>
        </a:graphic>
      </p:graphicFrame>
      <p:sp>
        <p:nvSpPr>
          <p:cNvPr id="24577" name="Rectangle 1"/>
          <p:cNvSpPr>
            <a:spLocks noChangeArrowheads="1"/>
          </p:cNvSpPr>
          <p:nvPr/>
        </p:nvSpPr>
        <p:spPr bwMode="auto">
          <a:xfrm>
            <a:off x="683568" y="4853770"/>
            <a:ext cx="7776864"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Жауабы</a:t>
            </a: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ru-RU" sz="20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Ылғал жерге</a:t>
            </a: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тек </a:t>
            </a:r>
            <a:r>
              <a:rPr kumimoji="0" lang="ru-RU" sz="20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бұлттан ғана жаумайды,сонымен</a:t>
            </a: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ru-RU" sz="20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бірге</a:t>
            </a: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ru-RU" sz="20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тікелей</a:t>
            </a: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ru-RU" sz="20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ауадан</a:t>
            </a: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да </a:t>
            </a:r>
            <a:r>
              <a:rPr kumimoji="0" lang="ru-RU" sz="20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бөлініп тарайды</a:t>
            </a: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Жер</a:t>
            </a: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ru-RU" sz="20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бетіндегі</a:t>
            </a: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ru-RU" sz="20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ауа</a:t>
            </a: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ru-RU" sz="20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үздіксіз қозғалыста болады</a:t>
            </a: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ru-RU" sz="20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Жер</a:t>
            </a: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ru-RU" sz="20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бетіндегі</a:t>
            </a: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ru-RU" sz="20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ауаның горизанталь</a:t>
            </a: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ru-RU" sz="20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бағытта бір</a:t>
            </a: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ru-RU" sz="20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жерден</a:t>
            </a: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ru-RU" sz="20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екінші</a:t>
            </a: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жерге</a:t>
            </a: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ru-RU" sz="20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ауысуын</a:t>
            </a: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ru-RU" sz="20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жел</a:t>
            </a: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ru-RU" sz="20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деп</a:t>
            </a: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ru-RU" sz="20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атайды</a:t>
            </a: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Адам </a:t>
            </a:r>
            <a:r>
              <a:rPr kumimoji="0" lang="ru-RU" sz="20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желдің күшін өте ерте</a:t>
            </a: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ru-RU" sz="20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заманнан</a:t>
            </a: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ru-RU" sz="20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пайдаланып</a:t>
            </a: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ru-RU" sz="20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келеді</a:t>
            </a: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kk-KZ" sz="2700" b="1" dirty="0" smtClean="0">
                <a:solidFill>
                  <a:schemeClr val="tx1"/>
                </a:solidFill>
                <a:latin typeface="Times New Roman" pitchFamily="18" charset="0"/>
                <a:cs typeface="Times New Roman" pitchFamily="18" charset="0"/>
              </a:rPr>
              <a:t>Тапсырма 8</a:t>
            </a:r>
            <a:r>
              <a:rPr lang="ru-RU" dirty="0" smtClean="0"/>
              <a:t/>
            </a:r>
            <a:br>
              <a:rPr lang="ru-RU" dirty="0" smtClean="0"/>
            </a:br>
            <a:endParaRPr lang="ru-RU" dirty="0"/>
          </a:p>
        </p:txBody>
      </p:sp>
      <p:sp>
        <p:nvSpPr>
          <p:cNvPr id="3" name="Содержимое 2"/>
          <p:cNvSpPr>
            <a:spLocks noGrp="1"/>
          </p:cNvSpPr>
          <p:nvPr>
            <p:ph idx="1"/>
          </p:nvPr>
        </p:nvSpPr>
        <p:spPr/>
        <p:txBody>
          <a:bodyPr>
            <a:normAutofit fontScale="85000" lnSpcReduction="20000"/>
          </a:bodyPr>
          <a:lstStyle/>
          <a:p>
            <a:pPr>
              <a:buNone/>
            </a:pPr>
            <a:r>
              <a:rPr lang="kk-KZ" dirty="0" smtClean="0">
                <a:latin typeface="Times New Roman" pitchFamily="18" charset="0"/>
                <a:cs typeface="Times New Roman" pitchFamily="18" charset="0"/>
              </a:rPr>
              <a:t>Адамзаттың желді пайдалануына үш мысал келтіріңіз.</a:t>
            </a:r>
            <a:endParaRPr lang="ru-RU" dirty="0" smtClean="0">
              <a:latin typeface="Times New Roman" pitchFamily="18" charset="0"/>
              <a:cs typeface="Times New Roman" pitchFamily="18" charset="0"/>
            </a:endParaRPr>
          </a:p>
          <a:p>
            <a:pPr>
              <a:buNone/>
            </a:pPr>
            <a:r>
              <a:rPr lang="kk-KZ" dirty="0" smtClean="0">
                <a:latin typeface="Times New Roman" pitchFamily="18" charset="0"/>
                <a:cs typeface="Times New Roman" pitchFamily="18" charset="0"/>
              </a:rPr>
              <a:t>________________________________________________</a:t>
            </a:r>
            <a:r>
              <a:rPr lang="kk-KZ" dirty="0" smtClean="0">
                <a:latin typeface="Times New Roman" pitchFamily="18" charset="0"/>
                <a:cs typeface="Times New Roman" pitchFamily="18" charset="0"/>
              </a:rPr>
              <a:t/>
            </a:r>
            <a:br>
              <a:rPr lang="kk-KZ" dirty="0" smtClean="0">
                <a:latin typeface="Times New Roman" pitchFamily="18" charset="0"/>
                <a:cs typeface="Times New Roman" pitchFamily="18" charset="0"/>
              </a:rPr>
            </a:br>
            <a:r>
              <a:rPr lang="kk-KZ" dirty="0" smtClean="0">
                <a:latin typeface="Times New Roman" pitchFamily="18" charset="0"/>
                <a:cs typeface="Times New Roman" pitchFamily="18" charset="0"/>
              </a:rPr>
              <a:t>______________________________________________</a:t>
            </a:r>
            <a:r>
              <a:rPr lang="kk-KZ" dirty="0" smtClean="0">
                <a:latin typeface="Times New Roman" pitchFamily="18" charset="0"/>
                <a:cs typeface="Times New Roman" pitchFamily="18" charset="0"/>
              </a:rPr>
              <a:t/>
            </a:r>
            <a:br>
              <a:rPr lang="kk-KZ" dirty="0" smtClean="0">
                <a:latin typeface="Times New Roman" pitchFamily="18" charset="0"/>
                <a:cs typeface="Times New Roman" pitchFamily="18" charset="0"/>
              </a:rPr>
            </a:br>
            <a:r>
              <a:rPr lang="kk-KZ" dirty="0" smtClean="0">
                <a:latin typeface="Times New Roman" pitchFamily="18" charset="0"/>
                <a:cs typeface="Times New Roman" pitchFamily="18" charset="0"/>
              </a:rPr>
              <a:t>________________________________________________________</a:t>
            </a:r>
            <a:endParaRPr lang="ru-RU" dirty="0" smtClean="0">
              <a:latin typeface="Times New Roman" pitchFamily="18" charset="0"/>
              <a:cs typeface="Times New Roman" pitchFamily="18" charset="0"/>
            </a:endParaRPr>
          </a:p>
          <a:p>
            <a:pPr lvl="0">
              <a:buNone/>
            </a:pPr>
            <a:r>
              <a:rPr lang="kk-KZ" dirty="0" smtClean="0">
                <a:latin typeface="Times New Roman" pitchFamily="18" charset="0"/>
                <a:cs typeface="Times New Roman" pitchFamily="18" charset="0"/>
              </a:rPr>
              <a:t>Жауабы:  1.Қуат көзі ретінде (Энергетикалық мақсатта</a:t>
            </a:r>
            <a:r>
              <a:rPr lang="kk-KZ" dirty="0" smtClean="0">
                <a:latin typeface="Times New Roman" pitchFamily="18" charset="0"/>
                <a:cs typeface="Times New Roman" pitchFamily="18" charset="0"/>
              </a:rPr>
              <a:t>)</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Жер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астынан</a:t>
            </a:r>
            <a:r>
              <a:rPr lang="ru-RU" dirty="0" smtClean="0">
                <a:latin typeface="Times New Roman" pitchFamily="18" charset="0"/>
                <a:cs typeface="Times New Roman" pitchFamily="18" charset="0"/>
              </a:rPr>
              <a:t> су </a:t>
            </a:r>
            <a:r>
              <a:rPr lang="ru-RU" dirty="0" err="1" smtClean="0">
                <a:latin typeface="Times New Roman" pitchFamily="18" charset="0"/>
                <a:cs typeface="Times New Roman" pitchFamily="18" charset="0"/>
              </a:rPr>
              <a:t>тарту</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үшін</a:t>
            </a:r>
            <a:endParaRPr lang="ru-RU" dirty="0" smtClean="0">
              <a:latin typeface="Times New Roman" pitchFamily="18" charset="0"/>
              <a:cs typeface="Times New Roman" pitchFamily="18" charset="0"/>
            </a:endParaRPr>
          </a:p>
          <a:p>
            <a:pPr lvl="0">
              <a:buNone/>
            </a:pP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Спорттық </a:t>
            </a:r>
            <a:r>
              <a:rPr lang="ru-RU" dirty="0" err="1" smtClean="0">
                <a:latin typeface="Times New Roman" pitchFamily="18" charset="0"/>
                <a:cs typeface="Times New Roman" pitchFamily="18" charset="0"/>
              </a:rPr>
              <a:t>мақсатта </a:t>
            </a:r>
            <a:r>
              <a:rPr lang="ru-RU" dirty="0" smtClean="0">
                <a:latin typeface="Times New Roman" pitchFamily="18" charset="0"/>
                <a:cs typeface="Times New Roman" pitchFamily="18" charset="0"/>
              </a:rPr>
              <a:t>(</a:t>
            </a:r>
            <a:r>
              <a:rPr lang="ru-RU" dirty="0" err="1" smtClean="0">
                <a:latin typeface="Times New Roman" pitchFamily="18" charset="0"/>
                <a:cs typeface="Times New Roman" pitchFamily="18" charset="0"/>
              </a:rPr>
              <a:t>желкенді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қайықпен, парашютті</a:t>
            </a:r>
            <a:r>
              <a:rPr lang="ru-RU" dirty="0" smtClean="0">
                <a:latin typeface="Times New Roman" pitchFamily="18" charset="0"/>
                <a:cs typeface="Times New Roman" pitchFamily="18" charset="0"/>
              </a:rPr>
              <a:t> спорт)</a:t>
            </a:r>
          </a:p>
          <a:p>
            <a:pPr lvl="0">
              <a:buNone/>
            </a:pP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Ұн,астық </a:t>
            </a:r>
            <a:r>
              <a:rPr lang="ru-RU" dirty="0" smtClean="0">
                <a:latin typeface="Times New Roman" pitchFamily="18" charset="0"/>
                <a:cs typeface="Times New Roman" pitchFamily="18" charset="0"/>
              </a:rPr>
              <a:t>(</a:t>
            </a:r>
            <a:r>
              <a:rPr lang="ru-RU" dirty="0" err="1" smtClean="0">
                <a:latin typeface="Times New Roman" pitchFamily="18" charset="0"/>
                <a:cs typeface="Times New Roman" pitchFamily="18" charset="0"/>
              </a:rPr>
              <a:t>бидай</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тарту</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үшін</a:t>
            </a:r>
            <a:endParaRPr lang="ru-RU" dirty="0" smtClean="0">
              <a:latin typeface="Times New Roman" pitchFamily="18" charset="0"/>
              <a:cs typeface="Times New Roman" pitchFamily="18" charset="0"/>
            </a:endParaRPr>
          </a:p>
          <a:p>
            <a:pPr lvl="0">
              <a:buNone/>
            </a:pP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Желкенді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кемелермен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саяхаттау</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үшін</a:t>
            </a:r>
            <a:endParaRPr lang="ru-RU" dirty="0" smtClean="0">
              <a:latin typeface="Times New Roman" pitchFamily="18" charset="0"/>
              <a:cs typeface="Times New Roman" pitchFamily="18" charset="0"/>
            </a:endParaRPr>
          </a:p>
          <a:p>
            <a:pPr lvl="0">
              <a:buNone/>
            </a:pP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Егінді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суғару үшін, егістікке</a:t>
            </a:r>
            <a:r>
              <a:rPr lang="ru-RU" dirty="0" smtClean="0">
                <a:latin typeface="Times New Roman" pitchFamily="18" charset="0"/>
                <a:cs typeface="Times New Roman" pitchFamily="18" charset="0"/>
              </a:rPr>
              <a:t> су </a:t>
            </a:r>
            <a:r>
              <a:rPr lang="ru-RU" dirty="0" err="1" smtClean="0">
                <a:latin typeface="Times New Roman" pitchFamily="18" charset="0"/>
                <a:cs typeface="Times New Roman" pitchFamily="18" charset="0"/>
              </a:rPr>
              <a:t>жіберу</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үшін</a:t>
            </a:r>
            <a:endParaRPr lang="ru-RU" dirty="0" smtClean="0">
              <a:latin typeface="Times New Roman" pitchFamily="18" charset="0"/>
              <a:cs typeface="Times New Roman" pitchFamily="18" charset="0"/>
            </a:endParaRPr>
          </a:p>
          <a:p>
            <a:pPr>
              <a:buNone/>
            </a:pPr>
            <a:r>
              <a:rPr lang="ru-RU" b="1" dirty="0" err="1" smtClean="0">
                <a:latin typeface="Times New Roman" pitchFamily="18" charset="0"/>
                <a:cs typeface="Times New Roman" pitchFamily="18" charset="0"/>
              </a:rPr>
              <a:t>Ескерту</a:t>
            </a:r>
            <a:r>
              <a:rPr lang="ru-RU" b="1"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Осы </a:t>
            </a:r>
            <a:r>
              <a:rPr lang="ru-RU" dirty="0" err="1" smtClean="0">
                <a:latin typeface="Times New Roman" pitchFamily="18" charset="0"/>
                <a:cs typeface="Times New Roman" pitchFamily="18" charset="0"/>
              </a:rPr>
              <a:t>мағыналас жауаптардың кез-келген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үшеуі қабылданады</a:t>
            </a:r>
            <a:r>
              <a:rPr lang="ru-RU" dirty="0" smtClean="0">
                <a:latin typeface="Times New Roman" pitchFamily="18" charset="0"/>
                <a:cs typeface="Times New Roman" pitchFamily="18" charset="0"/>
              </a:rPr>
              <a:t>.</a:t>
            </a:r>
          </a:p>
          <a:p>
            <a:pPr>
              <a:buNone/>
            </a:pPr>
            <a:endParaRPr lang="ru-RU" dirty="0" smtClean="0"/>
          </a:p>
          <a:p>
            <a:pPr>
              <a:buNone/>
            </a:pPr>
            <a:endParaRPr lang="ru-RU"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kk-KZ" sz="2700" dirty="0" smtClean="0">
                <a:solidFill>
                  <a:schemeClr val="tx1"/>
                </a:solidFill>
                <a:latin typeface="Times New Roman" pitchFamily="18" charset="0"/>
                <a:cs typeface="Times New Roman" pitchFamily="18" charset="0"/>
              </a:rPr>
              <a:t>Тапсырма 9</a:t>
            </a:r>
            <a:r>
              <a:rPr lang="ru-RU" dirty="0" smtClean="0"/>
              <a:t/>
            </a:r>
            <a:br>
              <a:rPr lang="ru-RU" dirty="0" smtClean="0"/>
            </a:br>
            <a:endParaRPr lang="ru-RU" dirty="0"/>
          </a:p>
        </p:txBody>
      </p:sp>
      <p:sp>
        <p:nvSpPr>
          <p:cNvPr id="3" name="Содержимое 2"/>
          <p:cNvSpPr>
            <a:spLocks noGrp="1"/>
          </p:cNvSpPr>
          <p:nvPr>
            <p:ph idx="1"/>
          </p:nvPr>
        </p:nvSpPr>
        <p:spPr>
          <a:xfrm>
            <a:off x="395536" y="1412776"/>
            <a:ext cx="8291264" cy="5445224"/>
          </a:xfrm>
        </p:spPr>
        <p:txBody>
          <a:bodyPr>
            <a:normAutofit fontScale="40000" lnSpcReduction="20000"/>
          </a:bodyPr>
          <a:lstStyle/>
          <a:p>
            <a:pPr>
              <a:buNone/>
            </a:pPr>
            <a:r>
              <a:rPr lang="ru-RU" sz="4400" dirty="0" err="1" smtClean="0">
                <a:latin typeface="Times New Roman" pitchFamily="18" charset="0"/>
                <a:cs typeface="Times New Roman" pitchFamily="18" charset="0"/>
              </a:rPr>
              <a:t>Желдің пайда</a:t>
            </a:r>
            <a:r>
              <a:rPr lang="ru-RU" sz="4400" dirty="0" smtClean="0">
                <a:latin typeface="Times New Roman" pitchFamily="18" charset="0"/>
                <a:cs typeface="Times New Roman" pitchFamily="18" charset="0"/>
              </a:rPr>
              <a:t> </a:t>
            </a:r>
            <a:r>
              <a:rPr lang="ru-RU" sz="4400" dirty="0" err="1" smtClean="0">
                <a:latin typeface="Times New Roman" pitchFamily="18" charset="0"/>
                <a:cs typeface="Times New Roman" pitchFamily="18" charset="0"/>
              </a:rPr>
              <a:t>болуының себебі</a:t>
            </a:r>
            <a:r>
              <a:rPr lang="ru-RU" sz="4400" dirty="0" smtClean="0">
                <a:latin typeface="Times New Roman" pitchFamily="18" charset="0"/>
                <a:cs typeface="Times New Roman" pitchFamily="18" charset="0"/>
              </a:rPr>
              <a:t> – </a:t>
            </a:r>
            <a:r>
              <a:rPr lang="ru-RU" sz="4400" dirty="0" err="1" smtClean="0">
                <a:latin typeface="Times New Roman" pitchFamily="18" charset="0"/>
                <a:cs typeface="Times New Roman" pitchFamily="18" charset="0"/>
              </a:rPr>
              <a:t>ауа</a:t>
            </a:r>
            <a:r>
              <a:rPr lang="ru-RU" sz="4400" dirty="0" smtClean="0">
                <a:latin typeface="Times New Roman" pitchFamily="18" charset="0"/>
                <a:cs typeface="Times New Roman" pitchFamily="18" charset="0"/>
              </a:rPr>
              <a:t> </a:t>
            </a:r>
            <a:r>
              <a:rPr lang="ru-RU" sz="4400" dirty="0" err="1" smtClean="0">
                <a:latin typeface="Times New Roman" pitchFamily="18" charset="0"/>
                <a:cs typeface="Times New Roman" pitchFamily="18" charset="0"/>
              </a:rPr>
              <a:t>қысымының  жер</a:t>
            </a:r>
            <a:r>
              <a:rPr lang="ru-RU" sz="4400" dirty="0" smtClean="0">
                <a:latin typeface="Times New Roman" pitchFamily="18" charset="0"/>
                <a:cs typeface="Times New Roman" pitchFamily="18" charset="0"/>
              </a:rPr>
              <a:t> </a:t>
            </a:r>
            <a:r>
              <a:rPr lang="ru-RU" sz="4400" dirty="0" err="1" smtClean="0">
                <a:latin typeface="Times New Roman" pitchFamily="18" charset="0"/>
                <a:cs typeface="Times New Roman" pitchFamily="18" charset="0"/>
              </a:rPr>
              <a:t>бетінде</a:t>
            </a:r>
            <a:r>
              <a:rPr lang="ru-RU" sz="4400" dirty="0" smtClean="0">
                <a:latin typeface="Times New Roman" pitchFamily="18" charset="0"/>
                <a:cs typeface="Times New Roman" pitchFamily="18" charset="0"/>
              </a:rPr>
              <a:t> </a:t>
            </a:r>
            <a:r>
              <a:rPr lang="ru-RU" sz="4400" dirty="0" err="1" smtClean="0">
                <a:latin typeface="Times New Roman" pitchFamily="18" charset="0"/>
                <a:cs typeface="Times New Roman" pitchFamily="18" charset="0"/>
              </a:rPr>
              <a:t>әркелкі таралуы</a:t>
            </a:r>
            <a:r>
              <a:rPr lang="ru-RU" sz="4400" dirty="0" smtClean="0">
                <a:latin typeface="Times New Roman" pitchFamily="18" charset="0"/>
                <a:cs typeface="Times New Roman" pitchFamily="18" charset="0"/>
              </a:rPr>
              <a:t>.</a:t>
            </a:r>
          </a:p>
          <a:p>
            <a:pPr>
              <a:buNone/>
            </a:pPr>
            <a:r>
              <a:rPr lang="ru-RU" sz="4400" dirty="0" smtClean="0">
                <a:latin typeface="Times New Roman" pitchFamily="18" charset="0"/>
                <a:cs typeface="Times New Roman" pitchFamily="18" charset="0"/>
              </a:rPr>
              <a:t>«Бриз» </a:t>
            </a:r>
            <a:r>
              <a:rPr lang="ru-RU" sz="4400" dirty="0" err="1" smtClean="0">
                <a:latin typeface="Times New Roman" pitchFamily="18" charset="0"/>
                <a:cs typeface="Times New Roman" pitchFamily="18" charset="0"/>
              </a:rPr>
              <a:t>және </a:t>
            </a:r>
            <a:r>
              <a:rPr lang="ru-RU" sz="4400" dirty="0" smtClean="0">
                <a:latin typeface="Times New Roman" pitchFamily="18" charset="0"/>
                <a:cs typeface="Times New Roman" pitchFamily="18" charset="0"/>
              </a:rPr>
              <a:t>«Муссон» </a:t>
            </a:r>
            <a:r>
              <a:rPr lang="ru-RU" sz="4400" dirty="0" err="1" smtClean="0">
                <a:latin typeface="Times New Roman" pitchFamily="18" charset="0"/>
                <a:cs typeface="Times New Roman" pitchFamily="18" charset="0"/>
              </a:rPr>
              <a:t>сөздерін пайдаланып</a:t>
            </a:r>
            <a:r>
              <a:rPr lang="ru-RU" sz="4400" dirty="0" smtClean="0">
                <a:latin typeface="Times New Roman" pitchFamily="18" charset="0"/>
                <a:cs typeface="Times New Roman" pitchFamily="18" charset="0"/>
              </a:rPr>
              <a:t>, </a:t>
            </a:r>
            <a:r>
              <a:rPr lang="ru-RU" sz="4400" dirty="0" err="1" smtClean="0">
                <a:latin typeface="Times New Roman" pitchFamily="18" charset="0"/>
                <a:cs typeface="Times New Roman" pitchFamily="18" charset="0"/>
              </a:rPr>
              <a:t>олардың пайда</a:t>
            </a:r>
            <a:r>
              <a:rPr lang="ru-RU" sz="4400" dirty="0" smtClean="0">
                <a:latin typeface="Times New Roman" pitchFamily="18" charset="0"/>
                <a:cs typeface="Times New Roman" pitchFamily="18" charset="0"/>
              </a:rPr>
              <a:t> болу </a:t>
            </a:r>
            <a:r>
              <a:rPr lang="ru-RU" sz="4400" dirty="0" err="1" smtClean="0">
                <a:latin typeface="Times New Roman" pitchFamily="18" charset="0"/>
                <a:cs typeface="Times New Roman" pitchFamily="18" charset="0"/>
              </a:rPr>
              <a:t>үдерістерін түсіндіріңіз</a:t>
            </a:r>
            <a:r>
              <a:rPr lang="ru-RU" sz="4400" dirty="0" smtClean="0">
                <a:latin typeface="Times New Roman" pitchFamily="18" charset="0"/>
                <a:cs typeface="Times New Roman" pitchFamily="18" charset="0"/>
              </a:rPr>
              <a:t>. </a:t>
            </a:r>
            <a:r>
              <a:rPr lang="ru-RU" sz="4400" dirty="0" err="1" smtClean="0">
                <a:latin typeface="Times New Roman" pitchFamily="18" charset="0"/>
                <a:cs typeface="Times New Roman" pitchFamily="18" charset="0"/>
              </a:rPr>
              <a:t>Екеуінің ұқсастығын табыңыз.</a:t>
            </a:r>
            <a:r>
              <a:rPr lang="ru-RU" sz="4400" dirty="0" smtClean="0">
                <a:latin typeface="Times New Roman" pitchFamily="18" charset="0"/>
                <a:cs typeface="Times New Roman" pitchFamily="18" charset="0"/>
              </a:rPr>
              <a:t> Бриз </a:t>
            </a:r>
            <a:r>
              <a:rPr lang="ru-RU" sz="4400" dirty="0" err="1" smtClean="0">
                <a:latin typeface="Times New Roman" pitchFamily="18" charset="0"/>
                <a:cs typeface="Times New Roman" pitchFamily="18" charset="0"/>
              </a:rPr>
              <a:t>желі</a:t>
            </a:r>
            <a:r>
              <a:rPr lang="ru-RU" sz="4400" dirty="0" smtClean="0">
                <a:latin typeface="Times New Roman" pitchFamily="18" charset="0"/>
                <a:cs typeface="Times New Roman" pitchFamily="18" charset="0"/>
              </a:rPr>
              <a:t> </a:t>
            </a:r>
            <a:r>
              <a:rPr lang="ru-RU" sz="4400" dirty="0" err="1" smtClean="0">
                <a:latin typeface="Times New Roman" pitchFamily="18" charset="0"/>
                <a:cs typeface="Times New Roman" pitchFamily="18" charset="0"/>
              </a:rPr>
              <a:t>адамға пайдалы</a:t>
            </a:r>
            <a:r>
              <a:rPr lang="ru-RU" sz="4400" dirty="0" smtClean="0">
                <a:latin typeface="Times New Roman" pitchFamily="18" charset="0"/>
                <a:cs typeface="Times New Roman" pitchFamily="18" charset="0"/>
              </a:rPr>
              <a:t> </a:t>
            </a:r>
            <a:r>
              <a:rPr lang="ru-RU" sz="4400" dirty="0" err="1" smtClean="0">
                <a:latin typeface="Times New Roman" pitchFamily="18" charset="0"/>
                <a:cs typeface="Times New Roman" pitchFamily="18" charset="0"/>
              </a:rPr>
              <a:t>ма</a:t>
            </a:r>
            <a:r>
              <a:rPr lang="ru-RU" sz="4400" dirty="0" smtClean="0">
                <a:latin typeface="Times New Roman" pitchFamily="18" charset="0"/>
                <a:cs typeface="Times New Roman" pitchFamily="18" charset="0"/>
              </a:rPr>
              <a:t>?</a:t>
            </a:r>
          </a:p>
          <a:p>
            <a:pPr>
              <a:buNone/>
            </a:pPr>
            <a:r>
              <a:rPr lang="ru-RU" sz="4400" dirty="0" smtClean="0">
                <a:latin typeface="Times New Roman" pitchFamily="18" charset="0"/>
                <a:cs typeface="Times New Roman" pitchFamily="18" charset="0"/>
              </a:rPr>
              <a:t>________________________________________________________</a:t>
            </a:r>
            <a:br>
              <a:rPr lang="ru-RU" sz="4400" dirty="0" smtClean="0">
                <a:latin typeface="Times New Roman" pitchFamily="18" charset="0"/>
                <a:cs typeface="Times New Roman" pitchFamily="18" charset="0"/>
              </a:rPr>
            </a:br>
            <a:r>
              <a:rPr lang="ru-RU" sz="4400" dirty="0" smtClean="0">
                <a:latin typeface="Times New Roman" pitchFamily="18" charset="0"/>
                <a:cs typeface="Times New Roman" pitchFamily="18" charset="0"/>
              </a:rPr>
              <a:t>________________________________________________________</a:t>
            </a:r>
            <a:br>
              <a:rPr lang="ru-RU" sz="4400" dirty="0" smtClean="0">
                <a:latin typeface="Times New Roman" pitchFamily="18" charset="0"/>
                <a:cs typeface="Times New Roman" pitchFamily="18" charset="0"/>
              </a:rPr>
            </a:br>
            <a:r>
              <a:rPr lang="ru-RU" sz="4400" dirty="0" smtClean="0">
                <a:latin typeface="Times New Roman" pitchFamily="18" charset="0"/>
                <a:cs typeface="Times New Roman" pitchFamily="18" charset="0"/>
              </a:rPr>
              <a:t>________________________________________________________</a:t>
            </a:r>
          </a:p>
          <a:p>
            <a:pPr>
              <a:buNone/>
            </a:pPr>
            <a:r>
              <a:rPr lang="ru-RU" sz="4400" b="1" dirty="0" err="1" smtClean="0">
                <a:latin typeface="Times New Roman" pitchFamily="18" charset="0"/>
                <a:cs typeface="Times New Roman" pitchFamily="18" charset="0"/>
              </a:rPr>
              <a:t>Жауабы</a:t>
            </a:r>
            <a:r>
              <a:rPr lang="ru-RU" sz="4400" b="1" dirty="0" smtClean="0">
                <a:latin typeface="Times New Roman" pitchFamily="18" charset="0"/>
                <a:cs typeface="Times New Roman" pitchFamily="18" charset="0"/>
              </a:rPr>
              <a:t>:</a:t>
            </a:r>
            <a:r>
              <a:rPr lang="ru-RU" sz="4400" dirty="0" smtClean="0">
                <a:latin typeface="Times New Roman" pitchFamily="18" charset="0"/>
                <a:cs typeface="Times New Roman" pitchFamily="18" charset="0"/>
              </a:rPr>
              <a:t> Бриз – </a:t>
            </a:r>
            <a:r>
              <a:rPr lang="ru-RU" sz="4400" dirty="0" err="1" smtClean="0">
                <a:latin typeface="Times New Roman" pitchFamily="18" charset="0"/>
                <a:cs typeface="Times New Roman" pitchFamily="18" charset="0"/>
              </a:rPr>
              <a:t>құрлық </a:t>
            </a:r>
            <a:r>
              <a:rPr lang="ru-RU" sz="4400" dirty="0" smtClean="0">
                <a:latin typeface="Times New Roman" pitchFamily="18" charset="0"/>
                <a:cs typeface="Times New Roman" pitchFamily="18" charset="0"/>
              </a:rPr>
              <a:t>пен </a:t>
            </a:r>
            <a:r>
              <a:rPr lang="ru-RU" sz="4400" dirty="0" err="1" smtClean="0">
                <a:latin typeface="Times New Roman" pitchFamily="18" charset="0"/>
                <a:cs typeface="Times New Roman" pitchFamily="18" charset="0"/>
              </a:rPr>
              <a:t>судың үстіндегі ауаның</a:t>
            </a:r>
            <a:r>
              <a:rPr lang="ru-RU" sz="4400" dirty="0" smtClean="0">
                <a:latin typeface="Times New Roman" pitchFamily="18" charset="0"/>
                <a:cs typeface="Times New Roman" pitchFamily="18" charset="0"/>
              </a:rPr>
              <a:t>  </a:t>
            </a:r>
            <a:r>
              <a:rPr lang="ru-RU" sz="4400" dirty="0" err="1" smtClean="0">
                <a:latin typeface="Times New Roman" pitchFamily="18" charset="0"/>
                <a:cs typeface="Times New Roman" pitchFamily="18" charset="0"/>
              </a:rPr>
              <a:t>әр-түрлі жылынуына</a:t>
            </a:r>
            <a:r>
              <a:rPr lang="ru-RU" sz="4400" dirty="0" smtClean="0">
                <a:latin typeface="Times New Roman" pitchFamily="18" charset="0"/>
                <a:cs typeface="Times New Roman" pitchFamily="18" charset="0"/>
              </a:rPr>
              <a:t> </a:t>
            </a:r>
            <a:r>
              <a:rPr lang="ru-RU" sz="4400" dirty="0" err="1" smtClean="0">
                <a:latin typeface="Times New Roman" pitchFamily="18" charset="0"/>
                <a:cs typeface="Times New Roman" pitchFamily="18" charset="0"/>
              </a:rPr>
              <a:t>байланысты</a:t>
            </a:r>
            <a:r>
              <a:rPr lang="ru-RU" sz="4400" dirty="0" smtClean="0">
                <a:latin typeface="Times New Roman" pitchFamily="18" charset="0"/>
                <a:cs typeface="Times New Roman" pitchFamily="18" charset="0"/>
              </a:rPr>
              <a:t>  </a:t>
            </a:r>
            <a:r>
              <a:rPr lang="ru-RU" sz="4400" dirty="0" err="1" smtClean="0">
                <a:latin typeface="Times New Roman" pitchFamily="18" charset="0"/>
                <a:cs typeface="Times New Roman" pitchFamily="18" charset="0"/>
              </a:rPr>
              <a:t>бағытын тәулік ішінде</a:t>
            </a:r>
            <a:r>
              <a:rPr lang="ru-RU" sz="4400" dirty="0" smtClean="0">
                <a:latin typeface="Times New Roman" pitchFamily="18" charset="0"/>
                <a:cs typeface="Times New Roman" pitchFamily="18" charset="0"/>
              </a:rPr>
              <a:t> 2 </a:t>
            </a:r>
            <a:r>
              <a:rPr lang="ru-RU" sz="4400" dirty="0" err="1" smtClean="0">
                <a:latin typeface="Times New Roman" pitchFamily="18" charset="0"/>
                <a:cs typeface="Times New Roman" pitchFamily="18" charset="0"/>
              </a:rPr>
              <a:t>рет</a:t>
            </a:r>
            <a:r>
              <a:rPr lang="ru-RU" sz="4400" dirty="0" smtClean="0">
                <a:latin typeface="Times New Roman" pitchFamily="18" charset="0"/>
                <a:cs typeface="Times New Roman" pitchFamily="18" charset="0"/>
              </a:rPr>
              <a:t> </a:t>
            </a:r>
            <a:r>
              <a:rPr lang="ru-RU" sz="4400" dirty="0" err="1" smtClean="0">
                <a:latin typeface="Times New Roman" pitchFamily="18" charset="0"/>
                <a:cs typeface="Times New Roman" pitchFamily="18" charset="0"/>
              </a:rPr>
              <a:t>өзгертетін жел</a:t>
            </a:r>
            <a:r>
              <a:rPr lang="ru-RU" sz="4400" dirty="0" smtClean="0">
                <a:latin typeface="Times New Roman" pitchFamily="18" charset="0"/>
                <a:cs typeface="Times New Roman" pitchFamily="18" charset="0"/>
              </a:rPr>
              <a:t>.</a:t>
            </a:r>
          </a:p>
          <a:p>
            <a:pPr>
              <a:buNone/>
            </a:pPr>
            <a:endParaRPr lang="ru-RU" sz="4400" dirty="0" smtClean="0">
              <a:latin typeface="Times New Roman" pitchFamily="18" charset="0"/>
              <a:cs typeface="Times New Roman" pitchFamily="18" charset="0"/>
            </a:endParaRPr>
          </a:p>
          <a:p>
            <a:pPr>
              <a:buNone/>
            </a:pPr>
            <a:r>
              <a:rPr lang="ru-RU" sz="4400" dirty="0" smtClean="0">
                <a:latin typeface="Times New Roman" pitchFamily="18" charset="0"/>
                <a:cs typeface="Times New Roman" pitchFamily="18" charset="0"/>
              </a:rPr>
              <a:t>Муссон </a:t>
            </a:r>
            <a:r>
              <a:rPr lang="ru-RU" sz="4400" dirty="0" smtClean="0">
                <a:latin typeface="Times New Roman" pitchFamily="18" charset="0"/>
                <a:cs typeface="Times New Roman" pitchFamily="18" charset="0"/>
              </a:rPr>
              <a:t>— </a:t>
            </a:r>
            <a:r>
              <a:rPr lang="ru-RU" sz="4400" dirty="0" err="1" smtClean="0">
                <a:latin typeface="Times New Roman" pitchFamily="18" charset="0"/>
                <a:cs typeface="Times New Roman" pitchFamily="18" charset="0"/>
              </a:rPr>
              <a:t>құрлық </a:t>
            </a:r>
            <a:r>
              <a:rPr lang="ru-RU" sz="4400" dirty="0" smtClean="0">
                <a:latin typeface="Times New Roman" pitchFamily="18" charset="0"/>
                <a:cs typeface="Times New Roman" pitchFamily="18" charset="0"/>
              </a:rPr>
              <a:t>пен </a:t>
            </a:r>
            <a:r>
              <a:rPr lang="ru-RU" sz="4400" dirty="0" err="1" smtClean="0">
                <a:latin typeface="Times New Roman" pitchFamily="18" charset="0"/>
                <a:cs typeface="Times New Roman" pitchFamily="18" charset="0"/>
              </a:rPr>
              <a:t>теңіз арасында</a:t>
            </a:r>
            <a:r>
              <a:rPr lang="ru-RU" sz="4400" dirty="0" smtClean="0">
                <a:latin typeface="Times New Roman" pitchFamily="18" charset="0"/>
                <a:cs typeface="Times New Roman" pitchFamily="18" charset="0"/>
              </a:rPr>
              <a:t> </a:t>
            </a:r>
            <a:r>
              <a:rPr lang="ru-RU" sz="4400" dirty="0" err="1" smtClean="0">
                <a:latin typeface="Times New Roman" pitchFamily="18" charset="0"/>
                <a:cs typeface="Times New Roman" pitchFamily="18" charset="0"/>
              </a:rPr>
              <a:t>тұрақты соғатын маусымдық жел</a:t>
            </a:r>
            <a:r>
              <a:rPr lang="ru-RU" sz="4400" dirty="0" smtClean="0">
                <a:latin typeface="Times New Roman" pitchFamily="18" charset="0"/>
                <a:cs typeface="Times New Roman" pitchFamily="18" charset="0"/>
              </a:rPr>
              <a:t>.</a:t>
            </a:r>
          </a:p>
          <a:p>
            <a:pPr>
              <a:buNone/>
            </a:pPr>
            <a:endParaRPr lang="ru-RU" sz="4400" dirty="0" smtClean="0">
              <a:latin typeface="Times New Roman" pitchFamily="18" charset="0"/>
              <a:cs typeface="Times New Roman" pitchFamily="18" charset="0"/>
            </a:endParaRPr>
          </a:p>
          <a:p>
            <a:pPr>
              <a:buNone/>
            </a:pPr>
            <a:r>
              <a:rPr lang="ru-RU" sz="4400" dirty="0" err="1" smtClean="0">
                <a:latin typeface="Times New Roman" pitchFamily="18" charset="0"/>
                <a:cs typeface="Times New Roman" pitchFamily="18" charset="0"/>
              </a:rPr>
              <a:t>Ұқсастығы </a:t>
            </a:r>
            <a:r>
              <a:rPr lang="ru-RU" sz="4400" dirty="0" err="1" smtClean="0">
                <a:latin typeface="Times New Roman" pitchFamily="18" charset="0"/>
                <a:cs typeface="Times New Roman" pitchFamily="18" charset="0"/>
              </a:rPr>
              <a:t>екеуіде</a:t>
            </a:r>
            <a:r>
              <a:rPr lang="ru-RU" sz="4400" dirty="0" smtClean="0">
                <a:latin typeface="Times New Roman" pitchFamily="18" charset="0"/>
                <a:cs typeface="Times New Roman" pitchFamily="18" charset="0"/>
              </a:rPr>
              <a:t> — </a:t>
            </a:r>
            <a:r>
              <a:rPr lang="ru-RU" sz="4400" dirty="0" err="1" smtClean="0">
                <a:latin typeface="Times New Roman" pitchFamily="18" charset="0"/>
                <a:cs typeface="Times New Roman" pitchFamily="18" charset="0"/>
              </a:rPr>
              <a:t>құрлық </a:t>
            </a:r>
            <a:r>
              <a:rPr lang="ru-RU" sz="4400" dirty="0" smtClean="0">
                <a:latin typeface="Times New Roman" pitchFamily="18" charset="0"/>
                <a:cs typeface="Times New Roman" pitchFamily="18" charset="0"/>
              </a:rPr>
              <a:t>пен су </a:t>
            </a:r>
            <a:r>
              <a:rPr lang="ru-RU" sz="4400" dirty="0" err="1" smtClean="0">
                <a:latin typeface="Times New Roman" pitchFamily="18" charset="0"/>
                <a:cs typeface="Times New Roman" pitchFamily="18" charset="0"/>
              </a:rPr>
              <a:t>айдыны</a:t>
            </a:r>
            <a:r>
              <a:rPr lang="ru-RU" sz="4400" dirty="0" smtClean="0">
                <a:latin typeface="Times New Roman" pitchFamily="18" charset="0"/>
                <a:cs typeface="Times New Roman" pitchFamily="18" charset="0"/>
              </a:rPr>
              <a:t> </a:t>
            </a:r>
            <a:r>
              <a:rPr lang="ru-RU" sz="4400" dirty="0" err="1" smtClean="0">
                <a:latin typeface="Times New Roman" pitchFamily="18" charset="0"/>
                <a:cs typeface="Times New Roman" pitchFamily="18" charset="0"/>
              </a:rPr>
              <a:t>арасында</a:t>
            </a:r>
            <a:r>
              <a:rPr lang="ru-RU" sz="4400" dirty="0" smtClean="0">
                <a:latin typeface="Times New Roman" pitchFamily="18" charset="0"/>
                <a:cs typeface="Times New Roman" pitchFamily="18" charset="0"/>
              </a:rPr>
              <a:t> </a:t>
            </a:r>
            <a:r>
              <a:rPr lang="ru-RU" sz="4400" dirty="0" err="1" smtClean="0">
                <a:latin typeface="Times New Roman" pitchFamily="18" charset="0"/>
                <a:cs typeface="Times New Roman" pitchFamily="18" charset="0"/>
              </a:rPr>
              <a:t>соғатын жел</a:t>
            </a:r>
            <a:r>
              <a:rPr lang="ru-RU" sz="4400" dirty="0" smtClean="0">
                <a:latin typeface="Times New Roman" pitchFamily="18" charset="0"/>
                <a:cs typeface="Times New Roman" pitchFamily="18" charset="0"/>
              </a:rPr>
              <a:t>. Бриз </a:t>
            </a:r>
            <a:r>
              <a:rPr lang="ru-RU" sz="4400" dirty="0" err="1" smtClean="0">
                <a:latin typeface="Times New Roman" pitchFamily="18" charset="0"/>
                <a:cs typeface="Times New Roman" pitchFamily="18" charset="0"/>
              </a:rPr>
              <a:t>желі</a:t>
            </a:r>
            <a:r>
              <a:rPr lang="ru-RU" sz="4400" dirty="0" smtClean="0">
                <a:latin typeface="Times New Roman" pitchFamily="18" charset="0"/>
                <a:cs typeface="Times New Roman" pitchFamily="18" charset="0"/>
              </a:rPr>
              <a:t> </a:t>
            </a:r>
            <a:r>
              <a:rPr lang="ru-RU" sz="4400" dirty="0" err="1" smtClean="0">
                <a:latin typeface="Times New Roman" pitchFamily="18" charset="0"/>
                <a:cs typeface="Times New Roman" pitchFamily="18" charset="0"/>
              </a:rPr>
              <a:t>айналасындағы құрылықтағы күндізгі аптап</a:t>
            </a:r>
            <a:r>
              <a:rPr lang="ru-RU" sz="4400" dirty="0" smtClean="0">
                <a:latin typeface="Times New Roman" pitchFamily="18" charset="0"/>
                <a:cs typeface="Times New Roman" pitchFamily="18" charset="0"/>
              </a:rPr>
              <a:t> </a:t>
            </a:r>
            <a:r>
              <a:rPr lang="ru-RU" sz="4400" dirty="0" err="1" smtClean="0">
                <a:latin typeface="Times New Roman" pitchFamily="18" charset="0"/>
                <a:cs typeface="Times New Roman" pitchFamily="18" charset="0"/>
              </a:rPr>
              <a:t>ыстықты бәсеңдетеді</a:t>
            </a:r>
            <a:r>
              <a:rPr lang="ru-RU" sz="4400" dirty="0" smtClean="0">
                <a:latin typeface="Times New Roman" pitchFamily="18" charset="0"/>
                <a:cs typeface="Times New Roman" pitchFamily="18" charset="0"/>
              </a:rPr>
              <a:t>. Бриз </a:t>
            </a:r>
            <a:r>
              <a:rPr lang="ru-RU" sz="4400" dirty="0" err="1" smtClean="0">
                <a:latin typeface="Times New Roman" pitchFamily="18" charset="0"/>
                <a:cs typeface="Times New Roman" pitchFamily="18" charset="0"/>
              </a:rPr>
              <a:t>французша</a:t>
            </a:r>
            <a:r>
              <a:rPr lang="ru-RU" sz="4400" dirty="0" smtClean="0">
                <a:latin typeface="Times New Roman" pitchFamily="18" charset="0"/>
                <a:cs typeface="Times New Roman" pitchFamily="18" charset="0"/>
              </a:rPr>
              <a:t> </a:t>
            </a:r>
            <a:r>
              <a:rPr lang="ru-RU" sz="4400" dirty="0" err="1" smtClean="0">
                <a:latin typeface="Times New Roman" pitchFamily="18" charset="0"/>
                <a:cs typeface="Times New Roman" pitchFamily="18" charset="0"/>
              </a:rPr>
              <a:t>жеңіл </a:t>
            </a:r>
            <a:r>
              <a:rPr lang="ru-RU" sz="4400" dirty="0" smtClean="0">
                <a:latin typeface="Times New Roman" pitchFamily="18" charset="0"/>
                <a:cs typeface="Times New Roman" pitchFamily="18" charset="0"/>
              </a:rPr>
              <a:t>жел,</a:t>
            </a:r>
            <a:r>
              <a:rPr lang="ru-RU" sz="4400" dirty="0" err="1" smtClean="0">
                <a:latin typeface="Times New Roman" pitchFamily="18" charset="0"/>
                <a:cs typeface="Times New Roman" pitchFamily="18" charset="0"/>
              </a:rPr>
              <a:t>яғни теңізден соғатын жанға жайлы</a:t>
            </a:r>
            <a:r>
              <a:rPr lang="ru-RU" sz="4400" dirty="0" smtClean="0">
                <a:latin typeface="Times New Roman" pitchFamily="18" charset="0"/>
                <a:cs typeface="Times New Roman" pitchFamily="18" charset="0"/>
              </a:rPr>
              <a:t> </a:t>
            </a:r>
            <a:r>
              <a:rPr lang="ru-RU" sz="4400" dirty="0" err="1" smtClean="0">
                <a:latin typeface="Times New Roman" pitchFamily="18" charset="0"/>
                <a:cs typeface="Times New Roman" pitchFamily="18" charset="0"/>
              </a:rPr>
              <a:t>самал</a:t>
            </a:r>
            <a:r>
              <a:rPr lang="ru-RU" sz="4400" dirty="0" smtClean="0">
                <a:latin typeface="Times New Roman" pitchFamily="18" charset="0"/>
                <a:cs typeface="Times New Roman" pitchFamily="18" charset="0"/>
              </a:rPr>
              <a:t> </a:t>
            </a:r>
            <a:r>
              <a:rPr lang="ru-RU" sz="4400" dirty="0" err="1" smtClean="0">
                <a:latin typeface="Times New Roman" pitchFamily="18" charset="0"/>
                <a:cs typeface="Times New Roman" pitchFamily="18" charset="0"/>
              </a:rPr>
              <a:t>жел</a:t>
            </a:r>
            <a:r>
              <a:rPr lang="ru-RU" sz="4400" dirty="0" smtClean="0">
                <a:latin typeface="Times New Roman" pitchFamily="18" charset="0"/>
                <a:cs typeface="Times New Roman" pitchFamily="18" charset="0"/>
              </a:rPr>
              <a:t>. </a:t>
            </a:r>
            <a:r>
              <a:rPr lang="ru-RU" sz="4400" dirty="0" err="1" smtClean="0">
                <a:latin typeface="Times New Roman" pitchFamily="18" charset="0"/>
                <a:cs typeface="Times New Roman" pitchFamily="18" charset="0"/>
              </a:rPr>
              <a:t>Рекреациялық </a:t>
            </a:r>
            <a:r>
              <a:rPr lang="ru-RU" sz="4400" dirty="0" smtClean="0">
                <a:latin typeface="Times New Roman" pitchFamily="18" charset="0"/>
                <a:cs typeface="Times New Roman" pitchFamily="18" charset="0"/>
              </a:rPr>
              <a:t>— </a:t>
            </a:r>
            <a:r>
              <a:rPr lang="ru-RU" sz="4400" dirty="0" err="1" smtClean="0">
                <a:latin typeface="Times New Roman" pitchFamily="18" charset="0"/>
                <a:cs typeface="Times New Roman" pitchFamily="18" charset="0"/>
              </a:rPr>
              <a:t>емдік</a:t>
            </a:r>
            <a:r>
              <a:rPr lang="ru-RU" sz="4400" dirty="0" smtClean="0">
                <a:latin typeface="Times New Roman" pitchFamily="18" charset="0"/>
                <a:cs typeface="Times New Roman" pitchFamily="18" charset="0"/>
              </a:rPr>
              <a:t> </a:t>
            </a:r>
            <a:r>
              <a:rPr lang="ru-RU" sz="4400" dirty="0" err="1" smtClean="0">
                <a:latin typeface="Times New Roman" pitchFamily="18" charset="0"/>
                <a:cs typeface="Times New Roman" pitchFamily="18" charset="0"/>
              </a:rPr>
              <a:t>қасиеті </a:t>
            </a:r>
            <a:r>
              <a:rPr lang="ru-RU" sz="4400" dirty="0" smtClean="0">
                <a:latin typeface="Times New Roman" pitchFamily="18" charset="0"/>
                <a:cs typeface="Times New Roman" pitchFamily="18" charset="0"/>
              </a:rPr>
              <a:t>бар, </a:t>
            </a:r>
            <a:r>
              <a:rPr lang="ru-RU" sz="4400" dirty="0" err="1" smtClean="0">
                <a:latin typeface="Times New Roman" pitchFamily="18" charset="0"/>
                <a:cs typeface="Times New Roman" pitchFamily="18" charset="0"/>
              </a:rPr>
              <a:t>теңіз жағасында демалуға, денсаулығын нығайтуға, </a:t>
            </a:r>
            <a:r>
              <a:rPr lang="ru-RU" sz="4400" dirty="0" smtClean="0">
                <a:latin typeface="Times New Roman" pitchFamily="18" charset="0"/>
                <a:cs typeface="Times New Roman" pitchFamily="18" charset="0"/>
              </a:rPr>
              <a:t>таза </a:t>
            </a:r>
            <a:r>
              <a:rPr lang="ru-RU" sz="4400" dirty="0" err="1" smtClean="0">
                <a:latin typeface="Times New Roman" pitchFamily="18" charset="0"/>
                <a:cs typeface="Times New Roman" pitchFamily="18" charset="0"/>
              </a:rPr>
              <a:t>ауамен</a:t>
            </a:r>
            <a:r>
              <a:rPr lang="ru-RU" sz="4400" dirty="0" smtClean="0">
                <a:latin typeface="Times New Roman" pitchFamily="18" charset="0"/>
                <a:cs typeface="Times New Roman" pitchFamily="18" charset="0"/>
              </a:rPr>
              <a:t> </a:t>
            </a:r>
            <a:r>
              <a:rPr lang="ru-RU" sz="4400" dirty="0" err="1" smtClean="0">
                <a:latin typeface="Times New Roman" pitchFamily="18" charset="0"/>
                <a:cs typeface="Times New Roman" pitchFamily="18" charset="0"/>
              </a:rPr>
              <a:t>тыныстауға пайдалы</a:t>
            </a:r>
            <a:r>
              <a:rPr lang="ru-RU" sz="4400" dirty="0" smtClean="0">
                <a:latin typeface="Times New Roman" pitchFamily="18" charset="0"/>
                <a:cs typeface="Times New Roman" pitchFamily="18" charset="0"/>
              </a:rPr>
              <a:t>.</a:t>
            </a:r>
          </a:p>
          <a:p>
            <a:pPr>
              <a:buNone/>
            </a:pPr>
            <a:r>
              <a:rPr lang="ru-RU" dirty="0" smtClean="0"/>
              <a:t> </a:t>
            </a:r>
          </a:p>
          <a:p>
            <a:pPr>
              <a:buNone/>
            </a:pPr>
            <a:endParaRPr lang="ru-RU"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kk-KZ" sz="2700" dirty="0" smtClean="0">
                <a:solidFill>
                  <a:schemeClr val="tx1"/>
                </a:solidFill>
                <a:latin typeface="Times New Roman" pitchFamily="18" charset="0"/>
                <a:cs typeface="Times New Roman" pitchFamily="18" charset="0"/>
              </a:rPr>
              <a:t>Тапсырма 10</a:t>
            </a:r>
            <a:r>
              <a:rPr lang="ru-RU" dirty="0" smtClean="0"/>
              <a:t/>
            </a:r>
            <a:br>
              <a:rPr lang="ru-RU" dirty="0" smtClean="0"/>
            </a:br>
            <a:endParaRPr lang="ru-RU" dirty="0"/>
          </a:p>
        </p:txBody>
      </p:sp>
      <p:sp>
        <p:nvSpPr>
          <p:cNvPr id="3" name="Содержимое 2"/>
          <p:cNvSpPr>
            <a:spLocks noGrp="1"/>
          </p:cNvSpPr>
          <p:nvPr>
            <p:ph idx="1"/>
          </p:nvPr>
        </p:nvSpPr>
        <p:spPr>
          <a:xfrm>
            <a:off x="323528" y="1340768"/>
            <a:ext cx="8363272" cy="5256584"/>
          </a:xfrm>
        </p:spPr>
        <p:txBody>
          <a:bodyPr>
            <a:normAutofit fontScale="77500" lnSpcReduction="20000"/>
          </a:bodyPr>
          <a:lstStyle/>
          <a:p>
            <a:pPr>
              <a:buNone/>
            </a:pPr>
            <a:r>
              <a:rPr lang="kk-KZ" dirty="0" smtClean="0">
                <a:latin typeface="Times New Roman" pitchFamily="18" charset="0"/>
                <a:cs typeface="Times New Roman" pitchFamily="18" charset="0"/>
              </a:rPr>
              <a:t>Желдің адамға тигізер пайдалы және пайдасыз жағын  талдаңыз.</a:t>
            </a:r>
            <a:endParaRPr lang="ru-RU" dirty="0" smtClean="0">
              <a:latin typeface="Times New Roman" pitchFamily="18" charset="0"/>
              <a:cs typeface="Times New Roman" pitchFamily="18" charset="0"/>
            </a:endParaRPr>
          </a:p>
          <a:p>
            <a:pPr>
              <a:buNone/>
            </a:pPr>
            <a:r>
              <a:rPr lang="kk-KZ" dirty="0" smtClean="0">
                <a:latin typeface="Times New Roman" pitchFamily="18" charset="0"/>
                <a:cs typeface="Times New Roman" pitchFamily="18" charset="0"/>
              </a:rPr>
              <a:t>Желдің зиянды әрекеттерінен адам өмірін қорғаудың қандай жолдарын ұсынасыз?</a:t>
            </a:r>
            <a:endParaRPr lang="ru-RU" dirty="0" smtClean="0">
              <a:latin typeface="Times New Roman" pitchFamily="18" charset="0"/>
              <a:cs typeface="Times New Roman" pitchFamily="18" charset="0"/>
            </a:endParaRPr>
          </a:p>
          <a:p>
            <a:pPr>
              <a:buNone/>
            </a:pPr>
            <a:r>
              <a:rPr lang="ru-RU" dirty="0" smtClean="0">
                <a:latin typeface="Times New Roman" pitchFamily="18" charset="0"/>
                <a:cs typeface="Times New Roman" pitchFamily="18" charset="0"/>
              </a:rPr>
              <a:t>______________________________________________________</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________________________________________________________</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________________________________________________________</a:t>
            </a:r>
          </a:p>
          <a:p>
            <a:pPr>
              <a:buNone/>
            </a:pPr>
            <a:r>
              <a:rPr lang="ru-RU" b="1" dirty="0" err="1" smtClean="0">
                <a:latin typeface="Times New Roman" pitchFamily="18" charset="0"/>
                <a:cs typeface="Times New Roman" pitchFamily="18" charset="0"/>
              </a:rPr>
              <a:t>Жауабы</a:t>
            </a:r>
            <a:r>
              <a:rPr lang="ru-RU" b="1"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Пайдалы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жағы:  ауаны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алмастырып</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тазартуы</a:t>
            </a:r>
            <a:r>
              <a:rPr lang="ru-RU" dirty="0" smtClean="0">
                <a:latin typeface="Times New Roman" pitchFamily="18" charset="0"/>
                <a:cs typeface="Times New Roman" pitchFamily="18" charset="0"/>
              </a:rPr>
              <a:t>, таза </a:t>
            </a:r>
            <a:r>
              <a:rPr lang="ru-RU" dirty="0" err="1" smtClean="0">
                <a:latin typeface="Times New Roman" pitchFamily="18" charset="0"/>
                <a:cs typeface="Times New Roman" pitchFamily="18" charset="0"/>
              </a:rPr>
              <a:t>әрі арзан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қуат </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көзі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жел</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диірмені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спорттық мақсатта пайдалануға болатындығы</a:t>
            </a:r>
            <a:endParaRPr lang="ru-RU" dirty="0" smtClean="0">
              <a:latin typeface="Times New Roman" pitchFamily="18" charset="0"/>
              <a:cs typeface="Times New Roman" pitchFamily="18" charset="0"/>
            </a:endParaRPr>
          </a:p>
          <a:p>
            <a:pPr>
              <a:buNone/>
            </a:pPr>
            <a:r>
              <a:rPr lang="ru-RU" dirty="0" err="1" smtClean="0">
                <a:latin typeface="Times New Roman" pitchFamily="18" charset="0"/>
                <a:cs typeface="Times New Roman" pitchFamily="18" charset="0"/>
              </a:rPr>
              <a:t>Пайдасыз</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жағы: Апатты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дауылдар-тайфун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боран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шаңды дауыл</a:t>
            </a:r>
            <a:r>
              <a:rPr lang="ru-RU" dirty="0" smtClean="0">
                <a:latin typeface="Times New Roman" pitchFamily="18" charset="0"/>
                <a:cs typeface="Times New Roman" pitchFamily="18" charset="0"/>
              </a:rPr>
              <a:t>.</a:t>
            </a:r>
          </a:p>
          <a:p>
            <a:pPr>
              <a:buNone/>
            </a:pPr>
            <a:r>
              <a:rPr lang="ru-RU" dirty="0" err="1" smtClean="0">
                <a:latin typeface="Times New Roman" pitchFamily="18" charset="0"/>
                <a:cs typeface="Times New Roman" pitchFamily="18" charset="0"/>
              </a:rPr>
              <a:t>Қорғану жолдары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Ауа-райын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алдын-ала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болжай</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білу</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керек</a:t>
            </a:r>
            <a:r>
              <a:rPr lang="ru-RU" dirty="0" smtClean="0">
                <a:latin typeface="Times New Roman" pitchFamily="18" charset="0"/>
                <a:cs typeface="Times New Roman" pitchFamily="18" charset="0"/>
              </a:rPr>
              <a:t>.</a:t>
            </a:r>
          </a:p>
          <a:p>
            <a:pPr>
              <a:buNone/>
            </a:pPr>
            <a:r>
              <a:rPr lang="ru-RU" dirty="0" err="1" smtClean="0">
                <a:latin typeface="Times New Roman" pitchFamily="18" charset="0"/>
                <a:cs typeface="Times New Roman" pitchFamily="18" charset="0"/>
              </a:rPr>
              <a:t>Алыс</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жолға табиғат аясына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шығарда алдағы ауа-райы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жайлы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ақпараттармен танысу</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керек</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Теледидар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ғаламтор, газеттерден</a:t>
            </a:r>
            <a:r>
              <a:rPr lang="ru-RU" dirty="0" smtClean="0">
                <a:latin typeface="Times New Roman" pitchFamily="18" charset="0"/>
                <a:cs typeface="Times New Roman" pitchFamily="18" charset="0"/>
              </a:rPr>
              <a:t>)</a:t>
            </a:r>
          </a:p>
          <a:p>
            <a:pPr>
              <a:buNone/>
            </a:pPr>
            <a:r>
              <a:rPr lang="ru-RU" dirty="0" err="1" smtClean="0">
                <a:latin typeface="Times New Roman" pitchFamily="18" charset="0"/>
                <a:cs typeface="Times New Roman" pitchFamily="18" charset="0"/>
              </a:rPr>
              <a:t>Апатты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дауыл</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жақындағанда қауіпсіз жерге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кетуге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тырысу</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қажет, үлгермесе тығылатын </a:t>
            </a:r>
            <a:r>
              <a:rPr lang="ru-RU" dirty="0" smtClean="0">
                <a:latin typeface="Times New Roman" pitchFamily="18" charset="0"/>
                <a:cs typeface="Times New Roman" pitchFamily="18" charset="0"/>
              </a:rPr>
              <a:t>пана </a:t>
            </a:r>
            <a:r>
              <a:rPr lang="ru-RU" dirty="0" err="1" smtClean="0">
                <a:latin typeface="Times New Roman" pitchFamily="18" charset="0"/>
                <a:cs typeface="Times New Roman" pitchFamily="18" charset="0"/>
              </a:rPr>
              <a:t>жер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тезірек</a:t>
            </a:r>
            <a:r>
              <a:rPr lang="ru-RU" dirty="0" smtClean="0">
                <a:latin typeface="Times New Roman" pitchFamily="18" charset="0"/>
                <a:cs typeface="Times New Roman" pitchFamily="18" charset="0"/>
              </a:rPr>
              <a:t> табу </a:t>
            </a:r>
            <a:r>
              <a:rPr lang="ru-RU" dirty="0" err="1" smtClean="0">
                <a:latin typeface="Times New Roman" pitchFamily="18" charset="0"/>
                <a:cs typeface="Times New Roman" pitchFamily="18" charset="0"/>
              </a:rPr>
              <a:t>керек</a:t>
            </a:r>
            <a:r>
              <a:rPr lang="ru-RU" dirty="0" smtClean="0">
                <a:latin typeface="Times New Roman" pitchFamily="18" charset="0"/>
                <a:cs typeface="Times New Roman" pitchFamily="18" charset="0"/>
              </a:rPr>
              <a:t>.</a:t>
            </a:r>
          </a:p>
          <a:p>
            <a:pPr>
              <a:buNone/>
            </a:pPr>
            <a:r>
              <a:rPr lang="ru-RU" dirty="0" err="1" smtClean="0">
                <a:latin typeface="Times New Roman" pitchFamily="18" charset="0"/>
                <a:cs typeface="Times New Roman" pitchFamily="18" charset="0"/>
              </a:rPr>
              <a:t>Шаңды, құмды дауылға </a:t>
            </a:r>
            <a:r>
              <a:rPr lang="ru-RU" dirty="0" smtClean="0">
                <a:latin typeface="Times New Roman" pitchFamily="18" charset="0"/>
                <a:cs typeface="Times New Roman" pitchFamily="18" charset="0"/>
              </a:rPr>
              <a:t>тап </a:t>
            </a:r>
            <a:r>
              <a:rPr lang="ru-RU" dirty="0" err="1" smtClean="0">
                <a:latin typeface="Times New Roman" pitchFamily="18" charset="0"/>
                <a:cs typeface="Times New Roman" pitchFamily="18" charset="0"/>
              </a:rPr>
              <a:t>болғанда адам</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басын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бетін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бүркеу керек</a:t>
            </a:r>
            <a:r>
              <a:rPr lang="ru-RU" dirty="0" smtClean="0">
                <a:latin typeface="Times New Roman" pitchFamily="18" charset="0"/>
                <a:cs typeface="Times New Roman" pitchFamily="18" charset="0"/>
              </a:rPr>
              <a:t>.</a:t>
            </a:r>
          </a:p>
          <a:p>
            <a:pPr>
              <a:buNone/>
            </a:pPr>
            <a:r>
              <a:rPr lang="ru-RU" b="1" dirty="0" err="1" smtClean="0">
                <a:latin typeface="Times New Roman" pitchFamily="18" charset="0"/>
                <a:cs typeface="Times New Roman" pitchFamily="18" charset="0"/>
              </a:rPr>
              <a:t>Ескерту</a:t>
            </a:r>
            <a:r>
              <a:rPr lang="ru-RU" b="1" dirty="0" smtClean="0">
                <a:latin typeface="Times New Roman" pitchFamily="18" charset="0"/>
                <a:cs typeface="Times New Roman" pitchFamily="18" charset="0"/>
              </a:rPr>
              <a:t>:</a:t>
            </a:r>
            <a:r>
              <a:rPr lang="ru-RU" dirty="0" smtClean="0">
                <a:latin typeface="Times New Roman" pitchFamily="18" charset="0"/>
                <a:cs typeface="Times New Roman" pitchFamily="18" charset="0"/>
              </a:rPr>
              <a:t>  Осы </a:t>
            </a:r>
            <a:r>
              <a:rPr lang="ru-RU" dirty="0" err="1" smtClean="0">
                <a:latin typeface="Times New Roman" pitchFamily="18" charset="0"/>
                <a:cs typeface="Times New Roman" pitchFamily="18" charset="0"/>
              </a:rPr>
              <a:t>мағыналас жауаптар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қабылданады</a:t>
            </a:r>
            <a:r>
              <a:rPr lang="ru-RU" dirty="0" smtClean="0">
                <a:latin typeface="Times New Roman" pitchFamily="18" charset="0"/>
                <a:cs typeface="Times New Roman" pitchFamily="18" charset="0"/>
              </a:rPr>
              <a:t>.</a:t>
            </a:r>
          </a:p>
          <a:p>
            <a:pPr>
              <a:buNone/>
            </a:pPr>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 name="Rectangle 1"/>
          <p:cNvSpPr>
            <a:spLocks noChangeArrowheads="1"/>
          </p:cNvSpPr>
          <p:nvPr/>
        </p:nvSpPr>
        <p:spPr bwMode="auto">
          <a:xfrm>
            <a:off x="0" y="2636912"/>
            <a:ext cx="9144000" cy="163121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kk-KZ" sz="2000" b="1" i="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Қазіргі заманда жастарға  ақпараттық технологиямен 		байланысты әлемдік стандартқа сай мүдделі жаңа білім беру өте 					қажет»</a:t>
            </a:r>
            <a:br>
              <a:rPr kumimoji="0" lang="kk-KZ" sz="2000" b="1" i="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br>
            <a:r>
              <a:rPr kumimoji="0" lang="kk-KZ" sz="2000" b="1" i="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br>
              <a:rPr kumimoji="0" lang="kk-KZ" sz="2000" b="1" i="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br>
            <a:r>
              <a:rPr kumimoji="0" lang="kk-KZ" sz="2000" b="1" i="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Н. Ә. Назарбаев</a:t>
            </a:r>
            <a:endParaRPr kumimoji="0" lang="kk-KZ" sz="2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kk-KZ" sz="2700" dirty="0" smtClean="0">
                <a:solidFill>
                  <a:schemeClr val="tx1"/>
                </a:solidFill>
                <a:latin typeface="Times New Roman" pitchFamily="18" charset="0"/>
                <a:cs typeface="Times New Roman" pitchFamily="18" charset="0"/>
              </a:rPr>
              <a:t>Тапсырма 11</a:t>
            </a:r>
            <a:r>
              <a:rPr lang="ru-RU" dirty="0" smtClean="0"/>
              <a:t/>
            </a:r>
            <a:br>
              <a:rPr lang="ru-RU" dirty="0" smtClean="0"/>
            </a:br>
            <a:endParaRPr lang="ru-RU" dirty="0"/>
          </a:p>
        </p:txBody>
      </p:sp>
      <p:sp>
        <p:nvSpPr>
          <p:cNvPr id="3" name="Содержимое 2"/>
          <p:cNvSpPr>
            <a:spLocks noGrp="1"/>
          </p:cNvSpPr>
          <p:nvPr>
            <p:ph idx="1"/>
          </p:nvPr>
        </p:nvSpPr>
        <p:spPr>
          <a:xfrm>
            <a:off x="457200" y="1412776"/>
            <a:ext cx="8229600" cy="4911824"/>
          </a:xfrm>
        </p:spPr>
        <p:txBody>
          <a:bodyPr>
            <a:normAutofit lnSpcReduction="10000"/>
          </a:bodyPr>
          <a:lstStyle/>
          <a:p>
            <a:pPr algn="ctr">
              <a:buNone/>
            </a:pPr>
            <a:r>
              <a:rPr lang="kk-KZ" dirty="0" smtClean="0">
                <a:latin typeface="Times New Roman" pitchFamily="18" charset="0"/>
                <a:cs typeface="Times New Roman" pitchFamily="18" charset="0"/>
              </a:rPr>
              <a:t>ХХ-ғасырда  адамның </a:t>
            </a:r>
            <a:r>
              <a:rPr lang="kk-KZ" dirty="0" smtClean="0">
                <a:latin typeface="Times New Roman" pitchFamily="18" charset="0"/>
                <a:cs typeface="Times New Roman" pitchFamily="18" charset="0"/>
              </a:rPr>
              <a:t>шаруашылық әрекетінің</a:t>
            </a:r>
            <a:r>
              <a:rPr lang="kk-KZ" dirty="0" smtClean="0">
                <a:latin typeface="Times New Roman" pitchFamily="18" charset="0"/>
                <a:cs typeface="Times New Roman" pitchFamily="18" charset="0"/>
              </a:rPr>
              <a:t>  әсерінен  атмосфера үлкен мөлшерде  ластана бастады.Атмосфераның ластануымен күресу адамзаттың алдындағы аса маңызды  мәселелерге айналып отыр.</a:t>
            </a:r>
            <a:endParaRPr lang="ru-RU" dirty="0" smtClean="0">
              <a:latin typeface="Times New Roman" pitchFamily="18" charset="0"/>
              <a:cs typeface="Times New Roman" pitchFamily="18" charset="0"/>
            </a:endParaRPr>
          </a:p>
          <a:p>
            <a:pPr>
              <a:buNone/>
            </a:pPr>
            <a:r>
              <a:rPr lang="kk-KZ" dirty="0" smtClean="0">
                <a:latin typeface="Times New Roman" pitchFamily="18" charset="0"/>
                <a:cs typeface="Times New Roman" pitchFamily="18" charset="0"/>
              </a:rPr>
              <a:t> </a:t>
            </a:r>
            <a:endParaRPr lang="ru-RU" dirty="0" smtClean="0">
              <a:latin typeface="Times New Roman" pitchFamily="18" charset="0"/>
              <a:cs typeface="Times New Roman" pitchFamily="18" charset="0"/>
            </a:endParaRPr>
          </a:p>
          <a:p>
            <a:pPr>
              <a:buNone/>
            </a:pPr>
            <a:r>
              <a:rPr lang="kk-KZ" dirty="0" smtClean="0">
                <a:latin typeface="Times New Roman" pitchFamily="18" charset="0"/>
                <a:cs typeface="Times New Roman" pitchFamily="18" charset="0"/>
              </a:rPr>
              <a:t>Ауаны көлік түрлерінің ішінде ластаушы көздердің  ең негізгісі қайсысы?</a:t>
            </a:r>
            <a:endParaRPr lang="ru-RU" dirty="0" smtClean="0">
              <a:latin typeface="Times New Roman" pitchFamily="18" charset="0"/>
              <a:cs typeface="Times New Roman" pitchFamily="18" charset="0"/>
            </a:endParaRPr>
          </a:p>
          <a:p>
            <a:pPr>
              <a:buNone/>
            </a:pPr>
            <a:r>
              <a:rPr lang="kk-KZ" dirty="0" smtClean="0">
                <a:latin typeface="Times New Roman" pitchFamily="18" charset="0"/>
                <a:cs typeface="Times New Roman" pitchFamily="18" charset="0"/>
              </a:rPr>
              <a:t>А. Автомобильдер</a:t>
            </a:r>
            <a:endParaRPr lang="ru-RU" dirty="0" smtClean="0">
              <a:latin typeface="Times New Roman" pitchFamily="18" charset="0"/>
              <a:cs typeface="Times New Roman" pitchFamily="18" charset="0"/>
            </a:endParaRPr>
          </a:p>
          <a:p>
            <a:pPr>
              <a:buNone/>
            </a:pPr>
            <a:r>
              <a:rPr lang="kk-KZ" dirty="0" smtClean="0">
                <a:latin typeface="Times New Roman" pitchFamily="18" charset="0"/>
                <a:cs typeface="Times New Roman" pitchFamily="18" charset="0"/>
              </a:rPr>
              <a:t>В. Темір жол көлігі</a:t>
            </a:r>
            <a:endParaRPr lang="ru-RU" dirty="0" smtClean="0">
              <a:latin typeface="Times New Roman" pitchFamily="18" charset="0"/>
              <a:cs typeface="Times New Roman" pitchFamily="18" charset="0"/>
            </a:endParaRPr>
          </a:p>
          <a:p>
            <a:pPr>
              <a:buNone/>
            </a:pPr>
            <a:r>
              <a:rPr lang="kk-KZ" dirty="0" smtClean="0">
                <a:latin typeface="Times New Roman" pitchFamily="18" charset="0"/>
                <a:cs typeface="Times New Roman" pitchFamily="18" charset="0"/>
              </a:rPr>
              <a:t>С.Ұшақтар</a:t>
            </a:r>
            <a:endParaRPr lang="ru-RU" dirty="0" smtClean="0">
              <a:latin typeface="Times New Roman" pitchFamily="18" charset="0"/>
              <a:cs typeface="Times New Roman" pitchFamily="18" charset="0"/>
            </a:endParaRPr>
          </a:p>
          <a:p>
            <a:pPr>
              <a:buNone/>
            </a:pPr>
            <a:r>
              <a:rPr lang="ru-RU" b="1" dirty="0" err="1" smtClean="0">
                <a:latin typeface="Times New Roman" pitchFamily="18" charset="0"/>
                <a:cs typeface="Times New Roman" pitchFamily="18" charset="0"/>
              </a:rPr>
              <a:t>Жауабы</a:t>
            </a:r>
            <a:r>
              <a:rPr lang="ru-RU" b="1" dirty="0" smtClean="0">
                <a:latin typeface="Times New Roman" pitchFamily="18" charset="0"/>
                <a:cs typeface="Times New Roman" pitchFamily="18" charset="0"/>
              </a:rPr>
              <a:t>:</a:t>
            </a:r>
            <a:r>
              <a:rPr lang="ru-RU" dirty="0" smtClean="0">
                <a:latin typeface="Times New Roman" pitchFamily="18" charset="0"/>
                <a:cs typeface="Times New Roman" pitchFamily="18" charset="0"/>
              </a:rPr>
              <a:t> А</a:t>
            </a:r>
          </a:p>
          <a:p>
            <a:pPr>
              <a:buNone/>
            </a:pPr>
            <a:endParaRPr lang="ru-RU"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76672"/>
            <a:ext cx="8229600" cy="1143000"/>
          </a:xfrm>
        </p:spPr>
        <p:txBody>
          <a:bodyPr>
            <a:normAutofit fontScale="90000"/>
          </a:bodyPr>
          <a:lstStyle/>
          <a:p>
            <a:pPr algn="ctr"/>
            <a:r>
              <a:rPr lang="kk-KZ" sz="2700" dirty="0" smtClean="0">
                <a:solidFill>
                  <a:schemeClr val="tx1"/>
                </a:solidFill>
                <a:latin typeface="Times New Roman" pitchFamily="18" charset="0"/>
                <a:cs typeface="Times New Roman" pitchFamily="18" charset="0"/>
              </a:rPr>
              <a:t>Тапсырма 12</a:t>
            </a:r>
            <a:r>
              <a:rPr lang="ru-RU" dirty="0" smtClean="0"/>
              <a:t/>
            </a:r>
            <a:br>
              <a:rPr lang="ru-RU" dirty="0" smtClean="0"/>
            </a:br>
            <a:endParaRPr lang="ru-RU" dirty="0"/>
          </a:p>
        </p:txBody>
      </p:sp>
      <p:sp>
        <p:nvSpPr>
          <p:cNvPr id="3" name="Содержимое 2"/>
          <p:cNvSpPr>
            <a:spLocks noGrp="1"/>
          </p:cNvSpPr>
          <p:nvPr>
            <p:ph idx="1"/>
          </p:nvPr>
        </p:nvSpPr>
        <p:spPr>
          <a:xfrm>
            <a:off x="467544" y="908720"/>
            <a:ext cx="8229600" cy="4389120"/>
          </a:xfrm>
        </p:spPr>
        <p:txBody>
          <a:bodyPr/>
          <a:lstStyle/>
          <a:p>
            <a:pPr>
              <a:buNone/>
            </a:pPr>
            <a:r>
              <a:rPr lang="kk-KZ" sz="2000" dirty="0" smtClean="0">
                <a:latin typeface="Times New Roman" pitchFamily="18" charset="0"/>
                <a:cs typeface="Times New Roman" pitchFamily="18" charset="0"/>
              </a:rPr>
              <a:t>Ресейде  түрлі  транспорттан ауаға </a:t>
            </a:r>
            <a:r>
              <a:rPr lang="kk-KZ" sz="2000" dirty="0" smtClean="0">
                <a:latin typeface="Times New Roman" pitchFamily="18" charset="0"/>
                <a:cs typeface="Times New Roman" pitchFamily="18" charset="0"/>
              </a:rPr>
              <a:t>шығаратын ластаушы </a:t>
            </a:r>
            <a:r>
              <a:rPr lang="kk-KZ" sz="2000" dirty="0" smtClean="0">
                <a:latin typeface="Times New Roman" pitchFamily="18" charset="0"/>
                <a:cs typeface="Times New Roman" pitchFamily="18" charset="0"/>
              </a:rPr>
              <a:t>заттардың көлемі 17 млн т жылына, соның 80 %  автокөліктен шығады екен.</a:t>
            </a:r>
            <a:endParaRPr lang="ru-RU" sz="2000" dirty="0" smtClean="0">
              <a:latin typeface="Times New Roman" pitchFamily="18" charset="0"/>
              <a:cs typeface="Times New Roman" pitchFamily="18" charset="0"/>
            </a:endParaRPr>
          </a:p>
          <a:p>
            <a:pPr>
              <a:buNone/>
            </a:pPr>
            <a:r>
              <a:rPr lang="kk-KZ" sz="2000" dirty="0" smtClean="0">
                <a:latin typeface="Times New Roman" pitchFamily="18" charset="0"/>
                <a:cs typeface="Times New Roman" pitchFamily="18" charset="0"/>
              </a:rPr>
              <a:t>Автмобиль көлігінен шығатын қандай негізгі зат  ауаны  ластаушы зат болып табылады?</a:t>
            </a:r>
            <a:endParaRPr lang="ru-RU" sz="2000" dirty="0" smtClean="0">
              <a:latin typeface="Times New Roman" pitchFamily="18" charset="0"/>
              <a:cs typeface="Times New Roman" pitchFamily="18" charset="0"/>
            </a:endParaRPr>
          </a:p>
          <a:p>
            <a:pPr>
              <a:buNone/>
            </a:pPr>
            <a:r>
              <a:rPr lang="kk-KZ" sz="2000" dirty="0" smtClean="0">
                <a:latin typeface="Times New Roman" pitchFamily="18" charset="0"/>
                <a:cs typeface="Times New Roman" pitchFamily="18" charset="0"/>
              </a:rPr>
              <a:t>Әр жолдан  «Иә» немесе  «Жоқ»  жауаптарының бірін айналдыра сызыңыз.</a:t>
            </a:r>
            <a:endParaRPr lang="ru-RU" sz="2000" dirty="0" smtClean="0">
              <a:latin typeface="Times New Roman" pitchFamily="18" charset="0"/>
              <a:cs typeface="Times New Roman" pitchFamily="18" charset="0"/>
            </a:endParaRPr>
          </a:p>
          <a:p>
            <a:pPr>
              <a:buNone/>
            </a:pPr>
            <a:endParaRPr lang="ru-RU" dirty="0"/>
          </a:p>
        </p:txBody>
      </p:sp>
      <p:graphicFrame>
        <p:nvGraphicFramePr>
          <p:cNvPr id="4" name="Таблица 3"/>
          <p:cNvGraphicFramePr>
            <a:graphicFrameLocks noGrp="1"/>
          </p:cNvGraphicFramePr>
          <p:nvPr/>
        </p:nvGraphicFramePr>
        <p:xfrm>
          <a:off x="827584" y="2996952"/>
          <a:ext cx="7344816" cy="2428240"/>
        </p:xfrm>
        <a:graphic>
          <a:graphicData uri="http://schemas.openxmlformats.org/drawingml/2006/table">
            <a:tbl>
              <a:tblPr/>
              <a:tblGrid>
                <a:gridCol w="3672408"/>
                <a:gridCol w="3672408"/>
              </a:tblGrid>
              <a:tr h="1097675">
                <a:tc>
                  <a:txBody>
                    <a:bodyPr/>
                    <a:lstStyle/>
                    <a:p>
                      <a:pPr>
                        <a:lnSpc>
                          <a:spcPts val="1765"/>
                        </a:lnSpc>
                        <a:spcAft>
                          <a:spcPts val="0"/>
                        </a:spcAft>
                      </a:pPr>
                      <a:r>
                        <a:rPr lang="kk-KZ" sz="1800" b="1" dirty="0">
                          <a:latin typeface="Times New Roman" pitchFamily="18" charset="0"/>
                          <a:ea typeface="Times New Roman"/>
                          <a:cs typeface="Times New Roman" pitchFamily="18" charset="0"/>
                        </a:rPr>
                        <a:t>Автмобиль көлігінен шығатын қандай негізгі зат  ауаны қалай ластаушы зат болып табылады?</a:t>
                      </a:r>
                      <a:endParaRPr lang="ru-RU" sz="1800" dirty="0">
                        <a:latin typeface="Times New Roman" pitchFamily="18" charset="0"/>
                        <a:ea typeface="Calibri"/>
                        <a:cs typeface="Times New Roman" pitchFamily="18" charset="0"/>
                      </a:endParaRPr>
                    </a:p>
                    <a:p>
                      <a:pPr>
                        <a:lnSpc>
                          <a:spcPts val="1765"/>
                        </a:lnSpc>
                        <a:spcAft>
                          <a:spcPts val="0"/>
                        </a:spcAft>
                      </a:pPr>
                      <a:r>
                        <a:rPr lang="kk-KZ" sz="1800" dirty="0">
                          <a:latin typeface="Times New Roman" pitchFamily="18" charset="0"/>
                          <a:ea typeface="Times New Roman"/>
                          <a:cs typeface="Times New Roman" pitchFamily="18" charset="0"/>
                        </a:rPr>
                        <a:t> </a:t>
                      </a:r>
                      <a:endParaRPr lang="ru-RU" sz="1800" dirty="0">
                        <a:latin typeface="Times New Roman" pitchFamily="18" charset="0"/>
                        <a:ea typeface="Calibri"/>
                        <a:cs typeface="Times New Roman" pitchFamily="18" charset="0"/>
                      </a:endParaRPr>
                    </a:p>
                  </a:txBody>
                  <a:tcPr marL="103505" marR="103505" marT="103505" marB="103505">
                    <a:lnL>
                      <a:noFill/>
                    </a:lnL>
                    <a:lnR>
                      <a:noFill/>
                    </a:lnR>
                    <a:lnT>
                      <a:noFill/>
                    </a:lnT>
                    <a:lnB w="12700" cap="flat" cmpd="sng" algn="ctr">
                      <a:solidFill>
                        <a:srgbClr val="E5E5E5"/>
                      </a:solidFill>
                      <a:prstDash val="solid"/>
                      <a:round/>
                      <a:headEnd type="none" w="med" len="med"/>
                      <a:tailEnd type="none" w="med" len="med"/>
                    </a:lnB>
                  </a:tcPr>
                </a:tc>
                <a:tc>
                  <a:txBody>
                    <a:bodyPr/>
                    <a:lstStyle/>
                    <a:p>
                      <a:pPr>
                        <a:lnSpc>
                          <a:spcPts val="1765"/>
                        </a:lnSpc>
                        <a:spcAft>
                          <a:spcPts val="0"/>
                        </a:spcAft>
                      </a:pPr>
                      <a:r>
                        <a:rPr lang="ru-RU" sz="1800">
                          <a:latin typeface="Times New Roman" pitchFamily="18" charset="0"/>
                          <a:ea typeface="Times New Roman"/>
                          <a:cs typeface="Times New Roman" pitchFamily="18" charset="0"/>
                        </a:rPr>
                        <a:t>Иә немесе Жоқ</a:t>
                      </a:r>
                      <a:endParaRPr lang="ru-RU" sz="1800">
                        <a:latin typeface="Times New Roman" pitchFamily="18" charset="0"/>
                        <a:ea typeface="Calibri"/>
                        <a:cs typeface="Times New Roman" pitchFamily="18" charset="0"/>
                      </a:endParaRPr>
                    </a:p>
                  </a:txBody>
                  <a:tcPr marL="103505" marR="103505" marT="103505" marB="103505">
                    <a:lnL>
                      <a:noFill/>
                    </a:lnL>
                    <a:lnR>
                      <a:noFill/>
                    </a:lnR>
                    <a:lnT>
                      <a:noFill/>
                    </a:lnT>
                    <a:lnB w="12700" cap="flat" cmpd="sng" algn="ctr">
                      <a:solidFill>
                        <a:srgbClr val="E5E5E5"/>
                      </a:solidFill>
                      <a:prstDash val="solid"/>
                      <a:round/>
                      <a:headEnd type="none" w="med" len="med"/>
                      <a:tailEnd type="none" w="med" len="med"/>
                    </a:lnB>
                  </a:tcPr>
                </a:tc>
              </a:tr>
              <a:tr h="354188">
                <a:tc>
                  <a:txBody>
                    <a:bodyPr/>
                    <a:lstStyle/>
                    <a:p>
                      <a:pPr>
                        <a:lnSpc>
                          <a:spcPts val="1765"/>
                        </a:lnSpc>
                        <a:spcAft>
                          <a:spcPts val="0"/>
                        </a:spcAft>
                      </a:pPr>
                      <a:r>
                        <a:rPr lang="ru-RU" sz="1800">
                          <a:latin typeface="Times New Roman" pitchFamily="18" charset="0"/>
                          <a:ea typeface="Times New Roman"/>
                          <a:cs typeface="Times New Roman" pitchFamily="18" charset="0"/>
                        </a:rPr>
                        <a:t>Көмірқышқыл газы</a:t>
                      </a:r>
                      <a:endParaRPr lang="ru-RU" sz="1800">
                        <a:latin typeface="Times New Roman" pitchFamily="18" charset="0"/>
                        <a:ea typeface="Calibri"/>
                        <a:cs typeface="Times New Roman" pitchFamily="18" charset="0"/>
                      </a:endParaRPr>
                    </a:p>
                  </a:txBody>
                  <a:tcPr marL="103505" marR="103505" marT="103505" marB="103505">
                    <a:lnL>
                      <a:noFill/>
                    </a:lnL>
                    <a:lnR>
                      <a:noFill/>
                    </a:lnR>
                    <a:lnT w="12700" cap="flat" cmpd="sng" algn="ctr">
                      <a:solidFill>
                        <a:srgbClr val="E5E5E5"/>
                      </a:solidFill>
                      <a:prstDash val="solid"/>
                      <a:round/>
                      <a:headEnd type="none" w="med" len="med"/>
                      <a:tailEnd type="none" w="med" len="med"/>
                    </a:lnT>
                    <a:lnB w="12700" cap="flat" cmpd="sng" algn="ctr">
                      <a:solidFill>
                        <a:srgbClr val="E5E5E5"/>
                      </a:solidFill>
                      <a:prstDash val="solid"/>
                      <a:round/>
                      <a:headEnd type="none" w="med" len="med"/>
                      <a:tailEnd type="none" w="med" len="med"/>
                    </a:lnB>
                  </a:tcPr>
                </a:tc>
                <a:tc>
                  <a:txBody>
                    <a:bodyPr/>
                    <a:lstStyle/>
                    <a:p>
                      <a:pPr>
                        <a:lnSpc>
                          <a:spcPts val="1765"/>
                        </a:lnSpc>
                        <a:spcAft>
                          <a:spcPts val="0"/>
                        </a:spcAft>
                      </a:pPr>
                      <a:r>
                        <a:rPr lang="ru-RU" sz="1800">
                          <a:latin typeface="Times New Roman" pitchFamily="18" charset="0"/>
                          <a:ea typeface="Times New Roman"/>
                          <a:cs typeface="Times New Roman" pitchFamily="18" charset="0"/>
                        </a:rPr>
                        <a:t>Иә/Жоқ</a:t>
                      </a:r>
                      <a:endParaRPr lang="ru-RU" sz="1800">
                        <a:latin typeface="Times New Roman" pitchFamily="18" charset="0"/>
                        <a:ea typeface="Calibri"/>
                        <a:cs typeface="Times New Roman" pitchFamily="18" charset="0"/>
                      </a:endParaRPr>
                    </a:p>
                  </a:txBody>
                  <a:tcPr marL="103505" marR="103505" marT="103505" marB="103505">
                    <a:lnL>
                      <a:noFill/>
                    </a:lnL>
                    <a:lnR>
                      <a:noFill/>
                    </a:lnR>
                    <a:lnT w="12700" cap="flat" cmpd="sng" algn="ctr">
                      <a:solidFill>
                        <a:srgbClr val="E5E5E5"/>
                      </a:solidFill>
                      <a:prstDash val="solid"/>
                      <a:round/>
                      <a:headEnd type="none" w="med" len="med"/>
                      <a:tailEnd type="none" w="med" len="med"/>
                    </a:lnT>
                    <a:lnB w="12700" cap="flat" cmpd="sng" algn="ctr">
                      <a:solidFill>
                        <a:srgbClr val="E5E5E5"/>
                      </a:solidFill>
                      <a:prstDash val="solid"/>
                      <a:round/>
                      <a:headEnd type="none" w="med" len="med"/>
                      <a:tailEnd type="none" w="med" len="med"/>
                    </a:lnB>
                  </a:tcPr>
                </a:tc>
              </a:tr>
              <a:tr h="354188">
                <a:tc>
                  <a:txBody>
                    <a:bodyPr/>
                    <a:lstStyle/>
                    <a:p>
                      <a:pPr>
                        <a:lnSpc>
                          <a:spcPts val="1765"/>
                        </a:lnSpc>
                        <a:spcAft>
                          <a:spcPts val="0"/>
                        </a:spcAft>
                      </a:pPr>
                      <a:r>
                        <a:rPr lang="ru-RU" sz="1800">
                          <a:latin typeface="Times New Roman" pitchFamily="18" charset="0"/>
                          <a:ea typeface="Times New Roman"/>
                          <a:cs typeface="Times New Roman" pitchFamily="18" charset="0"/>
                        </a:rPr>
                        <a:t>Қүқірт қышқылы</a:t>
                      </a:r>
                      <a:endParaRPr lang="ru-RU" sz="1800">
                        <a:latin typeface="Times New Roman" pitchFamily="18" charset="0"/>
                        <a:ea typeface="Calibri"/>
                        <a:cs typeface="Times New Roman" pitchFamily="18" charset="0"/>
                      </a:endParaRPr>
                    </a:p>
                  </a:txBody>
                  <a:tcPr marL="103505" marR="103505" marT="103505" marB="103505">
                    <a:lnL>
                      <a:noFill/>
                    </a:lnL>
                    <a:lnR>
                      <a:noFill/>
                    </a:lnR>
                    <a:lnT w="12700" cap="flat" cmpd="sng" algn="ctr">
                      <a:solidFill>
                        <a:srgbClr val="E5E5E5"/>
                      </a:solidFill>
                      <a:prstDash val="solid"/>
                      <a:round/>
                      <a:headEnd type="none" w="med" len="med"/>
                      <a:tailEnd type="none" w="med" len="med"/>
                    </a:lnT>
                    <a:lnB w="12700" cap="flat" cmpd="sng" algn="ctr">
                      <a:solidFill>
                        <a:srgbClr val="E5E5E5"/>
                      </a:solidFill>
                      <a:prstDash val="solid"/>
                      <a:round/>
                      <a:headEnd type="none" w="med" len="med"/>
                      <a:tailEnd type="none" w="med" len="med"/>
                    </a:lnB>
                  </a:tcPr>
                </a:tc>
                <a:tc>
                  <a:txBody>
                    <a:bodyPr/>
                    <a:lstStyle/>
                    <a:p>
                      <a:pPr>
                        <a:lnSpc>
                          <a:spcPts val="1765"/>
                        </a:lnSpc>
                        <a:spcAft>
                          <a:spcPts val="0"/>
                        </a:spcAft>
                      </a:pPr>
                      <a:r>
                        <a:rPr lang="ru-RU" sz="1800">
                          <a:latin typeface="Times New Roman" pitchFamily="18" charset="0"/>
                          <a:ea typeface="Times New Roman"/>
                          <a:cs typeface="Times New Roman" pitchFamily="18" charset="0"/>
                        </a:rPr>
                        <a:t>Иә/Жоқ</a:t>
                      </a:r>
                      <a:endParaRPr lang="ru-RU" sz="1800">
                        <a:latin typeface="Times New Roman" pitchFamily="18" charset="0"/>
                        <a:ea typeface="Calibri"/>
                        <a:cs typeface="Times New Roman" pitchFamily="18" charset="0"/>
                      </a:endParaRPr>
                    </a:p>
                  </a:txBody>
                  <a:tcPr marL="103505" marR="103505" marT="103505" marB="103505">
                    <a:lnL>
                      <a:noFill/>
                    </a:lnL>
                    <a:lnR>
                      <a:noFill/>
                    </a:lnR>
                    <a:lnT w="12700" cap="flat" cmpd="sng" algn="ctr">
                      <a:solidFill>
                        <a:srgbClr val="E5E5E5"/>
                      </a:solidFill>
                      <a:prstDash val="solid"/>
                      <a:round/>
                      <a:headEnd type="none" w="med" len="med"/>
                      <a:tailEnd type="none" w="med" len="med"/>
                    </a:lnT>
                    <a:lnB w="12700" cap="flat" cmpd="sng" algn="ctr">
                      <a:solidFill>
                        <a:srgbClr val="E5E5E5"/>
                      </a:solidFill>
                      <a:prstDash val="solid"/>
                      <a:round/>
                      <a:headEnd type="none" w="med" len="med"/>
                      <a:tailEnd type="none" w="med" len="med"/>
                    </a:lnB>
                  </a:tcPr>
                </a:tc>
              </a:tr>
              <a:tr h="354188">
                <a:tc>
                  <a:txBody>
                    <a:bodyPr/>
                    <a:lstStyle/>
                    <a:p>
                      <a:pPr>
                        <a:lnSpc>
                          <a:spcPts val="1765"/>
                        </a:lnSpc>
                        <a:spcAft>
                          <a:spcPts val="0"/>
                        </a:spcAft>
                      </a:pPr>
                      <a:r>
                        <a:rPr lang="ru-RU" sz="1800" dirty="0">
                          <a:latin typeface="Times New Roman" pitchFamily="18" charset="0"/>
                          <a:ea typeface="Times New Roman"/>
                          <a:cs typeface="Times New Roman" pitchFamily="18" charset="0"/>
                        </a:rPr>
                        <a:t>Метан газы</a:t>
                      </a:r>
                      <a:endParaRPr lang="ru-RU" sz="1800" dirty="0">
                        <a:latin typeface="Times New Roman" pitchFamily="18" charset="0"/>
                        <a:ea typeface="Calibri"/>
                        <a:cs typeface="Times New Roman" pitchFamily="18" charset="0"/>
                      </a:endParaRPr>
                    </a:p>
                  </a:txBody>
                  <a:tcPr marL="103505" marR="103505" marT="103505" marB="103505">
                    <a:lnL>
                      <a:noFill/>
                    </a:lnL>
                    <a:lnR>
                      <a:noFill/>
                    </a:lnR>
                    <a:lnT w="12700" cap="flat" cmpd="sng" algn="ctr">
                      <a:solidFill>
                        <a:srgbClr val="E5E5E5"/>
                      </a:solidFill>
                      <a:prstDash val="solid"/>
                      <a:round/>
                      <a:headEnd type="none" w="med" len="med"/>
                      <a:tailEnd type="none" w="med" len="med"/>
                    </a:lnT>
                    <a:lnB>
                      <a:noFill/>
                    </a:lnB>
                  </a:tcPr>
                </a:tc>
                <a:tc>
                  <a:txBody>
                    <a:bodyPr/>
                    <a:lstStyle/>
                    <a:p>
                      <a:pPr>
                        <a:lnSpc>
                          <a:spcPts val="1765"/>
                        </a:lnSpc>
                        <a:spcAft>
                          <a:spcPts val="0"/>
                        </a:spcAft>
                      </a:pPr>
                      <a:r>
                        <a:rPr lang="ru-RU" sz="1800" dirty="0" err="1">
                          <a:latin typeface="Times New Roman" pitchFamily="18" charset="0"/>
                          <a:ea typeface="Times New Roman"/>
                          <a:cs typeface="Times New Roman" pitchFamily="18" charset="0"/>
                        </a:rPr>
                        <a:t>Иә/Жоқ</a:t>
                      </a:r>
                      <a:endParaRPr lang="ru-RU" sz="1800" dirty="0">
                        <a:latin typeface="Times New Roman" pitchFamily="18" charset="0"/>
                        <a:ea typeface="Calibri"/>
                        <a:cs typeface="Times New Roman" pitchFamily="18" charset="0"/>
                      </a:endParaRPr>
                    </a:p>
                  </a:txBody>
                  <a:tcPr marL="103505" marR="103505" marT="103505" marB="103505">
                    <a:lnL>
                      <a:noFill/>
                    </a:lnL>
                    <a:lnR>
                      <a:noFill/>
                    </a:lnR>
                    <a:lnT w="12700" cap="flat" cmpd="sng" algn="ctr">
                      <a:solidFill>
                        <a:srgbClr val="E5E5E5"/>
                      </a:solidFill>
                      <a:prstDash val="solid"/>
                      <a:round/>
                      <a:headEnd type="none" w="med" len="med"/>
                      <a:tailEnd type="none" w="med" len="med"/>
                    </a:lnT>
                    <a:lnB>
                      <a:noFill/>
                    </a:lnB>
                  </a:tcPr>
                </a:tc>
              </a:tr>
            </a:tbl>
          </a:graphicData>
        </a:graphic>
      </p:graphicFrame>
      <p:sp>
        <p:nvSpPr>
          <p:cNvPr id="1025" name="Rectangle 1"/>
          <p:cNvSpPr>
            <a:spLocks noChangeArrowheads="1"/>
          </p:cNvSpPr>
          <p:nvPr/>
        </p:nvSpPr>
        <p:spPr bwMode="auto">
          <a:xfrm>
            <a:off x="1331640" y="5849198"/>
            <a:ext cx="3092834"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1"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Жауабы</a:t>
            </a:r>
            <a:r>
              <a:rPr kumimoji="0" lang="ru-RU"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r>
              <a:rPr kumimoji="0" lang="ru-RU"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ru-RU"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Көмірқышқыл </a:t>
            </a:r>
            <a:r>
              <a:rPr kumimoji="0" lang="ru-RU"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газы</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kk-KZ" sz="2700" dirty="0" smtClean="0">
                <a:solidFill>
                  <a:schemeClr val="tx1"/>
                </a:solidFill>
                <a:latin typeface="Times New Roman" pitchFamily="18" charset="0"/>
                <a:cs typeface="Times New Roman" pitchFamily="18" charset="0"/>
              </a:rPr>
              <a:t>Тапсырма 13</a:t>
            </a:r>
            <a:r>
              <a:rPr lang="ru-RU" dirty="0" smtClean="0"/>
              <a:t/>
            </a:r>
            <a:br>
              <a:rPr lang="ru-RU" dirty="0" smtClean="0"/>
            </a:br>
            <a:endParaRPr lang="ru-RU" dirty="0"/>
          </a:p>
        </p:txBody>
      </p:sp>
      <p:sp>
        <p:nvSpPr>
          <p:cNvPr id="3" name="Содержимое 2"/>
          <p:cNvSpPr>
            <a:spLocks noGrp="1"/>
          </p:cNvSpPr>
          <p:nvPr>
            <p:ph idx="1"/>
          </p:nvPr>
        </p:nvSpPr>
        <p:spPr/>
        <p:txBody>
          <a:bodyPr>
            <a:normAutofit fontScale="85000" lnSpcReduction="20000"/>
          </a:bodyPr>
          <a:lstStyle/>
          <a:p>
            <a:pPr>
              <a:buNone/>
            </a:pPr>
            <a:r>
              <a:rPr lang="kk-KZ" dirty="0" smtClean="0">
                <a:latin typeface="Times New Roman" pitchFamily="18" charset="0"/>
                <a:cs typeface="Times New Roman" pitchFamily="18" charset="0"/>
              </a:rPr>
              <a:t>Автомобиль көлігінің ауаны ластауын тоқтату үшін қандай шаралар  тиімді</a:t>
            </a:r>
            <a:endParaRPr lang="ru-RU" dirty="0" smtClean="0">
              <a:latin typeface="Times New Roman" pitchFamily="18" charset="0"/>
              <a:cs typeface="Times New Roman" pitchFamily="18" charset="0"/>
            </a:endParaRPr>
          </a:p>
          <a:p>
            <a:pPr>
              <a:buNone/>
            </a:pPr>
            <a:r>
              <a:rPr lang="kk-KZ" dirty="0" smtClean="0">
                <a:latin typeface="Times New Roman" pitchFamily="18" charset="0"/>
                <a:cs typeface="Times New Roman" pitchFamily="18" charset="0"/>
              </a:rPr>
              <a:t>болар еді?  Өз ойыңды, ұсынысыңды жаз.</a:t>
            </a:r>
            <a:endParaRPr lang="ru-RU" dirty="0" smtClean="0">
              <a:latin typeface="Times New Roman" pitchFamily="18" charset="0"/>
              <a:cs typeface="Times New Roman" pitchFamily="18" charset="0"/>
            </a:endParaRPr>
          </a:p>
          <a:p>
            <a:pPr>
              <a:buNone/>
            </a:pPr>
            <a:r>
              <a:rPr lang="ru-RU" dirty="0" smtClean="0">
                <a:latin typeface="Times New Roman" pitchFamily="18" charset="0"/>
                <a:cs typeface="Times New Roman" pitchFamily="18" charset="0"/>
              </a:rPr>
              <a:t>______________________________________________________________________________________________________________________________________________________________________________________________________</a:t>
            </a:r>
          </a:p>
          <a:p>
            <a:pPr>
              <a:buNone/>
            </a:pPr>
            <a:r>
              <a:rPr lang="ru-RU" b="1" dirty="0" err="1" smtClean="0">
                <a:latin typeface="Times New Roman" pitchFamily="18" charset="0"/>
                <a:cs typeface="Times New Roman" pitchFamily="18" charset="0"/>
              </a:rPr>
              <a:t>Жауап</a:t>
            </a:r>
            <a:r>
              <a:rPr lang="ru-RU" b="1" dirty="0" smtClean="0">
                <a:latin typeface="Times New Roman" pitchFamily="18" charset="0"/>
                <a:cs typeface="Times New Roman" pitchFamily="18" charset="0"/>
              </a:rPr>
              <a:t>:</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Сумен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сутегімен</a:t>
            </a:r>
            <a:r>
              <a:rPr lang="ru-RU" dirty="0" smtClean="0">
                <a:latin typeface="Times New Roman" pitchFamily="18" charset="0"/>
                <a:cs typeface="Times New Roman" pitchFamily="18" charset="0"/>
              </a:rPr>
              <a:t>, этил </a:t>
            </a:r>
            <a:r>
              <a:rPr lang="ru-RU" dirty="0" err="1" smtClean="0">
                <a:latin typeface="Times New Roman" pitchFamily="18" charset="0"/>
                <a:cs typeface="Times New Roman" pitchFamily="18" charset="0"/>
              </a:rPr>
              <a:t>спиртімен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күн батареясымен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жүретін </a:t>
            </a:r>
            <a:r>
              <a:rPr lang="ru-RU" dirty="0" smtClean="0">
                <a:latin typeface="Times New Roman" pitchFamily="18" charset="0"/>
                <a:cs typeface="Times New Roman" pitchFamily="18" charset="0"/>
              </a:rPr>
              <a:t>таза </a:t>
            </a:r>
            <a:r>
              <a:rPr lang="ru-RU" dirty="0" err="1" smtClean="0">
                <a:latin typeface="Times New Roman" pitchFamily="18" charset="0"/>
                <a:cs typeface="Times New Roman" pitchFamily="18" charset="0"/>
              </a:rPr>
              <a:t>экологиялық автомобильдерді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көптеп шығарып қолдану</a:t>
            </a:r>
            <a:r>
              <a:rPr lang="ru-RU" dirty="0" smtClean="0">
                <a:latin typeface="Times New Roman" pitchFamily="18" charset="0"/>
                <a:cs typeface="Times New Roman" pitchFamily="18" charset="0"/>
              </a:rPr>
              <a:t>.</a:t>
            </a:r>
          </a:p>
          <a:p>
            <a:pPr>
              <a:buNone/>
            </a:pP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Жанар-жағармаймен </a:t>
            </a:r>
            <a:r>
              <a:rPr lang="ru-RU" dirty="0" err="1" smtClean="0">
                <a:latin typeface="Times New Roman" pitchFamily="18" charset="0"/>
                <a:cs typeface="Times New Roman" pitchFamily="18" charset="0"/>
              </a:rPr>
              <a:t>жүретін көліктерден </a:t>
            </a:r>
            <a:r>
              <a:rPr lang="ru-RU" dirty="0" smtClean="0">
                <a:latin typeface="Times New Roman" pitchFamily="18" charset="0"/>
                <a:cs typeface="Times New Roman" pitchFamily="18" charset="0"/>
              </a:rPr>
              <a:t>бас </a:t>
            </a:r>
            <a:r>
              <a:rPr lang="ru-RU" dirty="0" err="1" smtClean="0">
                <a:latin typeface="Times New Roman" pitchFamily="18" charset="0"/>
                <a:cs typeface="Times New Roman" pitchFamily="18" charset="0"/>
              </a:rPr>
              <a:t>тарту</a:t>
            </a:r>
            <a:r>
              <a:rPr lang="ru-RU" dirty="0" smtClean="0">
                <a:latin typeface="Times New Roman" pitchFamily="18" charset="0"/>
                <a:cs typeface="Times New Roman" pitchFamily="18" charset="0"/>
              </a:rPr>
              <a:t>.</a:t>
            </a:r>
          </a:p>
          <a:p>
            <a:pPr>
              <a:buNone/>
            </a:pP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Велокөлікпен </a:t>
            </a:r>
            <a:r>
              <a:rPr lang="ru-RU" dirty="0" err="1" smtClean="0">
                <a:latin typeface="Times New Roman" pitchFamily="18" charset="0"/>
                <a:cs typeface="Times New Roman" pitchFamily="18" charset="0"/>
              </a:rPr>
              <a:t>жүруді өмір салтына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айналдыру</a:t>
            </a:r>
            <a:r>
              <a:rPr lang="ru-RU" dirty="0" smtClean="0">
                <a:latin typeface="Times New Roman" pitchFamily="18" charset="0"/>
                <a:cs typeface="Times New Roman" pitchFamily="18" charset="0"/>
              </a:rPr>
              <a:t>.</a:t>
            </a:r>
          </a:p>
          <a:p>
            <a:pPr>
              <a:buNone/>
            </a:pPr>
            <a:r>
              <a:rPr lang="ru-RU" dirty="0" err="1" smtClean="0">
                <a:latin typeface="Times New Roman" pitchFamily="18" charset="0"/>
                <a:cs typeface="Times New Roman" pitchFamily="18" charset="0"/>
              </a:rPr>
              <a:t>Ескерту</a:t>
            </a:r>
            <a:r>
              <a:rPr lang="ru-RU" dirty="0" smtClean="0">
                <a:latin typeface="Times New Roman" pitchFamily="18" charset="0"/>
                <a:cs typeface="Times New Roman" pitchFamily="18" charset="0"/>
              </a:rPr>
              <a:t>:  Осы </a:t>
            </a:r>
            <a:r>
              <a:rPr lang="ru-RU" dirty="0" err="1" smtClean="0">
                <a:latin typeface="Times New Roman" pitchFamily="18" charset="0"/>
                <a:cs typeface="Times New Roman" pitchFamily="18" charset="0"/>
              </a:rPr>
              <a:t>мағыналас жауаптардың барлығы қабылданады</a:t>
            </a:r>
            <a:r>
              <a:rPr lang="ru-RU" dirty="0" smtClean="0">
                <a:latin typeface="Times New Roman" pitchFamily="18" charset="0"/>
                <a:cs typeface="Times New Roman" pitchFamily="18" charset="0"/>
              </a:rPr>
              <a:t>.</a:t>
            </a:r>
          </a:p>
          <a:p>
            <a:pPr>
              <a:buNone/>
            </a:pPr>
            <a:endParaRPr lang="ru-RU"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kk-KZ" sz="2700" dirty="0" smtClean="0">
                <a:solidFill>
                  <a:schemeClr val="tx1"/>
                </a:solidFill>
                <a:latin typeface="Times New Roman" pitchFamily="18" charset="0"/>
                <a:cs typeface="Times New Roman" pitchFamily="18" charset="0"/>
              </a:rPr>
              <a:t>Тапсырма 14</a:t>
            </a:r>
            <a:r>
              <a:rPr lang="ru-RU" dirty="0" smtClean="0"/>
              <a:t/>
            </a:r>
            <a:br>
              <a:rPr lang="ru-RU" dirty="0" smtClean="0"/>
            </a:br>
            <a:endParaRPr lang="ru-RU" dirty="0"/>
          </a:p>
        </p:txBody>
      </p:sp>
      <p:sp>
        <p:nvSpPr>
          <p:cNvPr id="3" name="Содержимое 2"/>
          <p:cNvSpPr>
            <a:spLocks noGrp="1"/>
          </p:cNvSpPr>
          <p:nvPr>
            <p:ph idx="1"/>
          </p:nvPr>
        </p:nvSpPr>
        <p:spPr>
          <a:xfrm>
            <a:off x="457200" y="1484784"/>
            <a:ext cx="8229600" cy="4839816"/>
          </a:xfrm>
        </p:spPr>
        <p:txBody>
          <a:bodyPr>
            <a:normAutofit fontScale="70000" lnSpcReduction="20000"/>
          </a:bodyPr>
          <a:lstStyle/>
          <a:p>
            <a:pPr>
              <a:buNone/>
            </a:pPr>
            <a:r>
              <a:rPr lang="ru-RU" sz="3100" dirty="0" err="1" smtClean="0">
                <a:latin typeface="Times New Roman" pitchFamily="18" charset="0"/>
                <a:cs typeface="Times New Roman" pitchFamily="18" charset="0"/>
              </a:rPr>
              <a:t>Үйде краннан</a:t>
            </a:r>
            <a:r>
              <a:rPr lang="ru-RU" sz="3100" dirty="0" smtClean="0">
                <a:latin typeface="Times New Roman" pitchFamily="18" charset="0"/>
                <a:cs typeface="Times New Roman" pitchFamily="18" charset="0"/>
              </a:rPr>
              <a:t> </a:t>
            </a:r>
            <a:r>
              <a:rPr lang="ru-RU" sz="3100" dirty="0" err="1" smtClean="0">
                <a:latin typeface="Times New Roman" pitchFamily="18" charset="0"/>
                <a:cs typeface="Times New Roman" pitchFamily="18" charset="0"/>
              </a:rPr>
              <a:t>ағып тұрған </a:t>
            </a:r>
            <a:r>
              <a:rPr lang="ru-RU" sz="3100" dirty="0" smtClean="0">
                <a:latin typeface="Times New Roman" pitchFamily="18" charset="0"/>
                <a:cs typeface="Times New Roman" pitchFamily="18" charset="0"/>
              </a:rPr>
              <a:t>су </a:t>
            </a:r>
            <a:r>
              <a:rPr lang="ru-RU" sz="3100" dirty="0" err="1" smtClean="0">
                <a:latin typeface="Times New Roman" pitchFamily="18" charset="0"/>
                <a:cs typeface="Times New Roman" pitchFamily="18" charset="0"/>
              </a:rPr>
              <a:t>құбырлармен жеткізілген</a:t>
            </a:r>
            <a:r>
              <a:rPr lang="ru-RU" sz="3100" dirty="0" smtClean="0">
                <a:latin typeface="Times New Roman" pitchFamily="18" charset="0"/>
                <a:cs typeface="Times New Roman" pitchFamily="18" charset="0"/>
              </a:rPr>
              <a:t>. Не </a:t>
            </a:r>
            <a:r>
              <a:rPr lang="ru-RU" sz="3100" dirty="0" err="1" smtClean="0">
                <a:latin typeface="Times New Roman" pitchFamily="18" charset="0"/>
                <a:cs typeface="Times New Roman" pitchFamily="18" charset="0"/>
              </a:rPr>
              <a:t>үшін </a:t>
            </a:r>
            <a:r>
              <a:rPr lang="ru-RU" sz="3100" dirty="0" smtClean="0">
                <a:latin typeface="Times New Roman" pitchFamily="18" charset="0"/>
                <a:cs typeface="Times New Roman" pitchFamily="18" charset="0"/>
              </a:rPr>
              <a:t>су </a:t>
            </a:r>
            <a:r>
              <a:rPr lang="ru-RU" sz="3100" dirty="0" err="1" smtClean="0">
                <a:latin typeface="Times New Roman" pitchFamily="18" charset="0"/>
                <a:cs typeface="Times New Roman" pitchFamily="18" charset="0"/>
              </a:rPr>
              <a:t>құбырларын жердің астымен</a:t>
            </a:r>
            <a:r>
              <a:rPr lang="ru-RU" sz="3100" dirty="0" smtClean="0">
                <a:latin typeface="Times New Roman" pitchFamily="18" charset="0"/>
                <a:cs typeface="Times New Roman" pitchFamily="18" charset="0"/>
              </a:rPr>
              <a:t> </a:t>
            </a:r>
            <a:r>
              <a:rPr lang="ru-RU" sz="3100" dirty="0" err="1" smtClean="0">
                <a:latin typeface="Times New Roman" pitchFamily="18" charset="0"/>
                <a:cs typeface="Times New Roman" pitchFamily="18" charset="0"/>
              </a:rPr>
              <a:t>өткізеді</a:t>
            </a:r>
            <a:r>
              <a:rPr lang="ru-RU" sz="3100" dirty="0" smtClean="0">
                <a:latin typeface="Times New Roman" pitchFamily="18" charset="0"/>
                <a:cs typeface="Times New Roman" pitchFamily="18" charset="0"/>
              </a:rPr>
              <a:t>?</a:t>
            </a:r>
          </a:p>
          <a:p>
            <a:pPr>
              <a:buNone/>
            </a:pPr>
            <a:r>
              <a:rPr lang="ru-RU" sz="3100" dirty="0" smtClean="0">
                <a:latin typeface="Times New Roman" pitchFamily="18" charset="0"/>
                <a:cs typeface="Times New Roman" pitchFamily="18" charset="0"/>
              </a:rPr>
              <a:t>________________________________________________________</a:t>
            </a:r>
            <a:r>
              <a:rPr lang="ru-RU" sz="3100" dirty="0" smtClean="0">
                <a:latin typeface="Times New Roman" pitchFamily="18" charset="0"/>
                <a:cs typeface="Times New Roman" pitchFamily="18" charset="0"/>
              </a:rPr>
              <a:t/>
            </a:r>
            <a:br>
              <a:rPr lang="ru-RU" sz="3100" dirty="0" smtClean="0">
                <a:latin typeface="Times New Roman" pitchFamily="18" charset="0"/>
                <a:cs typeface="Times New Roman" pitchFamily="18" charset="0"/>
              </a:rPr>
            </a:br>
            <a:r>
              <a:rPr lang="ru-RU" sz="3100" dirty="0" smtClean="0">
                <a:latin typeface="Times New Roman" pitchFamily="18" charset="0"/>
                <a:cs typeface="Times New Roman" pitchFamily="18" charset="0"/>
              </a:rPr>
              <a:t>______________________________________________________________________________________________________________</a:t>
            </a:r>
          </a:p>
          <a:p>
            <a:pPr>
              <a:buNone/>
            </a:pPr>
            <a:endParaRPr lang="ru-RU" sz="3100" dirty="0" smtClean="0">
              <a:latin typeface="Times New Roman" pitchFamily="18" charset="0"/>
              <a:cs typeface="Times New Roman" pitchFamily="18" charset="0"/>
            </a:endParaRPr>
          </a:p>
          <a:p>
            <a:pPr>
              <a:buNone/>
            </a:pPr>
            <a:r>
              <a:rPr lang="ru-RU" sz="3100" dirty="0" err="1" smtClean="0">
                <a:latin typeface="Times New Roman" pitchFamily="18" charset="0"/>
                <a:cs typeface="Times New Roman" pitchFamily="18" charset="0"/>
              </a:rPr>
              <a:t>Жауабы</a:t>
            </a:r>
            <a:r>
              <a:rPr lang="ru-RU" sz="3100" dirty="0" smtClean="0">
                <a:latin typeface="Times New Roman" pitchFamily="18" charset="0"/>
                <a:cs typeface="Times New Roman" pitchFamily="18" charset="0"/>
              </a:rPr>
              <a:t>:  </a:t>
            </a:r>
            <a:r>
              <a:rPr lang="ru-RU" sz="3100" dirty="0" err="1" smtClean="0">
                <a:latin typeface="Times New Roman" pitchFamily="18" charset="0"/>
                <a:cs typeface="Times New Roman" pitchFamily="18" charset="0"/>
              </a:rPr>
              <a:t>-Қыста ауа</a:t>
            </a:r>
            <a:r>
              <a:rPr lang="ru-RU" sz="3100" dirty="0" smtClean="0">
                <a:latin typeface="Times New Roman" pitchFamily="18" charset="0"/>
                <a:cs typeface="Times New Roman" pitchFamily="18" charset="0"/>
              </a:rPr>
              <a:t> </a:t>
            </a:r>
            <a:r>
              <a:rPr lang="ru-RU" sz="3100" dirty="0" err="1" smtClean="0">
                <a:latin typeface="Times New Roman" pitchFamily="18" charset="0"/>
                <a:cs typeface="Times New Roman" pitchFamily="18" charset="0"/>
              </a:rPr>
              <a:t>температурасы</a:t>
            </a:r>
            <a:r>
              <a:rPr lang="ru-RU" sz="3100" dirty="0" smtClean="0">
                <a:latin typeface="Times New Roman" pitchFamily="18" charset="0"/>
                <a:cs typeface="Times New Roman" pitchFamily="18" charset="0"/>
              </a:rPr>
              <a:t> </a:t>
            </a:r>
            <a:r>
              <a:rPr lang="ru-RU" sz="3100" dirty="0" err="1" smtClean="0">
                <a:latin typeface="Times New Roman" pitchFamily="18" charset="0"/>
                <a:cs typeface="Times New Roman" pitchFamily="18" charset="0"/>
              </a:rPr>
              <a:t>өте төмендеп кететіндіктен</a:t>
            </a:r>
            <a:endParaRPr lang="ru-RU" sz="3100" dirty="0" smtClean="0">
              <a:latin typeface="Times New Roman" pitchFamily="18" charset="0"/>
              <a:cs typeface="Times New Roman" pitchFamily="18" charset="0"/>
            </a:endParaRPr>
          </a:p>
          <a:p>
            <a:pPr>
              <a:buNone/>
            </a:pPr>
            <a:r>
              <a:rPr lang="ru-RU" sz="3100" dirty="0" err="1" smtClean="0">
                <a:latin typeface="Times New Roman" pitchFamily="18" charset="0"/>
                <a:cs typeface="Times New Roman" pitchFamily="18" charset="0"/>
              </a:rPr>
              <a:t>-Қыста жер</a:t>
            </a:r>
            <a:r>
              <a:rPr lang="ru-RU" sz="3100" dirty="0" smtClean="0">
                <a:latin typeface="Times New Roman" pitchFamily="18" charset="0"/>
                <a:cs typeface="Times New Roman" pitchFamily="18" charset="0"/>
              </a:rPr>
              <a:t> </a:t>
            </a:r>
            <a:r>
              <a:rPr lang="ru-RU" sz="3100" dirty="0" err="1" smtClean="0">
                <a:latin typeface="Times New Roman" pitchFamily="18" charset="0"/>
                <a:cs typeface="Times New Roman" pitchFamily="18" charset="0"/>
              </a:rPr>
              <a:t>бетіндегі</a:t>
            </a:r>
            <a:r>
              <a:rPr lang="ru-RU" sz="3100" dirty="0" smtClean="0">
                <a:latin typeface="Times New Roman" pitchFamily="18" charset="0"/>
                <a:cs typeface="Times New Roman" pitchFamily="18" charset="0"/>
              </a:rPr>
              <a:t> </a:t>
            </a:r>
            <a:r>
              <a:rPr lang="ru-RU" sz="3100" dirty="0" err="1" smtClean="0">
                <a:latin typeface="Times New Roman" pitchFamily="18" charset="0"/>
                <a:cs typeface="Times New Roman" pitchFamily="18" charset="0"/>
              </a:rPr>
              <a:t>тым</a:t>
            </a:r>
            <a:r>
              <a:rPr lang="ru-RU" sz="3100" dirty="0" smtClean="0">
                <a:latin typeface="Times New Roman" pitchFamily="18" charset="0"/>
                <a:cs typeface="Times New Roman" pitchFamily="18" charset="0"/>
              </a:rPr>
              <a:t> </a:t>
            </a:r>
            <a:r>
              <a:rPr lang="ru-RU" sz="3100" dirty="0" err="1" smtClean="0">
                <a:latin typeface="Times New Roman" pitchFamily="18" charset="0"/>
                <a:cs typeface="Times New Roman" pitchFamily="18" charset="0"/>
              </a:rPr>
              <a:t>суынған ауаның құбырдағы </a:t>
            </a:r>
            <a:r>
              <a:rPr lang="ru-RU" sz="3100" dirty="0" smtClean="0">
                <a:latin typeface="Times New Roman" pitchFamily="18" charset="0"/>
                <a:cs typeface="Times New Roman" pitchFamily="18" charset="0"/>
              </a:rPr>
              <a:t>суды </a:t>
            </a:r>
            <a:r>
              <a:rPr lang="ru-RU" sz="3100" dirty="0" err="1" smtClean="0">
                <a:latin typeface="Times New Roman" pitchFamily="18" charset="0"/>
                <a:cs typeface="Times New Roman" pitchFamily="18" charset="0"/>
              </a:rPr>
              <a:t>қатырып тастамауы</a:t>
            </a:r>
            <a:r>
              <a:rPr lang="ru-RU" sz="3100" dirty="0" smtClean="0">
                <a:latin typeface="Times New Roman" pitchFamily="18" charset="0"/>
                <a:cs typeface="Times New Roman" pitchFamily="18" charset="0"/>
              </a:rPr>
              <a:t> </a:t>
            </a:r>
            <a:r>
              <a:rPr lang="ru-RU" sz="3100" dirty="0" err="1" smtClean="0">
                <a:latin typeface="Times New Roman" pitchFamily="18" charset="0"/>
                <a:cs typeface="Times New Roman" pitchFamily="18" charset="0"/>
              </a:rPr>
              <a:t>үшін</a:t>
            </a:r>
            <a:r>
              <a:rPr lang="ru-RU" sz="3100" dirty="0" smtClean="0">
                <a:latin typeface="Times New Roman" pitchFamily="18" charset="0"/>
                <a:cs typeface="Times New Roman" pitchFamily="18" charset="0"/>
              </a:rPr>
              <a:t>.</a:t>
            </a:r>
          </a:p>
          <a:p>
            <a:pPr>
              <a:buNone/>
            </a:pPr>
            <a:r>
              <a:rPr lang="ru-RU" sz="3100" dirty="0" smtClean="0">
                <a:latin typeface="Times New Roman" pitchFamily="18" charset="0"/>
                <a:cs typeface="Times New Roman" pitchFamily="18" charset="0"/>
              </a:rPr>
              <a:t>-</a:t>
            </a:r>
            <a:r>
              <a:rPr lang="ru-RU" sz="3100" dirty="0" err="1" smtClean="0">
                <a:latin typeface="Times New Roman" pitchFamily="18" charset="0"/>
                <a:cs typeface="Times New Roman" pitchFamily="18" charset="0"/>
              </a:rPr>
              <a:t>Ауа</a:t>
            </a:r>
            <a:r>
              <a:rPr lang="ru-RU" sz="3100" dirty="0" smtClean="0">
                <a:latin typeface="Times New Roman" pitchFamily="18" charset="0"/>
                <a:cs typeface="Times New Roman" pitchFamily="18" charset="0"/>
              </a:rPr>
              <a:t> </a:t>
            </a:r>
            <a:r>
              <a:rPr lang="ru-RU" sz="3100" dirty="0" err="1" smtClean="0">
                <a:latin typeface="Times New Roman" pitchFamily="18" charset="0"/>
                <a:cs typeface="Times New Roman" pitchFamily="18" charset="0"/>
              </a:rPr>
              <a:t>температурасы</a:t>
            </a:r>
            <a:r>
              <a:rPr lang="ru-RU" sz="3100" dirty="0" smtClean="0">
                <a:latin typeface="Times New Roman" pitchFamily="18" charset="0"/>
                <a:cs typeface="Times New Roman" pitchFamily="18" charset="0"/>
              </a:rPr>
              <a:t> </a:t>
            </a:r>
            <a:r>
              <a:rPr lang="ru-RU" sz="3100" dirty="0" err="1" smtClean="0">
                <a:latin typeface="Times New Roman" pitchFamily="18" charset="0"/>
                <a:cs typeface="Times New Roman" pitchFamily="18" charset="0"/>
              </a:rPr>
              <a:t>өте төмендегенде </a:t>
            </a:r>
            <a:r>
              <a:rPr lang="ru-RU" sz="3100" dirty="0" smtClean="0">
                <a:latin typeface="Times New Roman" pitchFamily="18" charset="0"/>
                <a:cs typeface="Times New Roman" pitchFamily="18" charset="0"/>
              </a:rPr>
              <a:t>су </a:t>
            </a:r>
            <a:r>
              <a:rPr lang="ru-RU" sz="3100" dirty="0" err="1" smtClean="0">
                <a:latin typeface="Times New Roman" pitchFamily="18" charset="0"/>
                <a:cs typeface="Times New Roman" pitchFamily="18" charset="0"/>
              </a:rPr>
              <a:t>бір</a:t>
            </a:r>
            <a:r>
              <a:rPr lang="ru-RU" sz="3100" dirty="0" smtClean="0">
                <a:latin typeface="Times New Roman" pitchFamily="18" charset="0"/>
                <a:cs typeface="Times New Roman" pitchFamily="18" charset="0"/>
              </a:rPr>
              <a:t> </a:t>
            </a:r>
            <a:r>
              <a:rPr lang="ru-RU" sz="3100" dirty="0" err="1" smtClean="0">
                <a:latin typeface="Times New Roman" pitchFamily="18" charset="0"/>
                <a:cs typeface="Times New Roman" pitchFamily="18" charset="0"/>
              </a:rPr>
              <a:t>күйден екінші</a:t>
            </a:r>
            <a:r>
              <a:rPr lang="ru-RU" sz="3100" dirty="0" smtClean="0">
                <a:latin typeface="Times New Roman" pitchFamily="18" charset="0"/>
                <a:cs typeface="Times New Roman" pitchFamily="18" charset="0"/>
              </a:rPr>
              <a:t> </a:t>
            </a:r>
            <a:r>
              <a:rPr lang="ru-RU" sz="3100" dirty="0" err="1" smtClean="0">
                <a:latin typeface="Times New Roman" pitchFamily="18" charset="0"/>
                <a:cs typeface="Times New Roman" pitchFamily="18" charset="0"/>
              </a:rPr>
              <a:t>күйге</a:t>
            </a:r>
            <a:r>
              <a:rPr lang="ru-RU" sz="3100" dirty="0" smtClean="0">
                <a:latin typeface="Times New Roman" pitchFamily="18" charset="0"/>
                <a:cs typeface="Times New Roman" pitchFamily="18" charset="0"/>
              </a:rPr>
              <a:t>,   </a:t>
            </a:r>
            <a:r>
              <a:rPr lang="ru-RU" sz="3100" dirty="0" err="1" smtClean="0">
                <a:latin typeface="Times New Roman" pitchFamily="18" charset="0"/>
                <a:cs typeface="Times New Roman" pitchFamily="18" charset="0"/>
              </a:rPr>
              <a:t>яғни</a:t>
            </a:r>
            <a:r>
              <a:rPr lang="ru-RU" sz="3100" dirty="0" smtClean="0">
                <a:latin typeface="Times New Roman" pitchFamily="18" charset="0"/>
                <a:cs typeface="Times New Roman" pitchFamily="18" charset="0"/>
              </a:rPr>
              <a:t>    </a:t>
            </a:r>
            <a:r>
              <a:rPr lang="ru-RU" sz="3100" dirty="0" err="1" smtClean="0">
                <a:latin typeface="Times New Roman" pitchFamily="18" charset="0"/>
                <a:cs typeface="Times New Roman" pitchFamily="18" charset="0"/>
              </a:rPr>
              <a:t>сұйық күйден қатты күйге өтпес үшін</a:t>
            </a:r>
            <a:r>
              <a:rPr lang="ru-RU" sz="3100" dirty="0" smtClean="0">
                <a:latin typeface="Times New Roman" pitchFamily="18" charset="0"/>
                <a:cs typeface="Times New Roman" pitchFamily="18" charset="0"/>
              </a:rPr>
              <a:t>.</a:t>
            </a:r>
          </a:p>
          <a:p>
            <a:pPr>
              <a:buNone/>
            </a:pPr>
            <a:r>
              <a:rPr lang="ru-RU" sz="3100" dirty="0" smtClean="0">
                <a:latin typeface="Times New Roman" pitchFamily="18" charset="0"/>
                <a:cs typeface="Times New Roman" pitchFamily="18" charset="0"/>
              </a:rPr>
              <a:t>-Су </a:t>
            </a:r>
            <a:r>
              <a:rPr lang="ru-RU" sz="3100" dirty="0" err="1" smtClean="0">
                <a:latin typeface="Times New Roman" pitchFamily="18" charset="0"/>
                <a:cs typeface="Times New Roman" pitchFamily="18" charset="0"/>
              </a:rPr>
              <a:t>құбырына қалың төселген </a:t>
            </a:r>
            <a:r>
              <a:rPr lang="ru-RU" sz="3100" dirty="0" smtClean="0">
                <a:latin typeface="Times New Roman" pitchFamily="18" charset="0"/>
                <a:cs typeface="Times New Roman" pitchFamily="18" charset="0"/>
              </a:rPr>
              <a:t>(</a:t>
            </a:r>
            <a:r>
              <a:rPr lang="ru-RU" sz="3100" dirty="0" err="1" smtClean="0">
                <a:latin typeface="Times New Roman" pitchFamily="18" charset="0"/>
                <a:cs typeface="Times New Roman" pitchFamily="18" charset="0"/>
              </a:rPr>
              <a:t>жауып</a:t>
            </a:r>
            <a:r>
              <a:rPr lang="ru-RU" sz="3100" dirty="0" smtClean="0">
                <a:latin typeface="Times New Roman" pitchFamily="18" charset="0"/>
                <a:cs typeface="Times New Roman" pitchFamily="18" charset="0"/>
              </a:rPr>
              <a:t> </a:t>
            </a:r>
            <a:r>
              <a:rPr lang="ru-RU" sz="3100" dirty="0" err="1" smtClean="0">
                <a:latin typeface="Times New Roman" pitchFamily="18" charset="0"/>
                <a:cs typeface="Times New Roman" pitchFamily="18" charset="0"/>
              </a:rPr>
              <a:t>жатқан</a:t>
            </a:r>
            <a:r>
              <a:rPr lang="ru-RU" sz="3100" dirty="0" smtClean="0">
                <a:latin typeface="Times New Roman" pitchFamily="18" charset="0"/>
                <a:cs typeface="Times New Roman" pitchFamily="18" charset="0"/>
              </a:rPr>
              <a:t>) </a:t>
            </a:r>
            <a:r>
              <a:rPr lang="ru-RU" sz="3100" dirty="0" err="1" smtClean="0">
                <a:latin typeface="Times New Roman" pitchFamily="18" charset="0"/>
                <a:cs typeface="Times New Roman" pitchFamily="18" charset="0"/>
              </a:rPr>
              <a:t>топырақ қыста өте суық ауадан</a:t>
            </a:r>
            <a:r>
              <a:rPr lang="ru-RU" sz="3100" dirty="0" smtClean="0">
                <a:latin typeface="Times New Roman" pitchFamily="18" charset="0"/>
                <a:cs typeface="Times New Roman" pitchFamily="18" charset="0"/>
              </a:rPr>
              <a:t> ,</a:t>
            </a:r>
            <a:r>
              <a:rPr lang="ru-RU" sz="3100" dirty="0" err="1" smtClean="0">
                <a:latin typeface="Times New Roman" pitchFamily="18" charset="0"/>
                <a:cs typeface="Times New Roman" pitchFamily="18" charset="0"/>
              </a:rPr>
              <a:t>аяздан</a:t>
            </a:r>
            <a:r>
              <a:rPr lang="ru-RU" sz="3100" dirty="0" smtClean="0">
                <a:latin typeface="Times New Roman" pitchFamily="18" charset="0"/>
                <a:cs typeface="Times New Roman" pitchFamily="18" charset="0"/>
              </a:rPr>
              <a:t> </a:t>
            </a:r>
            <a:r>
              <a:rPr lang="ru-RU" sz="3100" dirty="0" err="1" smtClean="0">
                <a:latin typeface="Times New Roman" pitchFamily="18" charset="0"/>
                <a:cs typeface="Times New Roman" pitchFamily="18" charset="0"/>
              </a:rPr>
              <a:t>қорғайды.</a:t>
            </a:r>
            <a:endParaRPr lang="ru-RU" sz="3100" dirty="0" smtClean="0">
              <a:latin typeface="Times New Roman" pitchFamily="18" charset="0"/>
              <a:cs typeface="Times New Roman" pitchFamily="18" charset="0"/>
            </a:endParaRPr>
          </a:p>
          <a:p>
            <a:pPr>
              <a:buNone/>
            </a:pPr>
            <a:r>
              <a:rPr lang="ru-RU" sz="3100" dirty="0" smtClean="0">
                <a:latin typeface="Times New Roman" pitchFamily="18" charset="0"/>
                <a:cs typeface="Times New Roman" pitchFamily="18" charset="0"/>
              </a:rPr>
              <a:t>(</a:t>
            </a:r>
            <a:r>
              <a:rPr lang="ru-RU" sz="3100" dirty="0" err="1" smtClean="0">
                <a:latin typeface="Times New Roman" pitchFamily="18" charset="0"/>
                <a:cs typeface="Times New Roman" pitchFamily="18" charset="0"/>
              </a:rPr>
              <a:t>Осындай</a:t>
            </a:r>
            <a:r>
              <a:rPr lang="ru-RU" sz="3100" dirty="0" smtClean="0">
                <a:latin typeface="Times New Roman" pitchFamily="18" charset="0"/>
                <a:cs typeface="Times New Roman" pitchFamily="18" charset="0"/>
              </a:rPr>
              <a:t> </a:t>
            </a:r>
            <a:r>
              <a:rPr lang="ru-RU" sz="3100" dirty="0" err="1" smtClean="0">
                <a:latin typeface="Times New Roman" pitchFamily="18" charset="0"/>
                <a:cs typeface="Times New Roman" pitchFamily="18" charset="0"/>
              </a:rPr>
              <a:t>мағыналас жауаптардың қайсысы болса</a:t>
            </a:r>
            <a:r>
              <a:rPr lang="ru-RU" sz="3100" dirty="0" smtClean="0">
                <a:latin typeface="Times New Roman" pitchFamily="18" charset="0"/>
                <a:cs typeface="Times New Roman" pitchFamily="18" charset="0"/>
              </a:rPr>
              <a:t> да  </a:t>
            </a:r>
            <a:r>
              <a:rPr lang="ru-RU" sz="3100" dirty="0" err="1" smtClean="0">
                <a:latin typeface="Times New Roman" pitchFamily="18" charset="0"/>
                <a:cs typeface="Times New Roman" pitchFamily="18" charset="0"/>
              </a:rPr>
              <a:t>қабылданады</a:t>
            </a:r>
            <a:r>
              <a:rPr lang="ru-RU" sz="3100" dirty="0" smtClean="0">
                <a:latin typeface="Times New Roman" pitchFamily="18" charset="0"/>
                <a:cs typeface="Times New Roman" pitchFamily="18" charset="0"/>
              </a:rPr>
              <a:t>)</a:t>
            </a:r>
          </a:p>
          <a:p>
            <a:pPr>
              <a:buNone/>
            </a:pPr>
            <a:endParaRPr lang="ru-RU"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kk-KZ" sz="2700" dirty="0" smtClean="0">
                <a:solidFill>
                  <a:schemeClr val="tx1"/>
                </a:solidFill>
                <a:latin typeface="Times New Roman" pitchFamily="18" charset="0"/>
                <a:cs typeface="Times New Roman" pitchFamily="18" charset="0"/>
              </a:rPr>
              <a:t>Тапсырма 15</a:t>
            </a:r>
            <a:r>
              <a:rPr lang="ru-RU" dirty="0" smtClean="0"/>
              <a:t/>
            </a:r>
            <a:br>
              <a:rPr lang="ru-RU" dirty="0" smtClean="0"/>
            </a:br>
            <a:endParaRPr lang="ru-RU" dirty="0"/>
          </a:p>
        </p:txBody>
      </p:sp>
      <p:sp>
        <p:nvSpPr>
          <p:cNvPr id="3" name="Содержимое 2"/>
          <p:cNvSpPr>
            <a:spLocks noGrp="1"/>
          </p:cNvSpPr>
          <p:nvPr>
            <p:ph idx="1"/>
          </p:nvPr>
        </p:nvSpPr>
        <p:spPr/>
        <p:txBody>
          <a:bodyPr>
            <a:normAutofit fontScale="92500"/>
          </a:bodyPr>
          <a:lstStyle/>
          <a:p>
            <a:pPr>
              <a:buNone/>
            </a:pPr>
            <a:r>
              <a:rPr lang="kk-KZ" dirty="0" smtClean="0">
                <a:latin typeface="Times New Roman" pitchFamily="18" charset="0"/>
                <a:cs typeface="Times New Roman" pitchFamily="18" charset="0"/>
              </a:rPr>
              <a:t>Аспан денелерінің бірі — Ай белгілі бір мөлшерде Жерге әсер етеді.  Сен жалғыз өзің ешқандай тіршілік белгісі жоқ аралға тап болдың. </a:t>
            </a:r>
            <a:r>
              <a:rPr lang="ru-RU" dirty="0" err="1" smtClean="0">
                <a:latin typeface="Times New Roman" pitchFamily="18" charset="0"/>
                <a:cs typeface="Times New Roman" pitchFamily="18" charset="0"/>
              </a:rPr>
              <a:t>Айдың көмегін қалай пайданар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едің?</a:t>
            </a:r>
            <a:endParaRPr lang="ru-RU" dirty="0" smtClean="0">
              <a:latin typeface="Times New Roman" pitchFamily="18" charset="0"/>
              <a:cs typeface="Times New Roman" pitchFamily="18" charset="0"/>
            </a:endParaRPr>
          </a:p>
          <a:p>
            <a:pPr>
              <a:buNone/>
            </a:pPr>
            <a:r>
              <a:rPr lang="ru-RU" dirty="0" smtClean="0">
                <a:latin typeface="Times New Roman" pitchFamily="18" charset="0"/>
                <a:cs typeface="Times New Roman" pitchFamily="18" charset="0"/>
              </a:rPr>
              <a:t>  ___________________________________________________</a:t>
            </a: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__________________________________________________</a:t>
            </a: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_________________________________________________</a:t>
            </a:r>
            <a:endParaRPr lang="ru-RU" dirty="0" smtClean="0">
              <a:latin typeface="Times New Roman" pitchFamily="18" charset="0"/>
              <a:cs typeface="Times New Roman" pitchFamily="18" charset="0"/>
            </a:endParaRPr>
          </a:p>
          <a:p>
            <a:pPr>
              <a:buNone/>
            </a:pPr>
            <a:r>
              <a:rPr lang="ru-RU" b="1" dirty="0" err="1" smtClean="0">
                <a:latin typeface="Times New Roman" pitchFamily="18" charset="0"/>
                <a:cs typeface="Times New Roman" pitchFamily="18" charset="0"/>
              </a:rPr>
              <a:t>Жауабы</a:t>
            </a:r>
            <a:r>
              <a:rPr lang="ru-RU" b="1"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Толысу</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құбылысын пайдаланып</a:t>
            </a:r>
            <a:r>
              <a:rPr lang="ru-RU" dirty="0" smtClean="0">
                <a:latin typeface="Times New Roman" pitchFamily="18" charset="0"/>
                <a:cs typeface="Times New Roman" pitchFamily="18" charset="0"/>
              </a:rPr>
              <a:t>, су </a:t>
            </a:r>
            <a:r>
              <a:rPr lang="ru-RU" dirty="0" err="1" smtClean="0">
                <a:latin typeface="Times New Roman" pitchFamily="18" charset="0"/>
                <a:cs typeface="Times New Roman" pitchFamily="18" charset="0"/>
              </a:rPr>
              <a:t>қайтқанда балық</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тағы басқа теңіз өнімдерін теріп</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тамақтанар едім</a:t>
            </a:r>
            <a:r>
              <a:rPr lang="ru-RU" dirty="0" smtClean="0">
                <a:latin typeface="Times New Roman" pitchFamily="18" charset="0"/>
                <a:cs typeface="Times New Roman" pitchFamily="18" charset="0"/>
              </a:rPr>
              <a:t>.</a:t>
            </a:r>
          </a:p>
          <a:p>
            <a:pPr>
              <a:buNone/>
            </a:pPr>
            <a:endParaRPr lang="ru-RU"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kk-KZ" sz="2700" dirty="0" smtClean="0">
                <a:solidFill>
                  <a:schemeClr val="tx1"/>
                </a:solidFill>
                <a:latin typeface="Times New Roman" pitchFamily="18" charset="0"/>
                <a:cs typeface="Times New Roman" pitchFamily="18" charset="0"/>
              </a:rPr>
              <a:t>Тапсырма 16</a:t>
            </a:r>
            <a:r>
              <a:rPr lang="ru-RU" dirty="0" smtClean="0"/>
              <a:t/>
            </a:r>
            <a:br>
              <a:rPr lang="ru-RU" dirty="0" smtClean="0"/>
            </a:br>
            <a:endParaRPr lang="ru-RU" dirty="0"/>
          </a:p>
        </p:txBody>
      </p:sp>
      <p:sp>
        <p:nvSpPr>
          <p:cNvPr id="3" name="Содержимое 2"/>
          <p:cNvSpPr>
            <a:spLocks noGrp="1"/>
          </p:cNvSpPr>
          <p:nvPr>
            <p:ph idx="1"/>
          </p:nvPr>
        </p:nvSpPr>
        <p:spPr/>
        <p:txBody>
          <a:bodyPr/>
          <a:lstStyle/>
          <a:p>
            <a:pPr>
              <a:buNone/>
            </a:pPr>
            <a:r>
              <a:rPr lang="kk-KZ" sz="2400" dirty="0" smtClean="0">
                <a:latin typeface="Times New Roman" pitchFamily="18" charset="0"/>
                <a:cs typeface="Times New Roman" pitchFamily="18" charset="0"/>
              </a:rPr>
              <a:t>Ай мен Жердің арақашықтығы — 384 000 км. </a:t>
            </a:r>
            <a:r>
              <a:rPr lang="ru-RU" sz="2400" dirty="0" err="1" smtClean="0">
                <a:latin typeface="Times New Roman" pitchFamily="18" charset="0"/>
                <a:cs typeface="Times New Roman" pitchFamily="18" charset="0"/>
              </a:rPr>
              <a:t>Айдың диаметрі</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Жерден</a:t>
            </a:r>
            <a:r>
              <a:rPr lang="ru-RU" sz="2400" dirty="0" smtClean="0">
                <a:latin typeface="Times New Roman" pitchFamily="18" charset="0"/>
                <a:cs typeface="Times New Roman" pitchFamily="18" charset="0"/>
              </a:rPr>
              <a:t> 4 </a:t>
            </a:r>
            <a:r>
              <a:rPr lang="ru-RU" sz="2400" dirty="0" err="1" smtClean="0">
                <a:latin typeface="Times New Roman" pitchFamily="18" charset="0"/>
                <a:cs typeface="Times New Roman" pitchFamily="18" charset="0"/>
              </a:rPr>
              <a:t>еседей</a:t>
            </a:r>
            <a:r>
              <a:rPr lang="ru-RU" sz="2400" dirty="0" smtClean="0">
                <a:latin typeface="Times New Roman" pitchFamily="18" charset="0"/>
                <a:cs typeface="Times New Roman" pitchFamily="18" charset="0"/>
              </a:rPr>
              <a:t> аз.</a:t>
            </a:r>
          </a:p>
          <a:p>
            <a:pPr>
              <a:buNone/>
            </a:pPr>
            <a:r>
              <a:rPr lang="ru-RU" sz="2400" dirty="0" err="1" smtClean="0">
                <a:latin typeface="Times New Roman" pitchFamily="18" charset="0"/>
                <a:cs typeface="Times New Roman" pitchFamily="18" charset="0"/>
              </a:rPr>
              <a:t>Жоғарыда көрсетілген суреттердің  қайсысында күн тұтылу құбылысын байқауға болады</a:t>
            </a:r>
            <a:r>
              <a:rPr lang="ru-RU" sz="2400" dirty="0" smtClean="0">
                <a:latin typeface="Times New Roman" pitchFamily="18" charset="0"/>
                <a:cs typeface="Times New Roman" pitchFamily="18" charset="0"/>
              </a:rPr>
              <a:t>?</a:t>
            </a:r>
          </a:p>
          <a:p>
            <a:pPr>
              <a:buNone/>
            </a:pPr>
            <a:r>
              <a:rPr lang="ru-RU" sz="2400" dirty="0" smtClean="0">
                <a:latin typeface="Times New Roman" pitchFamily="18" charset="0"/>
                <a:cs typeface="Times New Roman" pitchFamily="18" charset="0"/>
              </a:rPr>
              <a:t>А. 1-сурет</a:t>
            </a:r>
          </a:p>
          <a:p>
            <a:pPr>
              <a:buNone/>
            </a:pPr>
            <a:r>
              <a:rPr lang="ru-RU" sz="2400" dirty="0" smtClean="0">
                <a:latin typeface="Times New Roman" pitchFamily="18" charset="0"/>
                <a:cs typeface="Times New Roman" pitchFamily="18" charset="0"/>
              </a:rPr>
              <a:t>В. 2-сурет</a:t>
            </a:r>
          </a:p>
          <a:p>
            <a:pPr>
              <a:buNone/>
            </a:pPr>
            <a:r>
              <a:rPr lang="ru-RU" sz="2400" dirty="0" smtClean="0">
                <a:latin typeface="Times New Roman" pitchFamily="18" charset="0"/>
                <a:cs typeface="Times New Roman" pitchFamily="18" charset="0"/>
              </a:rPr>
              <a:t>С. 3-сурет</a:t>
            </a:r>
          </a:p>
          <a:p>
            <a:pPr>
              <a:buNone/>
            </a:pPr>
            <a:r>
              <a:rPr lang="ru-RU" sz="2400" b="1" dirty="0" err="1" smtClean="0">
                <a:latin typeface="Times New Roman" pitchFamily="18" charset="0"/>
                <a:cs typeface="Times New Roman" pitchFamily="18" charset="0"/>
              </a:rPr>
              <a:t>Жауабы</a:t>
            </a:r>
            <a:r>
              <a:rPr lang="ru-RU" sz="2400" b="1" dirty="0" smtClean="0">
                <a:latin typeface="Times New Roman" pitchFamily="18" charset="0"/>
                <a:cs typeface="Times New Roman" pitchFamily="18" charset="0"/>
              </a:rPr>
              <a:t>: В</a:t>
            </a:r>
            <a:endParaRPr lang="ru-RU" sz="2400" dirty="0" smtClean="0">
              <a:latin typeface="Times New Roman" pitchFamily="18" charset="0"/>
              <a:cs typeface="Times New Roman" pitchFamily="18" charset="0"/>
            </a:endParaRPr>
          </a:p>
          <a:p>
            <a:pPr>
              <a:buNone/>
            </a:pPr>
            <a:endParaRPr lang="ru-RU"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kk-KZ" sz="2700" dirty="0" smtClean="0">
                <a:solidFill>
                  <a:schemeClr val="tx1"/>
                </a:solidFill>
                <a:latin typeface="Times New Roman" pitchFamily="18" charset="0"/>
                <a:cs typeface="Times New Roman" pitchFamily="18" charset="0"/>
              </a:rPr>
              <a:t>Тапсырма 17</a:t>
            </a:r>
            <a:r>
              <a:rPr lang="ru-RU" dirty="0" smtClean="0"/>
              <a:t/>
            </a:r>
            <a:br>
              <a:rPr lang="ru-RU" dirty="0" smtClean="0"/>
            </a:br>
            <a:endParaRPr lang="ru-RU" dirty="0"/>
          </a:p>
        </p:txBody>
      </p:sp>
      <p:sp>
        <p:nvSpPr>
          <p:cNvPr id="3" name="Содержимое 2"/>
          <p:cNvSpPr>
            <a:spLocks noGrp="1"/>
          </p:cNvSpPr>
          <p:nvPr>
            <p:ph idx="1"/>
          </p:nvPr>
        </p:nvSpPr>
        <p:spPr/>
        <p:txBody>
          <a:bodyPr>
            <a:normAutofit fontScale="85000" lnSpcReduction="10000"/>
          </a:bodyPr>
          <a:lstStyle/>
          <a:p>
            <a:pPr>
              <a:buNone/>
            </a:pPr>
            <a:r>
              <a:rPr lang="ru-RU" dirty="0" err="1" smtClean="0">
                <a:latin typeface="Times New Roman" pitchFamily="18" charset="0"/>
                <a:cs typeface="Times New Roman" pitchFamily="18" charset="0"/>
              </a:rPr>
              <a:t>Ғаламшарлар секілді</a:t>
            </a:r>
            <a:r>
              <a:rPr lang="ru-RU" dirty="0" smtClean="0">
                <a:latin typeface="Times New Roman" pitchFamily="18" charset="0"/>
                <a:cs typeface="Times New Roman" pitchFamily="18" charset="0"/>
              </a:rPr>
              <a:t> Ай да </a:t>
            </a:r>
            <a:r>
              <a:rPr lang="ru-RU" dirty="0" err="1" smtClean="0">
                <a:latin typeface="Times New Roman" pitchFamily="18" charset="0"/>
                <a:cs typeface="Times New Roman" pitchFamily="18" charset="0"/>
              </a:rPr>
              <a:t>салқын дене</a:t>
            </a:r>
            <a:r>
              <a:rPr lang="ru-RU" dirty="0" smtClean="0">
                <a:latin typeface="Times New Roman" pitchFamily="18" charset="0"/>
                <a:cs typeface="Times New Roman" pitchFamily="18" charset="0"/>
              </a:rPr>
              <a:t>.</a:t>
            </a:r>
          </a:p>
          <a:p>
            <a:pPr>
              <a:buNone/>
            </a:pPr>
            <a:r>
              <a:rPr lang="ru-RU" dirty="0" err="1" smtClean="0">
                <a:latin typeface="Times New Roman" pitchFamily="18" charset="0"/>
                <a:cs typeface="Times New Roman" pitchFamily="18" charset="0"/>
              </a:rPr>
              <a:t>Айжан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ата-анасымен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қонақтан үйлеріне  түн ауа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қайтты.</a:t>
            </a:r>
            <a:r>
              <a:rPr lang="ru-RU" dirty="0" smtClean="0">
                <a:latin typeface="Times New Roman" pitchFamily="18" charset="0"/>
                <a:cs typeface="Times New Roman" pitchFamily="18" charset="0"/>
              </a:rPr>
              <a:t> Ай </a:t>
            </a:r>
            <a:r>
              <a:rPr lang="ru-RU" dirty="0" err="1" smtClean="0">
                <a:latin typeface="Times New Roman" pitchFamily="18" charset="0"/>
                <a:cs typeface="Times New Roman" pitchFamily="18" charset="0"/>
              </a:rPr>
              <a:t>жарқырап үйге қайтар жол</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ағараңдап анық көрінеді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Айжан</a:t>
            </a:r>
            <a:r>
              <a:rPr lang="ru-RU" dirty="0" smtClean="0">
                <a:latin typeface="Times New Roman" pitchFamily="18" charset="0"/>
                <a:cs typeface="Times New Roman" pitchFamily="18" charset="0"/>
              </a:rPr>
              <a:t> ай неге </a:t>
            </a:r>
            <a:r>
              <a:rPr lang="ru-RU" dirty="0" err="1" smtClean="0">
                <a:latin typeface="Times New Roman" pitchFamily="18" charset="0"/>
                <a:cs typeface="Times New Roman" pitchFamily="18" charset="0"/>
              </a:rPr>
              <a:t>жарық</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ол</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салқын дене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емес</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пе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деп</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ойлады</a:t>
            </a:r>
            <a:r>
              <a:rPr lang="ru-RU" dirty="0" smtClean="0">
                <a:latin typeface="Times New Roman" pitchFamily="18" charset="0"/>
                <a:cs typeface="Times New Roman" pitchFamily="18" charset="0"/>
              </a:rPr>
              <a:t>?</a:t>
            </a:r>
          </a:p>
          <a:p>
            <a:pPr>
              <a:buNone/>
            </a:pPr>
            <a:r>
              <a:rPr lang="ru-RU" dirty="0" err="1" smtClean="0">
                <a:latin typeface="Times New Roman" pitchFamily="18" charset="0"/>
                <a:cs typeface="Times New Roman" pitchFamily="18" charset="0"/>
              </a:rPr>
              <a:t>Неліктен</a:t>
            </a:r>
            <a:r>
              <a:rPr lang="ru-RU" dirty="0" smtClean="0">
                <a:latin typeface="Times New Roman" pitchFamily="18" charset="0"/>
                <a:cs typeface="Times New Roman" pitchFamily="18" charset="0"/>
              </a:rPr>
              <a:t> ай </a:t>
            </a:r>
            <a:r>
              <a:rPr lang="ru-RU" dirty="0" err="1" smtClean="0">
                <a:latin typeface="Times New Roman" pitchFamily="18" charset="0"/>
                <a:cs typeface="Times New Roman" pitchFamily="18" charset="0"/>
              </a:rPr>
              <a:t>салқын дене</a:t>
            </a:r>
            <a:r>
              <a:rPr lang="ru-RU" dirty="0" smtClean="0">
                <a:latin typeface="Times New Roman" pitchFamily="18" charset="0"/>
                <a:cs typeface="Times New Roman" pitchFamily="18" charset="0"/>
              </a:rPr>
              <a:t> бола </a:t>
            </a:r>
            <a:r>
              <a:rPr lang="ru-RU" dirty="0" err="1" smtClean="0">
                <a:latin typeface="Times New Roman" pitchFamily="18" charset="0"/>
                <a:cs typeface="Times New Roman" pitchFamily="18" charset="0"/>
              </a:rPr>
              <a:t>тұра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бізге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жарық болып</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көрінеді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Түсіндір.</a:t>
            </a:r>
            <a:endParaRPr lang="ru-RU" dirty="0" smtClean="0">
              <a:latin typeface="Times New Roman" pitchFamily="18" charset="0"/>
              <a:cs typeface="Times New Roman" pitchFamily="18" charset="0"/>
            </a:endParaRPr>
          </a:p>
          <a:p>
            <a:pPr>
              <a:buNone/>
            </a:pPr>
            <a:r>
              <a:rPr lang="ru-RU" dirty="0" smtClean="0">
                <a:latin typeface="Times New Roman" pitchFamily="18" charset="0"/>
                <a:cs typeface="Times New Roman" pitchFamily="18" charset="0"/>
              </a:rPr>
              <a:t>_______________________________________________________</a:t>
            </a: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_______________________________________________________</a:t>
            </a: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_______________________________________________________</a:t>
            </a:r>
            <a:endParaRPr lang="ru-RU" dirty="0" smtClean="0">
              <a:latin typeface="Times New Roman" pitchFamily="18" charset="0"/>
              <a:cs typeface="Times New Roman" pitchFamily="18" charset="0"/>
            </a:endParaRPr>
          </a:p>
          <a:p>
            <a:pPr>
              <a:buNone/>
            </a:pPr>
            <a:r>
              <a:rPr lang="ru-RU" b="1" dirty="0" err="1" smtClean="0">
                <a:latin typeface="Times New Roman" pitchFamily="18" charset="0"/>
                <a:cs typeface="Times New Roman" pitchFamily="18" charset="0"/>
              </a:rPr>
              <a:t>Жауабы</a:t>
            </a:r>
            <a:r>
              <a:rPr lang="ru-RU" b="1" dirty="0" smtClean="0">
                <a:latin typeface="Times New Roman" pitchFamily="18" charset="0"/>
                <a:cs typeface="Times New Roman" pitchFamily="18" charset="0"/>
              </a:rPr>
              <a:t>:</a:t>
            </a:r>
            <a:r>
              <a:rPr lang="ru-RU" dirty="0" smtClean="0">
                <a:latin typeface="Times New Roman" pitchFamily="18" charset="0"/>
                <a:cs typeface="Times New Roman" pitchFamily="18" charset="0"/>
              </a:rPr>
              <a:t> Ай </a:t>
            </a:r>
            <a:r>
              <a:rPr lang="ru-RU" dirty="0" err="1" smtClean="0">
                <a:latin typeface="Times New Roman" pitchFamily="18" charset="0"/>
                <a:cs typeface="Times New Roman" pitchFamily="18" charset="0"/>
              </a:rPr>
              <a:t>күн сәулесін қабылдай алмайды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оның орнына</a:t>
            </a:r>
            <a:r>
              <a:rPr lang="ru-RU" dirty="0" smtClean="0">
                <a:latin typeface="Times New Roman" pitchFamily="18" charset="0"/>
                <a:cs typeface="Times New Roman" pitchFamily="18" charset="0"/>
              </a:rPr>
              <a:t> тек </a:t>
            </a:r>
            <a:r>
              <a:rPr lang="ru-RU" dirty="0" err="1" smtClean="0">
                <a:latin typeface="Times New Roman" pitchFamily="18" charset="0"/>
                <a:cs typeface="Times New Roman" pitchFamily="18" charset="0"/>
              </a:rPr>
              <a:t>шағылыстыратын қабілеті </a:t>
            </a:r>
            <a:r>
              <a:rPr lang="ru-RU" dirty="0" smtClean="0">
                <a:latin typeface="Times New Roman" pitchFamily="18" charset="0"/>
                <a:cs typeface="Times New Roman" pitchFamily="18" charset="0"/>
              </a:rPr>
              <a:t>бар</a:t>
            </a:r>
            <a:r>
              <a:rPr lang="ru-RU" dirty="0" smtClean="0">
                <a:latin typeface="Times New Roman" pitchFamily="18" charset="0"/>
                <a:cs typeface="Times New Roman" pitchFamily="18" charset="0"/>
              </a:rPr>
              <a:t>.</a:t>
            </a:r>
            <a:endParaRPr lang="ru-RU" dirty="0">
              <a:latin typeface="Times New Roman" pitchFamily="18" charset="0"/>
              <a:cs typeface="Times New Roman" pitchFamily="18"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kk-KZ" sz="2700" dirty="0" smtClean="0">
                <a:solidFill>
                  <a:schemeClr val="tx1"/>
                </a:solidFill>
                <a:latin typeface="Times New Roman" pitchFamily="18" charset="0"/>
                <a:cs typeface="Times New Roman" pitchFamily="18" charset="0"/>
              </a:rPr>
              <a:t>Тапсырма 18</a:t>
            </a:r>
            <a:r>
              <a:rPr lang="ru-RU" dirty="0" smtClean="0"/>
              <a:t/>
            </a:r>
            <a:br>
              <a:rPr lang="ru-RU" dirty="0" smtClean="0"/>
            </a:br>
            <a:endParaRPr lang="ru-RU" dirty="0"/>
          </a:p>
        </p:txBody>
      </p:sp>
      <p:sp>
        <p:nvSpPr>
          <p:cNvPr id="3" name="Содержимое 2"/>
          <p:cNvSpPr>
            <a:spLocks noGrp="1"/>
          </p:cNvSpPr>
          <p:nvPr>
            <p:ph idx="1"/>
          </p:nvPr>
        </p:nvSpPr>
        <p:spPr/>
        <p:txBody>
          <a:bodyPr>
            <a:normAutofit fontScale="85000" lnSpcReduction="10000"/>
          </a:bodyPr>
          <a:lstStyle/>
          <a:p>
            <a:pPr>
              <a:buNone/>
            </a:pPr>
            <a:r>
              <a:rPr lang="kk-KZ" dirty="0" smtClean="0">
                <a:latin typeface="Times New Roman" pitchFamily="18" charset="0"/>
                <a:cs typeface="Times New Roman" pitchFamily="18" charset="0"/>
              </a:rPr>
              <a:t>Қазақта өмірде өзіңнен кейін ізің қалсын деген қанатты сөз бар. Бұл әрине рухани өмірдегі адмгершілік іздері жайлы айтылған. Ал жер бетінде біздің  аяғымыздың ізі көп дегенде бірнеше күн ғана сақталса, ай бетінде ғарышкерлердің ізі ғасырлар бойы сақталады.</a:t>
            </a:r>
            <a:endParaRPr lang="ru-RU" dirty="0" smtClean="0">
              <a:latin typeface="Times New Roman" pitchFamily="18" charset="0"/>
              <a:cs typeface="Times New Roman" pitchFamily="18" charset="0"/>
            </a:endParaRPr>
          </a:p>
          <a:p>
            <a:pPr>
              <a:buNone/>
            </a:pPr>
            <a:r>
              <a:rPr lang="kk-KZ" dirty="0" smtClean="0">
                <a:latin typeface="Times New Roman" pitchFamily="18" charset="0"/>
                <a:cs typeface="Times New Roman" pitchFamily="18" charset="0"/>
              </a:rPr>
              <a:t>Ай бетінде ғарышкерлердің ізі жүздеген жылдар бойы сақталуының себебі не?</a:t>
            </a:r>
            <a:endParaRPr lang="ru-RU" dirty="0" smtClean="0">
              <a:latin typeface="Times New Roman" pitchFamily="18" charset="0"/>
              <a:cs typeface="Times New Roman" pitchFamily="18" charset="0"/>
            </a:endParaRPr>
          </a:p>
          <a:p>
            <a:pPr>
              <a:buNone/>
            </a:pPr>
            <a:r>
              <a:rPr lang="ru-RU" dirty="0" smtClean="0">
                <a:latin typeface="Times New Roman" pitchFamily="18" charset="0"/>
                <a:cs typeface="Times New Roman" pitchFamily="18" charset="0"/>
              </a:rPr>
              <a:t>_______________________________________________________</a:t>
            </a: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_______________________________________________________</a:t>
            </a: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_______________________________________________________</a:t>
            </a:r>
            <a:endParaRPr lang="ru-RU" dirty="0" smtClean="0">
              <a:latin typeface="Times New Roman" pitchFamily="18" charset="0"/>
              <a:cs typeface="Times New Roman" pitchFamily="18" charset="0"/>
            </a:endParaRPr>
          </a:p>
          <a:p>
            <a:pPr>
              <a:buNone/>
            </a:pPr>
            <a:r>
              <a:rPr lang="ru-RU" b="1" dirty="0" err="1" smtClean="0">
                <a:latin typeface="Times New Roman" pitchFamily="18" charset="0"/>
                <a:cs typeface="Times New Roman" pitchFamily="18" charset="0"/>
              </a:rPr>
              <a:t>Жауабы</a:t>
            </a:r>
            <a:r>
              <a:rPr lang="ru-RU" b="1" dirty="0" smtClean="0">
                <a:latin typeface="Times New Roman" pitchFamily="18" charset="0"/>
                <a:cs typeface="Times New Roman" pitchFamily="18" charset="0"/>
              </a:rPr>
              <a:t>:</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Себебі</a:t>
            </a:r>
            <a:r>
              <a:rPr lang="ru-RU" dirty="0" smtClean="0">
                <a:latin typeface="Times New Roman" pitchFamily="18" charset="0"/>
                <a:cs typeface="Times New Roman" pitchFamily="18" charset="0"/>
              </a:rPr>
              <a:t> Айда </a:t>
            </a:r>
            <a:r>
              <a:rPr lang="ru-RU" dirty="0" err="1" smtClean="0">
                <a:latin typeface="Times New Roman" pitchFamily="18" charset="0"/>
                <a:cs typeface="Times New Roman" pitchFamily="18" charset="0"/>
              </a:rPr>
              <a:t>жел</a:t>
            </a:r>
            <a:r>
              <a:rPr lang="ru-RU" dirty="0" smtClean="0">
                <a:latin typeface="Times New Roman" pitchFamily="18" charset="0"/>
                <a:cs typeface="Times New Roman" pitchFamily="18" charset="0"/>
              </a:rPr>
              <a:t> де, </a:t>
            </a:r>
            <a:r>
              <a:rPr lang="ru-RU" dirty="0" err="1" smtClean="0">
                <a:latin typeface="Times New Roman" pitchFamily="18" charset="0"/>
                <a:cs typeface="Times New Roman" pitchFamily="18" charset="0"/>
              </a:rPr>
              <a:t>жауын-шашын</a:t>
            </a:r>
            <a:r>
              <a:rPr lang="ru-RU" dirty="0" smtClean="0">
                <a:latin typeface="Times New Roman" pitchFamily="18" charset="0"/>
                <a:cs typeface="Times New Roman" pitchFamily="18" charset="0"/>
              </a:rPr>
              <a:t> да </a:t>
            </a:r>
            <a:r>
              <a:rPr lang="ru-RU" dirty="0" err="1" smtClean="0">
                <a:latin typeface="Times New Roman" pitchFamily="18" charset="0"/>
                <a:cs typeface="Times New Roman" pitchFamily="18" charset="0"/>
              </a:rPr>
              <a:t>болмайды</a:t>
            </a:r>
            <a:endParaRPr lang="ru-RU" dirty="0">
              <a:latin typeface="Times New Roman" pitchFamily="18" charset="0"/>
              <a:cs typeface="Times New Roman" pitchFamily="18"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99392"/>
            <a:ext cx="8229600" cy="1143000"/>
          </a:xfrm>
        </p:spPr>
        <p:txBody>
          <a:bodyPr>
            <a:normAutofit/>
          </a:bodyPr>
          <a:lstStyle/>
          <a:p>
            <a:pPr algn="ctr"/>
            <a:r>
              <a:rPr lang="kk-KZ" sz="2400" dirty="0" smtClean="0">
                <a:solidFill>
                  <a:schemeClr val="tx1"/>
                </a:solidFill>
                <a:latin typeface="Times New Roman" pitchFamily="18" charset="0"/>
                <a:cs typeface="Times New Roman" pitchFamily="18" charset="0"/>
              </a:rPr>
              <a:t>Тапсырма 19</a:t>
            </a:r>
            <a:endParaRPr lang="ru-RU" sz="2400" dirty="0">
              <a:solidFill>
                <a:schemeClr val="tx1"/>
              </a:solidFill>
              <a:latin typeface="Times New Roman" pitchFamily="18" charset="0"/>
              <a:cs typeface="Times New Roman" pitchFamily="18" charset="0"/>
            </a:endParaRPr>
          </a:p>
        </p:txBody>
      </p:sp>
      <p:sp>
        <p:nvSpPr>
          <p:cNvPr id="3" name="Содержимое 2"/>
          <p:cNvSpPr>
            <a:spLocks noGrp="1"/>
          </p:cNvSpPr>
          <p:nvPr>
            <p:ph idx="1"/>
          </p:nvPr>
        </p:nvSpPr>
        <p:spPr>
          <a:xfrm>
            <a:off x="457200" y="1196752"/>
            <a:ext cx="8229600" cy="4389120"/>
          </a:xfrm>
        </p:spPr>
        <p:txBody>
          <a:bodyPr/>
          <a:lstStyle/>
          <a:p>
            <a:pPr>
              <a:buNone/>
            </a:pPr>
            <a:r>
              <a:rPr lang="kk-KZ" sz="2000" dirty="0" smtClean="0">
                <a:latin typeface="Times New Roman" pitchFamily="18" charset="0"/>
                <a:cs typeface="Times New Roman" pitchFamily="18" charset="0"/>
              </a:rPr>
              <a:t>Ғарышкерлерді ашық ғарышқа шыққанда күн көзінен бөлінетін  зиянды сәулелерден және ғарыштық шаң-тозаңдардан бірнеше қабат тігілген скафандр сақтап қалады. Скафандрды құрамында нейлон, дакрон, кевлар деп аталатын үш түрлі жасанды матадан тігеді.</a:t>
            </a:r>
            <a:endParaRPr lang="ru-RU" sz="2000" dirty="0" smtClean="0">
              <a:latin typeface="Times New Roman" pitchFamily="18" charset="0"/>
              <a:cs typeface="Times New Roman" pitchFamily="18" charset="0"/>
            </a:endParaRPr>
          </a:p>
          <a:p>
            <a:pPr>
              <a:buNone/>
            </a:pPr>
            <a:r>
              <a:rPr lang="kk-KZ" sz="2000" dirty="0" smtClean="0">
                <a:latin typeface="Times New Roman" pitchFamily="18" charset="0"/>
                <a:cs typeface="Times New Roman" pitchFamily="18" charset="0"/>
              </a:rPr>
              <a:t>Ғарышкер скафандрды кигенде неге (неліктен) терлеп кетпейді?</a:t>
            </a:r>
            <a:endParaRPr lang="ru-RU" sz="2000" dirty="0" smtClean="0">
              <a:latin typeface="Times New Roman" pitchFamily="18" charset="0"/>
              <a:cs typeface="Times New Roman" pitchFamily="18" charset="0"/>
            </a:endParaRPr>
          </a:p>
          <a:p>
            <a:pPr>
              <a:buNone/>
            </a:pPr>
            <a:endParaRPr lang="ru-RU" dirty="0"/>
          </a:p>
        </p:txBody>
      </p:sp>
      <p:graphicFrame>
        <p:nvGraphicFramePr>
          <p:cNvPr id="4" name="Таблица 3"/>
          <p:cNvGraphicFramePr>
            <a:graphicFrameLocks noGrp="1"/>
          </p:cNvGraphicFramePr>
          <p:nvPr/>
        </p:nvGraphicFramePr>
        <p:xfrm>
          <a:off x="323528" y="2915256"/>
          <a:ext cx="8496944" cy="2812288"/>
        </p:xfrm>
        <a:graphic>
          <a:graphicData uri="http://schemas.openxmlformats.org/drawingml/2006/table">
            <a:tbl>
              <a:tblPr/>
              <a:tblGrid>
                <a:gridCol w="4248472"/>
                <a:gridCol w="4248472"/>
              </a:tblGrid>
              <a:tr h="889638">
                <a:tc>
                  <a:txBody>
                    <a:bodyPr/>
                    <a:lstStyle/>
                    <a:p>
                      <a:pPr>
                        <a:lnSpc>
                          <a:spcPct val="115000"/>
                        </a:lnSpc>
                        <a:spcAft>
                          <a:spcPts val="0"/>
                        </a:spcAft>
                      </a:pPr>
                      <a:r>
                        <a:rPr lang="kk-KZ" sz="1600" b="1" dirty="0">
                          <a:latin typeface="Times New Roman"/>
                          <a:ea typeface="Times New Roman"/>
                          <a:cs typeface="Times New Roman"/>
                        </a:rPr>
                        <a:t>Ғарышкер скафандрды кигенде терлеп кетпес үшін келесі жағдайлардың қайсысы жасалған?</a:t>
                      </a:r>
                      <a:endParaRPr lang="ru-RU" sz="1600" dirty="0">
                        <a:latin typeface="Calibri"/>
                        <a:ea typeface="Calibri"/>
                        <a:cs typeface="Times New Roman"/>
                      </a:endParaRPr>
                    </a:p>
                  </a:txBody>
                  <a:tcPr marL="103505" marR="103505" marT="103505" marB="103505">
                    <a:lnL>
                      <a:noFill/>
                    </a:lnL>
                    <a:lnR>
                      <a:noFill/>
                    </a:lnR>
                    <a:lnT>
                      <a:noFill/>
                    </a:lnT>
                    <a:lnB w="12700" cap="flat" cmpd="sng" algn="ctr">
                      <a:solidFill>
                        <a:srgbClr val="E5E5E5"/>
                      </a:solidFill>
                      <a:prstDash val="solid"/>
                      <a:round/>
                      <a:headEnd type="none" w="med" len="med"/>
                      <a:tailEnd type="none" w="med" len="med"/>
                    </a:lnB>
                  </a:tcPr>
                </a:tc>
                <a:tc>
                  <a:txBody>
                    <a:bodyPr/>
                    <a:lstStyle/>
                    <a:p>
                      <a:pPr>
                        <a:lnSpc>
                          <a:spcPts val="1765"/>
                        </a:lnSpc>
                        <a:spcAft>
                          <a:spcPts val="0"/>
                        </a:spcAft>
                      </a:pPr>
                      <a:r>
                        <a:rPr lang="ru-RU" sz="1600">
                          <a:latin typeface="Times New Roman"/>
                          <a:ea typeface="Times New Roman"/>
                          <a:cs typeface="Times New Roman"/>
                        </a:rPr>
                        <a:t>Иә/Жоқ</a:t>
                      </a:r>
                      <a:endParaRPr lang="ru-RU" sz="1600">
                        <a:latin typeface="Calibri"/>
                        <a:ea typeface="Calibri"/>
                        <a:cs typeface="Times New Roman"/>
                      </a:endParaRPr>
                    </a:p>
                  </a:txBody>
                  <a:tcPr marL="103505" marR="103505" marT="103505" marB="103505">
                    <a:lnL>
                      <a:noFill/>
                    </a:lnL>
                    <a:lnR>
                      <a:noFill/>
                    </a:lnR>
                    <a:lnT>
                      <a:noFill/>
                    </a:lnT>
                    <a:lnB w="12700" cap="flat" cmpd="sng" algn="ctr">
                      <a:solidFill>
                        <a:srgbClr val="E5E5E5"/>
                      </a:solidFill>
                      <a:prstDash val="solid"/>
                      <a:round/>
                      <a:headEnd type="none" w="med" len="med"/>
                      <a:tailEnd type="none" w="med" len="med"/>
                    </a:lnB>
                  </a:tcPr>
                </a:tc>
              </a:tr>
              <a:tr h="605905">
                <a:tc>
                  <a:txBody>
                    <a:bodyPr/>
                    <a:lstStyle/>
                    <a:p>
                      <a:pPr>
                        <a:lnSpc>
                          <a:spcPts val="1765"/>
                        </a:lnSpc>
                        <a:spcAft>
                          <a:spcPts val="0"/>
                        </a:spcAft>
                      </a:pPr>
                      <a:r>
                        <a:rPr lang="ru-RU" sz="1600">
                          <a:latin typeface="Times New Roman"/>
                          <a:ea typeface="Times New Roman"/>
                          <a:cs typeface="Times New Roman"/>
                        </a:rPr>
                        <a:t>Скафандрдың ішінде ауа алмасып тұратындай жағдай жасалған.</a:t>
                      </a:r>
                      <a:endParaRPr lang="ru-RU" sz="1600">
                        <a:latin typeface="Calibri"/>
                        <a:ea typeface="Calibri"/>
                        <a:cs typeface="Times New Roman"/>
                      </a:endParaRPr>
                    </a:p>
                  </a:txBody>
                  <a:tcPr marL="103505" marR="103505" marT="103505" marB="103505">
                    <a:lnL>
                      <a:noFill/>
                    </a:lnL>
                    <a:lnR>
                      <a:noFill/>
                    </a:lnR>
                    <a:lnT w="12700" cap="flat" cmpd="sng" algn="ctr">
                      <a:solidFill>
                        <a:srgbClr val="E5E5E5"/>
                      </a:solidFill>
                      <a:prstDash val="solid"/>
                      <a:round/>
                      <a:headEnd type="none" w="med" len="med"/>
                      <a:tailEnd type="none" w="med" len="med"/>
                    </a:lnT>
                    <a:lnB w="12700" cap="flat" cmpd="sng" algn="ctr">
                      <a:solidFill>
                        <a:srgbClr val="E5E5E5"/>
                      </a:solidFill>
                      <a:prstDash val="solid"/>
                      <a:round/>
                      <a:headEnd type="none" w="med" len="med"/>
                      <a:tailEnd type="none" w="med" len="med"/>
                    </a:lnB>
                  </a:tcPr>
                </a:tc>
                <a:tc>
                  <a:txBody>
                    <a:bodyPr/>
                    <a:lstStyle/>
                    <a:p>
                      <a:pPr>
                        <a:lnSpc>
                          <a:spcPts val="1765"/>
                        </a:lnSpc>
                        <a:spcAft>
                          <a:spcPts val="0"/>
                        </a:spcAft>
                      </a:pPr>
                      <a:r>
                        <a:rPr lang="ru-RU" sz="1600">
                          <a:latin typeface="Times New Roman"/>
                          <a:ea typeface="Times New Roman"/>
                          <a:cs typeface="Times New Roman"/>
                        </a:rPr>
                        <a:t>Иә/Жоқ</a:t>
                      </a:r>
                      <a:endParaRPr lang="ru-RU" sz="1600">
                        <a:latin typeface="Calibri"/>
                        <a:ea typeface="Calibri"/>
                        <a:cs typeface="Times New Roman"/>
                      </a:endParaRPr>
                    </a:p>
                  </a:txBody>
                  <a:tcPr marL="103505" marR="103505" marT="103505" marB="103505">
                    <a:lnL>
                      <a:noFill/>
                    </a:lnL>
                    <a:lnR>
                      <a:noFill/>
                    </a:lnR>
                    <a:lnT w="12700" cap="flat" cmpd="sng" algn="ctr">
                      <a:solidFill>
                        <a:srgbClr val="E5E5E5"/>
                      </a:solidFill>
                      <a:prstDash val="solid"/>
                      <a:round/>
                      <a:headEnd type="none" w="med" len="med"/>
                      <a:tailEnd type="none" w="med" len="med"/>
                    </a:lnT>
                    <a:lnB w="12700" cap="flat" cmpd="sng" algn="ctr">
                      <a:solidFill>
                        <a:srgbClr val="E5E5E5"/>
                      </a:solidFill>
                      <a:prstDash val="solid"/>
                      <a:round/>
                      <a:headEnd type="none" w="med" len="med"/>
                      <a:tailEnd type="none" w="med" len="med"/>
                    </a:lnB>
                  </a:tcPr>
                </a:tc>
              </a:tr>
              <a:tr h="295627">
                <a:tc>
                  <a:txBody>
                    <a:bodyPr/>
                    <a:lstStyle/>
                    <a:p>
                      <a:pPr>
                        <a:lnSpc>
                          <a:spcPts val="1765"/>
                        </a:lnSpc>
                        <a:spcAft>
                          <a:spcPts val="0"/>
                        </a:spcAft>
                      </a:pPr>
                      <a:r>
                        <a:rPr lang="ru-RU" sz="1600">
                          <a:latin typeface="Times New Roman"/>
                          <a:ea typeface="Times New Roman"/>
                          <a:cs typeface="Times New Roman"/>
                        </a:rPr>
                        <a:t>Скафандр өте жұқа тігілген.</a:t>
                      </a:r>
                      <a:endParaRPr lang="ru-RU" sz="1600">
                        <a:latin typeface="Calibri"/>
                        <a:ea typeface="Calibri"/>
                        <a:cs typeface="Times New Roman"/>
                      </a:endParaRPr>
                    </a:p>
                  </a:txBody>
                  <a:tcPr marL="103505" marR="103505" marT="103505" marB="103505">
                    <a:lnL>
                      <a:noFill/>
                    </a:lnL>
                    <a:lnR>
                      <a:noFill/>
                    </a:lnR>
                    <a:lnT w="12700" cap="flat" cmpd="sng" algn="ctr">
                      <a:solidFill>
                        <a:srgbClr val="E5E5E5"/>
                      </a:solidFill>
                      <a:prstDash val="solid"/>
                      <a:round/>
                      <a:headEnd type="none" w="med" len="med"/>
                      <a:tailEnd type="none" w="med" len="med"/>
                    </a:lnT>
                    <a:lnB w="12700" cap="flat" cmpd="sng" algn="ctr">
                      <a:solidFill>
                        <a:srgbClr val="E5E5E5"/>
                      </a:solidFill>
                      <a:prstDash val="solid"/>
                      <a:round/>
                      <a:headEnd type="none" w="med" len="med"/>
                      <a:tailEnd type="none" w="med" len="med"/>
                    </a:lnB>
                  </a:tcPr>
                </a:tc>
                <a:tc>
                  <a:txBody>
                    <a:bodyPr/>
                    <a:lstStyle/>
                    <a:p>
                      <a:pPr>
                        <a:lnSpc>
                          <a:spcPts val="1765"/>
                        </a:lnSpc>
                        <a:spcAft>
                          <a:spcPts val="0"/>
                        </a:spcAft>
                      </a:pPr>
                      <a:r>
                        <a:rPr lang="ru-RU" sz="1600" dirty="0" err="1">
                          <a:latin typeface="Times New Roman"/>
                          <a:ea typeface="Times New Roman"/>
                          <a:cs typeface="Times New Roman"/>
                        </a:rPr>
                        <a:t>Иә/Жоқ</a:t>
                      </a:r>
                      <a:endParaRPr lang="ru-RU" sz="1600" dirty="0">
                        <a:latin typeface="Calibri"/>
                        <a:ea typeface="Calibri"/>
                        <a:cs typeface="Times New Roman"/>
                      </a:endParaRPr>
                    </a:p>
                  </a:txBody>
                  <a:tcPr marL="103505" marR="103505" marT="103505" marB="103505">
                    <a:lnL>
                      <a:noFill/>
                    </a:lnL>
                    <a:lnR>
                      <a:noFill/>
                    </a:lnR>
                    <a:lnT w="12700" cap="flat" cmpd="sng" algn="ctr">
                      <a:solidFill>
                        <a:srgbClr val="E5E5E5"/>
                      </a:solidFill>
                      <a:prstDash val="solid"/>
                      <a:round/>
                      <a:headEnd type="none" w="med" len="med"/>
                      <a:tailEnd type="none" w="med" len="med"/>
                    </a:lnT>
                    <a:lnB w="12700" cap="flat" cmpd="sng" algn="ctr">
                      <a:solidFill>
                        <a:srgbClr val="E5E5E5"/>
                      </a:solidFill>
                      <a:prstDash val="solid"/>
                      <a:round/>
                      <a:headEnd type="none" w="med" len="med"/>
                      <a:tailEnd type="none" w="med" len="med"/>
                    </a:lnB>
                  </a:tcPr>
                </a:tc>
              </a:tr>
              <a:tr h="450766">
                <a:tc>
                  <a:txBody>
                    <a:bodyPr/>
                    <a:lstStyle/>
                    <a:p>
                      <a:pPr>
                        <a:lnSpc>
                          <a:spcPts val="1765"/>
                        </a:lnSpc>
                        <a:spcAft>
                          <a:spcPts val="0"/>
                        </a:spcAft>
                      </a:pPr>
                      <a:r>
                        <a:rPr lang="ru-RU" sz="1600" dirty="0" err="1">
                          <a:latin typeface="Times New Roman"/>
                          <a:ea typeface="Times New Roman"/>
                          <a:cs typeface="Times New Roman"/>
                        </a:rPr>
                        <a:t>Скафандрды</a:t>
                      </a:r>
                      <a:r>
                        <a:rPr lang="ru-RU" sz="1600" dirty="0">
                          <a:latin typeface="Times New Roman"/>
                          <a:ea typeface="Times New Roman"/>
                          <a:cs typeface="Times New Roman"/>
                        </a:rPr>
                        <a:t> </a:t>
                      </a:r>
                      <a:r>
                        <a:rPr lang="ru-RU" sz="1600" dirty="0" err="1">
                          <a:latin typeface="Times New Roman"/>
                          <a:ea typeface="Times New Roman"/>
                          <a:cs typeface="Times New Roman"/>
                        </a:rPr>
                        <a:t>тігуге</a:t>
                      </a:r>
                      <a:r>
                        <a:rPr lang="ru-RU" sz="1600" dirty="0">
                          <a:latin typeface="Times New Roman"/>
                          <a:ea typeface="Times New Roman"/>
                          <a:cs typeface="Times New Roman"/>
                        </a:rPr>
                        <a:t> </a:t>
                      </a:r>
                      <a:r>
                        <a:rPr lang="ru-RU" sz="1600" dirty="0" err="1">
                          <a:latin typeface="Times New Roman"/>
                          <a:ea typeface="Times New Roman"/>
                          <a:cs typeface="Times New Roman"/>
                        </a:rPr>
                        <a:t>қолданатын маталар</a:t>
                      </a:r>
                      <a:r>
                        <a:rPr lang="ru-RU" sz="1600" dirty="0">
                          <a:latin typeface="Times New Roman"/>
                          <a:ea typeface="Times New Roman"/>
                          <a:cs typeface="Times New Roman"/>
                        </a:rPr>
                        <a:t> </a:t>
                      </a:r>
                      <a:r>
                        <a:rPr lang="ru-RU" sz="1600" dirty="0" err="1">
                          <a:latin typeface="Times New Roman"/>
                          <a:ea typeface="Times New Roman"/>
                          <a:cs typeface="Times New Roman"/>
                        </a:rPr>
                        <a:t>ерекше</a:t>
                      </a:r>
                      <a:r>
                        <a:rPr lang="ru-RU" sz="1600" dirty="0">
                          <a:latin typeface="Times New Roman"/>
                          <a:ea typeface="Times New Roman"/>
                          <a:cs typeface="Times New Roman"/>
                        </a:rPr>
                        <a:t> </a:t>
                      </a:r>
                      <a:r>
                        <a:rPr lang="ru-RU" sz="1600" dirty="0" err="1">
                          <a:latin typeface="Times New Roman"/>
                          <a:ea typeface="Times New Roman"/>
                          <a:cs typeface="Times New Roman"/>
                        </a:rPr>
                        <a:t>болып</a:t>
                      </a:r>
                      <a:r>
                        <a:rPr lang="ru-RU" sz="1600" dirty="0">
                          <a:latin typeface="Times New Roman"/>
                          <a:ea typeface="Times New Roman"/>
                          <a:cs typeface="Times New Roman"/>
                        </a:rPr>
                        <a:t> </a:t>
                      </a:r>
                      <a:r>
                        <a:rPr lang="ru-RU" sz="1600" dirty="0" err="1">
                          <a:latin typeface="Times New Roman"/>
                          <a:ea typeface="Times New Roman"/>
                          <a:cs typeface="Times New Roman"/>
                        </a:rPr>
                        <a:t>келеді</a:t>
                      </a:r>
                      <a:r>
                        <a:rPr lang="ru-RU" sz="1600" dirty="0">
                          <a:latin typeface="Times New Roman"/>
                          <a:ea typeface="Times New Roman"/>
                          <a:cs typeface="Times New Roman"/>
                        </a:rPr>
                        <a:t>.</a:t>
                      </a:r>
                      <a:endParaRPr lang="ru-RU" sz="1600" dirty="0">
                        <a:latin typeface="Calibri"/>
                        <a:ea typeface="Calibri"/>
                        <a:cs typeface="Times New Roman"/>
                      </a:endParaRPr>
                    </a:p>
                  </a:txBody>
                  <a:tcPr marL="103505" marR="103505" marT="103505" marB="103505">
                    <a:lnL>
                      <a:noFill/>
                    </a:lnL>
                    <a:lnR>
                      <a:noFill/>
                    </a:lnR>
                    <a:lnT w="12700" cap="flat" cmpd="sng" algn="ctr">
                      <a:solidFill>
                        <a:srgbClr val="E5E5E5"/>
                      </a:solidFill>
                      <a:prstDash val="solid"/>
                      <a:round/>
                      <a:headEnd type="none" w="med" len="med"/>
                      <a:tailEnd type="none" w="med" len="med"/>
                    </a:lnT>
                    <a:lnB>
                      <a:noFill/>
                    </a:lnB>
                  </a:tcPr>
                </a:tc>
                <a:tc>
                  <a:txBody>
                    <a:bodyPr/>
                    <a:lstStyle/>
                    <a:p>
                      <a:pPr>
                        <a:lnSpc>
                          <a:spcPts val="1765"/>
                        </a:lnSpc>
                        <a:spcAft>
                          <a:spcPts val="0"/>
                        </a:spcAft>
                      </a:pPr>
                      <a:r>
                        <a:rPr lang="ru-RU" sz="1600" dirty="0" err="1">
                          <a:latin typeface="Times New Roman"/>
                          <a:ea typeface="Times New Roman"/>
                          <a:cs typeface="Times New Roman"/>
                        </a:rPr>
                        <a:t>Иә/Жоқ</a:t>
                      </a:r>
                      <a:endParaRPr lang="ru-RU" sz="1600" dirty="0">
                        <a:latin typeface="Calibri"/>
                        <a:ea typeface="Calibri"/>
                        <a:cs typeface="Times New Roman"/>
                      </a:endParaRPr>
                    </a:p>
                  </a:txBody>
                  <a:tcPr marL="103505" marR="103505" marT="103505" marB="103505">
                    <a:lnL>
                      <a:noFill/>
                    </a:lnL>
                    <a:lnR>
                      <a:noFill/>
                    </a:lnR>
                    <a:lnT w="12700" cap="flat" cmpd="sng" algn="ctr">
                      <a:solidFill>
                        <a:srgbClr val="E5E5E5"/>
                      </a:solidFill>
                      <a:prstDash val="solid"/>
                      <a:round/>
                      <a:headEnd type="none" w="med" len="med"/>
                      <a:tailEnd type="none" w="med" len="med"/>
                    </a:lnT>
                    <a:lnB>
                      <a:noFill/>
                    </a:lnB>
                  </a:tcPr>
                </a:tc>
              </a:tr>
            </a:tbl>
          </a:graphicData>
        </a:graphic>
      </p:graphicFrame>
      <p:sp>
        <p:nvSpPr>
          <p:cNvPr id="5" name="Прямоугольник 4"/>
          <p:cNvSpPr/>
          <p:nvPr/>
        </p:nvSpPr>
        <p:spPr>
          <a:xfrm>
            <a:off x="467544" y="5877272"/>
            <a:ext cx="8136904" cy="369332"/>
          </a:xfrm>
          <a:prstGeom prst="rect">
            <a:avLst/>
          </a:prstGeom>
        </p:spPr>
        <p:txBody>
          <a:bodyPr wrap="square">
            <a:spAutoFit/>
          </a:bodyPr>
          <a:lstStyle/>
          <a:p>
            <a:r>
              <a:rPr lang="ru-RU" b="1" dirty="0" err="1" smtClean="0"/>
              <a:t>Жауабы</a:t>
            </a:r>
            <a:r>
              <a:rPr lang="ru-RU" b="1" dirty="0" smtClean="0"/>
              <a:t>:</a:t>
            </a:r>
            <a:r>
              <a:rPr lang="ru-RU" dirty="0" smtClean="0"/>
              <a:t>  </a:t>
            </a:r>
            <a:r>
              <a:rPr lang="ru-RU" dirty="0" err="1" smtClean="0"/>
              <a:t>Скафандрдың ішінде</a:t>
            </a:r>
            <a:r>
              <a:rPr lang="ru-RU" dirty="0" smtClean="0"/>
              <a:t> </a:t>
            </a:r>
            <a:r>
              <a:rPr lang="ru-RU" dirty="0" err="1" smtClean="0"/>
              <a:t>ауа</a:t>
            </a:r>
            <a:r>
              <a:rPr lang="ru-RU" dirty="0" smtClean="0"/>
              <a:t> </a:t>
            </a:r>
            <a:r>
              <a:rPr lang="ru-RU" dirty="0" err="1" smtClean="0"/>
              <a:t>алмасып</a:t>
            </a:r>
            <a:r>
              <a:rPr lang="ru-RU" dirty="0" smtClean="0"/>
              <a:t> </a:t>
            </a:r>
            <a:r>
              <a:rPr lang="ru-RU" dirty="0" err="1" smtClean="0"/>
              <a:t>тұратындай жағдай жасалған.</a:t>
            </a:r>
            <a:endParaRPr lang="ru-RU"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kk-KZ" sz="2200" dirty="0" smtClean="0">
                <a:solidFill>
                  <a:schemeClr val="tx1"/>
                </a:solidFill>
                <a:latin typeface="Times New Roman" pitchFamily="18" charset="0"/>
                <a:cs typeface="Times New Roman" pitchFamily="18" charset="0"/>
              </a:rPr>
              <a:t>Тапсырма 20</a:t>
            </a:r>
            <a:r>
              <a:rPr lang="ru-RU" dirty="0" smtClean="0"/>
              <a:t/>
            </a:r>
            <a:br>
              <a:rPr lang="ru-RU" dirty="0" smtClean="0"/>
            </a:br>
            <a:endParaRPr lang="ru-RU" dirty="0"/>
          </a:p>
        </p:txBody>
      </p:sp>
      <p:sp>
        <p:nvSpPr>
          <p:cNvPr id="3" name="Содержимое 2"/>
          <p:cNvSpPr>
            <a:spLocks noGrp="1"/>
          </p:cNvSpPr>
          <p:nvPr>
            <p:ph idx="1"/>
          </p:nvPr>
        </p:nvSpPr>
        <p:spPr>
          <a:xfrm>
            <a:off x="457200" y="1340768"/>
            <a:ext cx="8229600" cy="5328592"/>
          </a:xfrm>
        </p:spPr>
        <p:txBody>
          <a:bodyPr>
            <a:normAutofit fontScale="92500"/>
          </a:bodyPr>
          <a:lstStyle/>
          <a:p>
            <a:pPr>
              <a:buNone/>
            </a:pPr>
            <a:r>
              <a:rPr lang="ru-RU" dirty="0" err="1" smtClean="0"/>
              <a:t>Нитрат-өсімдіктің өсуін, жасыл</a:t>
            </a:r>
            <a:r>
              <a:rPr lang="ru-RU" dirty="0" smtClean="0"/>
              <a:t> </a:t>
            </a:r>
            <a:r>
              <a:rPr lang="ru-RU" dirty="0" err="1" smtClean="0"/>
              <a:t>массасының ұлғаюын қамтамасыз етеді.Табиғатта топырақ құрамында </a:t>
            </a:r>
            <a:r>
              <a:rPr lang="ru-RU" dirty="0" smtClean="0"/>
              <a:t>нитрат </a:t>
            </a:r>
            <a:r>
              <a:rPr lang="ru-RU" dirty="0" err="1" smtClean="0"/>
              <a:t>өте </a:t>
            </a:r>
            <a:r>
              <a:rPr lang="ru-RU" dirty="0" smtClean="0"/>
              <a:t>аз </a:t>
            </a:r>
            <a:r>
              <a:rPr lang="ru-RU" dirty="0" err="1" smtClean="0"/>
              <a:t>болады</a:t>
            </a:r>
            <a:r>
              <a:rPr lang="ru-RU" dirty="0" smtClean="0"/>
              <a:t>. </a:t>
            </a:r>
            <a:r>
              <a:rPr lang="ru-RU" dirty="0" err="1" smtClean="0"/>
              <a:t>Егер</a:t>
            </a:r>
            <a:r>
              <a:rPr lang="ru-RU" dirty="0" smtClean="0"/>
              <a:t> </a:t>
            </a:r>
            <a:r>
              <a:rPr lang="ru-RU" dirty="0" err="1" smtClean="0"/>
              <a:t>топырақта </a:t>
            </a:r>
            <a:r>
              <a:rPr lang="ru-RU" dirty="0" smtClean="0"/>
              <a:t>нитрат </a:t>
            </a:r>
            <a:r>
              <a:rPr lang="ru-RU" dirty="0" err="1" smtClean="0"/>
              <a:t>көп болса</a:t>
            </a:r>
            <a:r>
              <a:rPr lang="ru-RU" dirty="0" smtClean="0"/>
              <a:t> </a:t>
            </a:r>
            <a:r>
              <a:rPr lang="ru-RU" dirty="0" err="1" smtClean="0"/>
              <a:t>тамыр</a:t>
            </a:r>
            <a:r>
              <a:rPr lang="ru-RU" dirty="0" smtClean="0"/>
              <a:t> </a:t>
            </a:r>
            <a:r>
              <a:rPr lang="ru-RU" dirty="0" err="1" smtClean="0"/>
              <a:t>арқылы көтерілген нитраттар</a:t>
            </a:r>
            <a:r>
              <a:rPr lang="ru-RU" dirty="0" smtClean="0"/>
              <a:t> </a:t>
            </a:r>
            <a:r>
              <a:rPr lang="ru-RU" dirty="0" err="1" smtClean="0"/>
              <a:t>өсімдіктің кез-келген</a:t>
            </a:r>
            <a:r>
              <a:rPr lang="ru-RU" dirty="0" smtClean="0"/>
              <a:t> </a:t>
            </a:r>
            <a:r>
              <a:rPr lang="ru-RU" dirty="0" err="1" smtClean="0"/>
              <a:t>бөлігінде жинақталады</a:t>
            </a:r>
            <a:r>
              <a:rPr lang="ru-RU" dirty="0" smtClean="0"/>
              <a:t>.</a:t>
            </a:r>
          </a:p>
          <a:p>
            <a:pPr>
              <a:buNone/>
            </a:pPr>
            <a:r>
              <a:rPr lang="ru-RU" dirty="0" err="1" smtClean="0"/>
              <a:t>Төменде берілгеннің қайсысы топырақтағы   нитраттың көбеюінің басты</a:t>
            </a:r>
            <a:r>
              <a:rPr lang="ru-RU" dirty="0" smtClean="0"/>
              <a:t> </a:t>
            </a:r>
            <a:r>
              <a:rPr lang="ru-RU" dirty="0" err="1" smtClean="0"/>
              <a:t>себебі</a:t>
            </a:r>
            <a:r>
              <a:rPr lang="ru-RU" dirty="0" smtClean="0"/>
              <a:t> </a:t>
            </a:r>
            <a:r>
              <a:rPr lang="ru-RU" dirty="0" err="1" smtClean="0"/>
              <a:t>болып</a:t>
            </a:r>
            <a:r>
              <a:rPr lang="ru-RU" dirty="0" smtClean="0"/>
              <a:t> </a:t>
            </a:r>
            <a:r>
              <a:rPr lang="ru-RU" dirty="0" err="1" smtClean="0"/>
              <a:t>табылады</a:t>
            </a:r>
            <a:r>
              <a:rPr lang="ru-RU" dirty="0" smtClean="0"/>
              <a:t>?</a:t>
            </a:r>
          </a:p>
          <a:p>
            <a:pPr>
              <a:buNone/>
            </a:pPr>
            <a:r>
              <a:rPr lang="ru-RU" dirty="0" smtClean="0"/>
              <a:t>А. </a:t>
            </a:r>
            <a:r>
              <a:rPr lang="ru-RU" dirty="0" err="1" smtClean="0"/>
              <a:t>Топыраққа </a:t>
            </a:r>
            <a:r>
              <a:rPr lang="ru-RU" dirty="0" smtClean="0"/>
              <a:t>азот </a:t>
            </a:r>
            <a:r>
              <a:rPr lang="ru-RU" dirty="0" err="1" smtClean="0"/>
              <a:t>тыңайтқышының енгізілуінен</a:t>
            </a:r>
            <a:endParaRPr lang="ru-RU" dirty="0" smtClean="0"/>
          </a:p>
          <a:p>
            <a:pPr>
              <a:buNone/>
            </a:pPr>
            <a:r>
              <a:rPr lang="ru-RU" dirty="0" smtClean="0"/>
              <a:t>В. </a:t>
            </a:r>
            <a:r>
              <a:rPr lang="ru-RU" dirty="0" err="1" smtClean="0"/>
              <a:t>Топыраққа органикалық тыңайтқыштардың еңгізілуінен</a:t>
            </a:r>
            <a:endParaRPr lang="ru-RU" dirty="0" smtClean="0"/>
          </a:p>
          <a:p>
            <a:pPr>
              <a:buNone/>
            </a:pPr>
            <a:r>
              <a:rPr lang="ru-RU" dirty="0" smtClean="0"/>
              <a:t>С. Мелиорация </a:t>
            </a:r>
            <a:r>
              <a:rPr lang="ru-RU" dirty="0" err="1" smtClean="0"/>
              <a:t>шаралары</a:t>
            </a:r>
            <a:r>
              <a:rPr lang="ru-RU" dirty="0" smtClean="0"/>
              <a:t> </a:t>
            </a:r>
            <a:r>
              <a:rPr lang="ru-RU" dirty="0" err="1" smtClean="0"/>
              <a:t>дұрыс жүргізілмеуінен</a:t>
            </a:r>
            <a:endParaRPr lang="ru-RU" dirty="0" smtClean="0"/>
          </a:p>
          <a:p>
            <a:pPr>
              <a:buNone/>
            </a:pPr>
            <a:r>
              <a:rPr lang="ru-RU" dirty="0" smtClean="0"/>
              <a:t>Д. </a:t>
            </a:r>
            <a:r>
              <a:rPr lang="ru-RU" dirty="0" err="1" smtClean="0"/>
              <a:t>Топыраққа әк енгізілу</a:t>
            </a:r>
            <a:r>
              <a:rPr lang="ru-RU" dirty="0" smtClean="0"/>
              <a:t> </a:t>
            </a:r>
            <a:r>
              <a:rPr lang="ru-RU" dirty="0" err="1" smtClean="0"/>
              <a:t>салдарынан</a:t>
            </a:r>
            <a:endParaRPr lang="ru-RU" dirty="0" smtClean="0"/>
          </a:p>
          <a:p>
            <a:pPr>
              <a:buNone/>
            </a:pPr>
            <a:r>
              <a:rPr lang="ru-RU" b="1" dirty="0" err="1" smtClean="0"/>
              <a:t>Жауабы</a:t>
            </a:r>
            <a:r>
              <a:rPr lang="ru-RU" b="1" dirty="0" smtClean="0"/>
              <a:t>:</a:t>
            </a:r>
            <a:r>
              <a:rPr lang="ru-RU" dirty="0" smtClean="0"/>
              <a:t> А</a:t>
            </a:r>
          </a:p>
          <a:p>
            <a:pPr>
              <a:buNone/>
            </a:pPr>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pPr>
              <a:buNone/>
            </a:pPr>
            <a:r>
              <a:rPr lang="kk-KZ" sz="2400" b="1" dirty="0" smtClean="0">
                <a:latin typeface="Times New Roman" pitchFamily="18" charset="0"/>
                <a:cs typeface="Times New Roman" pitchFamily="18" charset="0"/>
              </a:rPr>
              <a:t>Шеберлік сабағының құрылымы: </a:t>
            </a:r>
            <a:r>
              <a:rPr lang="kk-KZ" sz="2400" dirty="0" smtClean="0">
                <a:latin typeface="Times New Roman" pitchFamily="18" charset="0"/>
                <a:cs typeface="Times New Roman" pitchFamily="18" charset="0"/>
              </a:rPr>
              <a:t>екі бөлімді қамтиды - ұйымдастырушылық-теориялық және практикалық.</a:t>
            </a:r>
          </a:p>
          <a:p>
            <a:pPr>
              <a:buNone/>
            </a:pPr>
            <a:endParaRPr lang="ru-RU" sz="2400" dirty="0" smtClean="0">
              <a:latin typeface="Times New Roman" pitchFamily="18" charset="0"/>
              <a:cs typeface="Times New Roman" pitchFamily="18" charset="0"/>
            </a:endParaRPr>
          </a:p>
          <a:p>
            <a:pPr>
              <a:buNone/>
            </a:pPr>
            <a:r>
              <a:rPr lang="kk-KZ" sz="2400" b="1" dirty="0" smtClean="0">
                <a:latin typeface="Times New Roman" pitchFamily="18" charset="0"/>
                <a:cs typeface="Times New Roman" pitchFamily="18" charset="0"/>
              </a:rPr>
              <a:t>Мақсаты:</a:t>
            </a:r>
            <a:r>
              <a:rPr lang="kk-KZ" sz="2400" dirty="0" smtClean="0">
                <a:latin typeface="Times New Roman" pitchFamily="18" charset="0"/>
                <a:cs typeface="Times New Roman" pitchFamily="18" charset="0"/>
              </a:rPr>
              <a:t> Жаратылыстану  бағытындағы мұғалімдерді,  оқушыларды технологиялар арқылы  ғылыми сауаттылық пен PISA бағдарламасы тапсырмаларын орындаудың белсенді жолдарын үйрету.</a:t>
            </a:r>
            <a:endParaRPr lang="ru-RU" sz="2400" dirty="0" smtClean="0">
              <a:latin typeface="Times New Roman" pitchFamily="18" charset="0"/>
              <a:cs typeface="Times New Roman" pitchFamily="18" charset="0"/>
            </a:endParaRPr>
          </a:p>
          <a:p>
            <a:endParaRPr lang="ru-RU"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idx="1"/>
          </p:nvPr>
        </p:nvSpPr>
        <p:spPr/>
        <p:txBody>
          <a:bodyPr>
            <a:normAutofit/>
          </a:bodyPr>
          <a:lstStyle/>
          <a:p>
            <a:pPr>
              <a:buNone/>
            </a:pPr>
            <a:r>
              <a:rPr lang="kk-KZ" sz="2400" b="1" dirty="0" smtClean="0">
                <a:latin typeface="Times New Roman" pitchFamily="18" charset="0"/>
                <a:cs typeface="Times New Roman" pitchFamily="18" charset="0"/>
              </a:rPr>
              <a:t>Міндеті: </a:t>
            </a:r>
            <a:endParaRPr lang="ru-RU" sz="2400" dirty="0" smtClean="0">
              <a:latin typeface="Times New Roman" pitchFamily="18" charset="0"/>
              <a:cs typeface="Times New Roman" pitchFamily="18" charset="0"/>
            </a:endParaRPr>
          </a:p>
          <a:p>
            <a:pPr lvl="0">
              <a:buNone/>
            </a:pPr>
            <a:r>
              <a:rPr lang="kk-KZ" sz="2400" dirty="0" smtClean="0">
                <a:latin typeface="Times New Roman" pitchFamily="18" charset="0"/>
                <a:cs typeface="Times New Roman" pitchFamily="18" charset="0"/>
              </a:rPr>
              <a:t>Оқушылардың оқу-тану құзыреттілігін дамыту негізі ретінде ғылыми жаратылыстанулық  сауаттылықты қалыптастырудың педагогикалық талаптары;</a:t>
            </a:r>
            <a:endParaRPr lang="ru-RU" sz="2400" dirty="0" smtClean="0">
              <a:latin typeface="Times New Roman" pitchFamily="18" charset="0"/>
              <a:cs typeface="Times New Roman" pitchFamily="18" charset="0"/>
            </a:endParaRPr>
          </a:p>
          <a:p>
            <a:pPr lvl="0">
              <a:buNone/>
            </a:pPr>
            <a:r>
              <a:rPr lang="kk-KZ" sz="2400" dirty="0" smtClean="0">
                <a:latin typeface="Times New Roman" pitchFamily="18" charset="0"/>
                <a:cs typeface="Times New Roman" pitchFamily="18" charset="0"/>
              </a:rPr>
              <a:t>PISA бағдарламасының оқу жоспарына енуі;</a:t>
            </a:r>
            <a:endParaRPr lang="ru-RU" sz="2400" dirty="0" smtClean="0">
              <a:latin typeface="Times New Roman" pitchFamily="18" charset="0"/>
              <a:cs typeface="Times New Roman" pitchFamily="18" charset="0"/>
            </a:endParaRPr>
          </a:p>
          <a:p>
            <a:pPr lvl="0">
              <a:buNone/>
            </a:pPr>
            <a:r>
              <a:rPr lang="kk-KZ" sz="2400" dirty="0" smtClean="0">
                <a:latin typeface="Times New Roman" pitchFamily="18" charset="0"/>
                <a:cs typeface="Times New Roman" pitchFamily="18" charset="0"/>
              </a:rPr>
              <a:t>Оқушылармен топтық жұмысты ұйымдастыруда жас мұғалімдердің теориялық және практикалық даярлығы;</a:t>
            </a:r>
            <a:endParaRPr lang="ru-RU" sz="2400" dirty="0" smtClean="0">
              <a:latin typeface="Times New Roman" pitchFamily="18" charset="0"/>
              <a:cs typeface="Times New Roman" pitchFamily="18" charset="0"/>
            </a:endParaRPr>
          </a:p>
          <a:p>
            <a:pPr lvl="0">
              <a:buNone/>
            </a:pPr>
            <a:r>
              <a:rPr lang="ru-RU" sz="2400" dirty="0" err="1" smtClean="0">
                <a:latin typeface="Times New Roman" pitchFamily="18" charset="0"/>
                <a:cs typeface="Times New Roman" pitchFamily="18" charset="0"/>
              </a:rPr>
              <a:t>Бірлескен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әдістерді қолдану арқылы мәселелерді шешу</a:t>
            </a:r>
            <a:r>
              <a:rPr lang="ru-RU" sz="2400" dirty="0" smtClean="0">
                <a:latin typeface="Times New Roman" pitchFamily="18" charset="0"/>
                <a:cs typeface="Times New Roman" pitchFamily="18" charset="0"/>
              </a:rPr>
              <a:t>.</a:t>
            </a:r>
          </a:p>
          <a:p>
            <a:endParaRPr lang="ru-RU"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kk-KZ" sz="2700" b="1" dirty="0" smtClean="0">
                <a:solidFill>
                  <a:schemeClr val="tx1"/>
                </a:solidFill>
                <a:latin typeface="Times New Roman" pitchFamily="18" charset="0"/>
                <a:cs typeface="Times New Roman" pitchFamily="18" charset="0"/>
              </a:rPr>
              <a:t>Белсенді оқытуға арналған тапсырмалар</a:t>
            </a:r>
            <a:r>
              <a:rPr lang="ru-RU" dirty="0" smtClean="0"/>
              <a:t/>
            </a:r>
            <a:br>
              <a:rPr lang="ru-RU" dirty="0" smtClean="0"/>
            </a:br>
            <a:endParaRPr lang="ru-RU" dirty="0"/>
          </a:p>
        </p:txBody>
      </p:sp>
      <p:sp>
        <p:nvSpPr>
          <p:cNvPr id="3" name="Содержимое 2"/>
          <p:cNvSpPr>
            <a:spLocks noGrp="1"/>
          </p:cNvSpPr>
          <p:nvPr>
            <p:ph idx="1"/>
          </p:nvPr>
        </p:nvSpPr>
        <p:spPr/>
        <p:txBody>
          <a:bodyPr>
            <a:normAutofit fontScale="62500" lnSpcReduction="20000"/>
          </a:bodyPr>
          <a:lstStyle/>
          <a:p>
            <a:pPr>
              <a:buNone/>
            </a:pPr>
            <a:r>
              <a:rPr lang="kk-KZ" sz="2900" dirty="0" smtClean="0">
                <a:latin typeface="Times New Roman" pitchFamily="18" charset="0"/>
                <a:cs typeface="Times New Roman" pitchFamily="18" charset="0"/>
              </a:rPr>
              <a:t>                                             Тақырыбы: «Жер климаты».</a:t>
            </a:r>
            <a:endParaRPr lang="ru-RU" sz="2900" dirty="0" smtClean="0">
              <a:latin typeface="Times New Roman" pitchFamily="18" charset="0"/>
              <a:cs typeface="Times New Roman" pitchFamily="18" charset="0"/>
            </a:endParaRPr>
          </a:p>
          <a:p>
            <a:pPr>
              <a:buNone/>
            </a:pPr>
            <a:r>
              <a:rPr lang="kk-KZ" sz="2900" dirty="0" smtClean="0">
                <a:latin typeface="Times New Roman" pitchFamily="18" charset="0"/>
                <a:cs typeface="Times New Roman" pitchFamily="18" charset="0"/>
              </a:rPr>
              <a:t>Тапсырма 1. Мәтінді оқыңыз. Әр абзацта негізгі ойды анықтаңыз, дәптерге жазыңыз.</a:t>
            </a:r>
            <a:endParaRPr lang="ru-RU" sz="2900" dirty="0" smtClean="0">
              <a:latin typeface="Times New Roman" pitchFamily="18" charset="0"/>
              <a:cs typeface="Times New Roman" pitchFamily="18" charset="0"/>
            </a:endParaRPr>
          </a:p>
          <a:p>
            <a:pPr>
              <a:buNone/>
            </a:pPr>
            <a:r>
              <a:rPr lang="kk-KZ" sz="2900" dirty="0" smtClean="0">
                <a:latin typeface="Times New Roman" pitchFamily="18" charset="0"/>
                <a:cs typeface="Times New Roman" pitchFamily="18" charset="0"/>
              </a:rPr>
              <a:t>Климат және адамзат қоғамы.</a:t>
            </a:r>
            <a:endParaRPr lang="ru-RU" sz="2900" dirty="0" smtClean="0">
              <a:latin typeface="Times New Roman" pitchFamily="18" charset="0"/>
              <a:cs typeface="Times New Roman" pitchFamily="18" charset="0"/>
            </a:endParaRPr>
          </a:p>
          <a:p>
            <a:pPr>
              <a:buNone/>
            </a:pPr>
            <a:r>
              <a:rPr lang="kk-KZ" sz="2900" dirty="0" smtClean="0">
                <a:latin typeface="Times New Roman" pitchFamily="18" charset="0"/>
                <a:cs typeface="Times New Roman" pitchFamily="18" charset="0"/>
              </a:rPr>
              <a:t>Адамзат қоғамының қызметі климатқа өте тәуелді, бірақ қоғамның дамуы неғұрлым жоғары болса, ғылым мен техниканың жетістіктері соғұрлым көп болады, бұл тәуелділік мүлдем жойыла алмаса да, соғұрлым азаяды.</a:t>
            </a:r>
            <a:endParaRPr lang="ru-RU" sz="2900" dirty="0" smtClean="0">
              <a:latin typeface="Times New Roman" pitchFamily="18" charset="0"/>
              <a:cs typeface="Times New Roman" pitchFamily="18" charset="0"/>
            </a:endParaRPr>
          </a:p>
          <a:p>
            <a:pPr>
              <a:buNone/>
            </a:pPr>
            <a:r>
              <a:rPr lang="kk-KZ" sz="2900" dirty="0" smtClean="0">
                <a:latin typeface="Times New Roman" pitchFamily="18" charset="0"/>
                <a:cs typeface="Times New Roman" pitchFamily="18" charset="0"/>
              </a:rPr>
              <a:t>Климат ауылшаруашылық дақылдары мен жеміс ағаштарын өсіруді, жануарларды өсіруді және т.б. қолдайды, ал кейбір жерлерде мұны қиын немесе мүмкін емес етеді. Табиғи ресурстарды игеру кезінде адамдар климатпен санаса алмайды. Қазір адам Жер бетінде, тіпті Антарктика сияқты климатта өмір сүреді. Бірақ бұл мүмкін болды, өйткені Антарктиданы басқа континенттерден бөліп тұрған кеңістікті кесіп өтуге қабілетті ұшақтар мен мұхит кемелері пайда болды, сондай-ақ адамдар осындай қатал климаттық жағдайда өмірге қажеттінің бәрін жасады.</a:t>
            </a:r>
            <a:endParaRPr lang="ru-RU" sz="2900" dirty="0" smtClean="0">
              <a:latin typeface="Times New Roman" pitchFamily="18" charset="0"/>
              <a:cs typeface="Times New Roman" pitchFamily="18" charset="0"/>
            </a:endParaRPr>
          </a:p>
          <a:p>
            <a:pPr>
              <a:buNone/>
            </a:pPr>
            <a:endParaRPr lang="ru-RU"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836712"/>
            <a:ext cx="8229600" cy="5760640"/>
          </a:xfrm>
        </p:spPr>
        <p:txBody>
          <a:bodyPr>
            <a:normAutofit fontScale="70000" lnSpcReduction="20000"/>
          </a:bodyPr>
          <a:lstStyle/>
          <a:p>
            <a:pPr>
              <a:buNone/>
            </a:pPr>
            <a:r>
              <a:rPr lang="kk-KZ" dirty="0" smtClean="0">
                <a:latin typeface="Times New Roman" pitchFamily="18" charset="0"/>
                <a:cs typeface="Times New Roman" pitchFamily="18" charset="0"/>
              </a:rPr>
              <a:t>Адамзат үнемі, саналы немесе стихиялы түрде климатты өзгертеді және адамзат қоғамының даму деңгейі неғұрлым жоғары болса, оның климатқа әсері соғұрлым күштірек және мақсатты болады. Адам Жерге түсетін күн радиациясының мөлшерін өзгерте алмайтындықтан, ол қуатты ауа ағындарын айналдыра алмайды, бұл әсер төменгі қабат арқылы жүзеге асырылады. Сонымен бірге, бұл негізінен микроклимат өзгеріске ұшырайды (орман алқаптарының бұзылуы және керісінше, орман белдеулерін отырғызу, су қоймаларын құру және т.б. нәтижесінде) үлкен аумақта жергілікті климаттық ерекшеліктер өзгеруі мүмкін; алайда бұл макроклиматтың өзгеруіне әкелмейді. Бұл үшін, мысалы, мұхит ағындарының бағытын өзгерту, Солтүстік Мұзды мұхиттың мұз қабатын бұзу немесе Антарктиданың мұзын еріту және т.б.</a:t>
            </a:r>
            <a:endParaRPr lang="ru-RU" dirty="0" smtClean="0">
              <a:latin typeface="Times New Roman" pitchFamily="18" charset="0"/>
              <a:cs typeface="Times New Roman" pitchFamily="18" charset="0"/>
            </a:endParaRPr>
          </a:p>
          <a:p>
            <a:pPr>
              <a:buNone/>
            </a:pPr>
            <a:r>
              <a:rPr lang="kk-KZ" dirty="0" smtClean="0">
                <a:latin typeface="Times New Roman" pitchFamily="18" charset="0"/>
                <a:cs typeface="Times New Roman" pitchFamily="18" charset="0"/>
              </a:rPr>
              <a:t>Макроклиматты жасанды түрде өзгертуге арналған көптеген жобалар бар. Олар техникалық тұрғыдан мүмкін болмаса да, ғылым мен техниканың дамуы оларды жүзеге асыру мүмкіндігін үздіксіз арттырады. Алайда, осы немесе басқа жоба қабылданбай тұрып, оны жүзеге асыруға себеп болуы мүмкін географиялық қабықтағы барлық өзгерістерді ескеру қажет. Табиғаттың бір компонентіндегі өзгерістер міндетті түрде басқа компоненттердің өзгеруіне, демек, тұтастай алғанда табиғи кешендердің өзгеруіне әкелетінін есте ұстаған жөн. Егер кейбір аймақтардағы бұл өзгерістер жағымды болып шықса, онда басқа аймақтардағы табиғи кешендердің жай-күйін бұзу жай зиянды болуы мүмкін. Әр нақты жағдайда климаттың өзгеруі туралы мәселені дұрыс шешу үшін байыпты географиялық зерттеулер қажет.</a:t>
            </a:r>
            <a:endParaRPr lang="ru-RU" dirty="0" smtClean="0">
              <a:latin typeface="Times New Roman" pitchFamily="18" charset="0"/>
              <a:cs typeface="Times New Roman" pitchFamily="18" charset="0"/>
            </a:endParaRPr>
          </a:p>
          <a:p>
            <a:endParaRPr lang="ru-RU"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71400"/>
            <a:ext cx="8229600" cy="1143000"/>
          </a:xfrm>
        </p:spPr>
        <p:txBody>
          <a:bodyPr>
            <a:normAutofit/>
          </a:bodyPr>
          <a:lstStyle/>
          <a:p>
            <a:pPr algn="ctr"/>
            <a:r>
              <a:rPr lang="kk-KZ" sz="2400" dirty="0" smtClean="0">
                <a:solidFill>
                  <a:schemeClr val="tx1"/>
                </a:solidFill>
                <a:latin typeface="Times New Roman" pitchFamily="18" charset="0"/>
                <a:cs typeface="Times New Roman" pitchFamily="18" charset="0"/>
              </a:rPr>
              <a:t>Тапсырма 2. </a:t>
            </a:r>
            <a:endParaRPr lang="ru-RU" sz="2400" dirty="0">
              <a:solidFill>
                <a:schemeClr val="tx1"/>
              </a:solidFill>
              <a:latin typeface="Times New Roman" pitchFamily="18" charset="0"/>
              <a:cs typeface="Times New Roman" pitchFamily="18" charset="0"/>
            </a:endParaRPr>
          </a:p>
        </p:txBody>
      </p:sp>
      <p:sp>
        <p:nvSpPr>
          <p:cNvPr id="3" name="Содержимое 2"/>
          <p:cNvSpPr>
            <a:spLocks noGrp="1"/>
          </p:cNvSpPr>
          <p:nvPr>
            <p:ph idx="1"/>
          </p:nvPr>
        </p:nvSpPr>
        <p:spPr>
          <a:xfrm>
            <a:off x="755576" y="908720"/>
            <a:ext cx="7931224" cy="4911824"/>
          </a:xfrm>
        </p:spPr>
        <p:txBody>
          <a:bodyPr>
            <a:normAutofit/>
          </a:bodyPr>
          <a:lstStyle/>
          <a:p>
            <a:pPr>
              <a:buNone/>
            </a:pPr>
            <a:r>
              <a:rPr lang="kk-KZ" sz="1900" dirty="0" smtClean="0">
                <a:latin typeface="Times New Roman" pitchFamily="18" charset="0"/>
                <a:cs typeface="Times New Roman" pitchFamily="18" charset="0"/>
              </a:rPr>
              <a:t>Өз қиялыңызды қосыңыз:</a:t>
            </a:r>
            <a:endParaRPr lang="ru-RU" sz="1900" dirty="0" smtClean="0">
              <a:latin typeface="Times New Roman" pitchFamily="18" charset="0"/>
              <a:cs typeface="Times New Roman" pitchFamily="18" charset="0"/>
            </a:endParaRPr>
          </a:p>
          <a:p>
            <a:pPr>
              <a:buNone/>
            </a:pPr>
            <a:r>
              <a:rPr lang="kk-KZ" sz="1900" dirty="0" smtClean="0">
                <a:latin typeface="Times New Roman" pitchFamily="18" charset="0"/>
                <a:cs typeface="Times New Roman" pitchFamily="18" charset="0"/>
              </a:rPr>
              <a:t>1) Физикалық-климаттық карталарды қолдана отырып, ауылшаруашылығы үшін қолайлы және қолайсыз климаты бар аймақтарға мысал келтіріңіз (Антарктидадан басқа кез-келген континентте).</a:t>
            </a:r>
            <a:endParaRPr lang="ru-RU" sz="1900" dirty="0" smtClean="0">
              <a:latin typeface="Times New Roman" pitchFamily="18" charset="0"/>
              <a:cs typeface="Times New Roman" pitchFamily="18" charset="0"/>
            </a:endParaRPr>
          </a:p>
          <a:p>
            <a:pPr>
              <a:buNone/>
            </a:pPr>
            <a:endParaRPr lang="ru-RU" dirty="0"/>
          </a:p>
        </p:txBody>
      </p:sp>
      <p:pic>
        <p:nvPicPr>
          <p:cNvPr id="15362" name="Picture 2" descr="C:\Users\sam\Desktop\11152_1.jpg"/>
          <p:cNvPicPr>
            <a:picLocks noChangeAspect="1" noChangeArrowheads="1"/>
          </p:cNvPicPr>
          <p:nvPr/>
        </p:nvPicPr>
        <p:blipFill>
          <a:blip r:embed="rId2" cstate="print"/>
          <a:srcRect l="6311" t="8465" r="10647" b="12988"/>
          <a:stretch>
            <a:fillRect/>
          </a:stretch>
        </p:blipFill>
        <p:spPr bwMode="auto">
          <a:xfrm>
            <a:off x="2267744" y="2348880"/>
            <a:ext cx="4671159" cy="2492593"/>
          </a:xfrm>
          <a:prstGeom prst="rect">
            <a:avLst/>
          </a:prstGeom>
          <a:noFill/>
        </p:spPr>
      </p:pic>
      <p:sp>
        <p:nvSpPr>
          <p:cNvPr id="5" name="Содержимое 2"/>
          <p:cNvSpPr txBox="1">
            <a:spLocks/>
          </p:cNvSpPr>
          <p:nvPr/>
        </p:nvSpPr>
        <p:spPr>
          <a:xfrm>
            <a:off x="899592" y="5229200"/>
            <a:ext cx="7931224" cy="4911824"/>
          </a:xfrm>
          <a:prstGeom prst="rect">
            <a:avLst/>
          </a:prstGeom>
        </p:spPr>
        <p:txBody>
          <a:bodyPr vert="horz">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None/>
              <a:tabLst/>
              <a:defRPr/>
            </a:pPr>
            <a:endParaRPr kumimoji="0" lang="ru-RU" sz="2600" b="0" i="0" u="none" strike="noStrike" kern="1200" cap="none" spc="0" normalizeH="0" baseline="0" noProof="0" dirty="0">
              <a:ln>
                <a:noFill/>
              </a:ln>
              <a:solidFill>
                <a:schemeClr val="tx1"/>
              </a:solidFill>
              <a:effectLst/>
              <a:uLnTx/>
              <a:uFillTx/>
              <a:latin typeface="+mn-lt"/>
              <a:ea typeface="+mn-ea"/>
              <a:cs typeface="+mn-cs"/>
            </a:endParaRPr>
          </a:p>
        </p:txBody>
      </p:sp>
      <p:sp>
        <p:nvSpPr>
          <p:cNvPr id="15363" name="Rectangle 3"/>
          <p:cNvSpPr>
            <a:spLocks noChangeArrowheads="1"/>
          </p:cNvSpPr>
          <p:nvPr/>
        </p:nvSpPr>
        <p:spPr bwMode="auto">
          <a:xfrm>
            <a:off x="251520" y="5165228"/>
            <a:ext cx="8496944" cy="13234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kk-KZ"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2) Өзіңіздің табиғатыңызға, оның ішінде климат қалыптастырушы факторларға әсер етудің шексіз мүмкіндігі бар жаратылыс екеніңізді елестетіп көріңіз. Сіз планетаның қай жерінде климаттық жағдайды өзгерткіңіз келеді?</a:t>
            </a:r>
            <a:r>
              <a:rPr kumimoji="0" lang="kk-KZ" sz="1600" b="0" i="0" u="none" strike="noStrike" cap="none" normalizeH="0" dirty="0" smtClean="0">
                <a:ln>
                  <a:noFill/>
                </a:ln>
                <a:solidFill>
                  <a:schemeClr val="tx1"/>
                </a:solidFill>
                <a:effectLst/>
                <a:latin typeface="Times New Roman" pitchFamily="18" charset="0"/>
                <a:ea typeface="Calibri" pitchFamily="34" charset="0"/>
                <a:cs typeface="Times New Roman" pitchFamily="18" charset="0"/>
              </a:rPr>
              <a:t> </a:t>
            </a:r>
            <a:r>
              <a:rPr kumimoji="0" lang="kk-KZ"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Бұған жету үшін не істер едіңіз?</a:t>
            </a:r>
            <a:endParaRPr kumimoji="0" lang="ru-RU" sz="16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kk-KZ"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3) Сіздің тәжірибелеріңіздегі климаттың өзгеруі қоршаған аудандардың климатына қалай әсер ететінін күтіңіз.</a:t>
            </a:r>
            <a:r>
              <a:rPr kumimoji="0" lang="kk-KZ" sz="1600" b="0" i="0" u="none" strike="noStrike" cap="none" normalizeH="0" dirty="0" smtClean="0">
                <a:ln>
                  <a:noFill/>
                </a:ln>
                <a:solidFill>
                  <a:schemeClr val="tx1"/>
                </a:solidFill>
                <a:effectLst/>
                <a:latin typeface="Times New Roman" pitchFamily="18" charset="0"/>
                <a:ea typeface="Calibri" pitchFamily="34" charset="0"/>
                <a:cs typeface="Times New Roman" pitchFamily="18" charset="0"/>
              </a:rPr>
              <a:t>  </a:t>
            </a:r>
            <a:r>
              <a:rPr kumimoji="0" lang="kk-KZ"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Ал планетаның климатына байланысты ма?</a:t>
            </a:r>
            <a:endParaRPr kumimoji="0" lang="kk-KZ" sz="16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99392"/>
            <a:ext cx="8229600" cy="1143000"/>
          </a:xfrm>
        </p:spPr>
        <p:txBody>
          <a:bodyPr/>
          <a:lstStyle/>
          <a:p>
            <a:pPr algn="ctr"/>
            <a:r>
              <a:rPr lang="kk-KZ" dirty="0" smtClean="0"/>
              <a:t> </a:t>
            </a:r>
            <a:r>
              <a:rPr lang="kk-KZ" sz="2800" b="1" dirty="0" smtClean="0">
                <a:solidFill>
                  <a:schemeClr val="tx1"/>
                </a:solidFill>
                <a:latin typeface="Times New Roman" pitchFamily="18" charset="0"/>
                <a:cs typeface="Times New Roman" pitchFamily="18" charset="0"/>
              </a:rPr>
              <a:t>Тапсырма</a:t>
            </a:r>
            <a:r>
              <a:rPr lang="en-US" sz="2800" b="1" dirty="0" smtClean="0">
                <a:solidFill>
                  <a:schemeClr val="tx1"/>
                </a:solidFill>
                <a:latin typeface="Times New Roman" pitchFamily="18" charset="0"/>
                <a:cs typeface="Times New Roman" pitchFamily="18" charset="0"/>
              </a:rPr>
              <a:t> 3</a:t>
            </a:r>
            <a:endParaRPr lang="ru-RU" sz="2800" b="1" dirty="0">
              <a:solidFill>
                <a:schemeClr val="tx1"/>
              </a:solidFill>
              <a:latin typeface="Times New Roman" pitchFamily="18" charset="0"/>
              <a:cs typeface="Times New Roman" pitchFamily="18" charset="0"/>
            </a:endParaRPr>
          </a:p>
        </p:txBody>
      </p:sp>
      <p:sp>
        <p:nvSpPr>
          <p:cNvPr id="3" name="Содержимое 2"/>
          <p:cNvSpPr>
            <a:spLocks noGrp="1"/>
          </p:cNvSpPr>
          <p:nvPr>
            <p:ph idx="1"/>
          </p:nvPr>
        </p:nvSpPr>
        <p:spPr>
          <a:xfrm>
            <a:off x="457200" y="1268760"/>
            <a:ext cx="5770984" cy="5055840"/>
          </a:xfrm>
        </p:spPr>
        <p:txBody>
          <a:bodyPr>
            <a:normAutofit fontScale="92500" lnSpcReduction="10000"/>
          </a:bodyPr>
          <a:lstStyle/>
          <a:p>
            <a:pPr>
              <a:buNone/>
            </a:pPr>
            <a:r>
              <a:rPr lang="kk-KZ" sz="2400" dirty="0" smtClean="0">
                <a:latin typeface="Times New Roman" pitchFamily="18" charset="0"/>
                <a:cs typeface="Times New Roman" pitchFamily="18" charset="0"/>
              </a:rPr>
              <a:t>Ауаның негізгі салмағы жер бетінің төменгі таяу қабатына түседі. Атмосфераның бүкіл салмағының жартысы 5 км биіктікке дейінгі қалыңдығына тура келеді, сондықтан ауаның қысымы биіктік бойынша өзгереді. Асқар ата-анасымен Астана қаласына ұшақпен баруды жөн көрді. Ұшақ әуежайдан көтерілерде стюардесса жер бетіндегі атмосфералық қысым 750 мм хабарлады. Ұшақ 5000 м биіктікке көтерілгенде Асқар ұшақ сыртындағы атмосфералық қысым енді қанша болды екен деп ойлады. Асқарға көмектесіңіз, ұшақ сыртындағы қысымды анықтаңыз және қорытынды шағарыңыз.</a:t>
            </a:r>
            <a:endParaRPr lang="ru-RU" sz="2400" dirty="0" smtClean="0">
              <a:latin typeface="Times New Roman" pitchFamily="18" charset="0"/>
              <a:cs typeface="Times New Roman" pitchFamily="18" charset="0"/>
            </a:endParaRPr>
          </a:p>
          <a:p>
            <a:endParaRPr lang="ru-RU" dirty="0"/>
          </a:p>
        </p:txBody>
      </p:sp>
      <p:pic>
        <p:nvPicPr>
          <p:cNvPr id="1026" name="Picture 2" descr="C:\Users\sam\Desktop\slide-3.jpg"/>
          <p:cNvPicPr>
            <a:picLocks noChangeAspect="1" noChangeArrowheads="1"/>
          </p:cNvPicPr>
          <p:nvPr/>
        </p:nvPicPr>
        <p:blipFill>
          <a:blip r:embed="rId2" cstate="print"/>
          <a:srcRect l="12690" t="6174" r="40013" b="5330"/>
          <a:stretch>
            <a:fillRect/>
          </a:stretch>
        </p:blipFill>
        <p:spPr bwMode="auto">
          <a:xfrm>
            <a:off x="6156176" y="3068960"/>
            <a:ext cx="2952328" cy="3096344"/>
          </a:xfrm>
          <a:prstGeom prst="rect">
            <a:avLst/>
          </a:prstGeom>
          <a:noFill/>
        </p:spPr>
      </p:pic>
      <p:pic>
        <p:nvPicPr>
          <p:cNvPr id="1027" name="Picture 3" descr="C:\Users\sam\Desktop\airplane_23.jpg"/>
          <p:cNvPicPr>
            <a:picLocks noChangeAspect="1" noChangeArrowheads="1"/>
          </p:cNvPicPr>
          <p:nvPr/>
        </p:nvPicPr>
        <p:blipFill>
          <a:blip r:embed="rId3" cstate="print"/>
          <a:srcRect l="2867" t="21526" b="17995"/>
          <a:stretch>
            <a:fillRect/>
          </a:stretch>
        </p:blipFill>
        <p:spPr bwMode="auto">
          <a:xfrm flipH="1">
            <a:off x="6372200" y="1628800"/>
            <a:ext cx="2368855" cy="1224136"/>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836712"/>
            <a:ext cx="5842992" cy="5487888"/>
          </a:xfrm>
        </p:spPr>
        <p:txBody>
          <a:bodyPr>
            <a:normAutofit/>
          </a:bodyPr>
          <a:lstStyle/>
          <a:p>
            <a:pPr>
              <a:buNone/>
            </a:pPr>
            <a:r>
              <a:rPr lang="kk-KZ" sz="2400" dirty="0" smtClean="0">
                <a:latin typeface="Times New Roman" pitchFamily="18" charset="0"/>
                <a:cs typeface="Times New Roman" pitchFamily="18" charset="0"/>
              </a:rPr>
              <a:t>Әрбір пайымдауда «Иә»немесе «Жоқ» жауаптарының бірін айналдыра сызыңыз. Жер бетіндегі ауа қысымы 750 мм, 5000 м биіктіктегі ұшақ сыртындағы ауа қысымын анықтау арқылы келесі қорытындалардың қайсысын дұрыс деуге юолады ? Иә немесе Жоқ 250 мм, биіктік артқан сайын қысым төмендейді. Иә/Жоқ 250 мм, биіктік артқан сайын қысым өзгермейді. </a:t>
            </a:r>
            <a:r>
              <a:rPr lang="ru-RU" sz="2400" dirty="0" err="1" smtClean="0">
                <a:latin typeface="Times New Roman" pitchFamily="18" charset="0"/>
                <a:cs typeface="Times New Roman" pitchFamily="18" charset="0"/>
              </a:rPr>
              <a:t>Иә/Жоқ </a:t>
            </a:r>
            <a:r>
              <a:rPr lang="ru-RU" sz="2400" dirty="0" smtClean="0">
                <a:latin typeface="Times New Roman" pitchFamily="18" charset="0"/>
                <a:cs typeface="Times New Roman" pitchFamily="18" charset="0"/>
              </a:rPr>
              <a:t>250 мм, </a:t>
            </a:r>
            <a:r>
              <a:rPr lang="ru-RU" sz="2400" dirty="0" err="1" smtClean="0">
                <a:latin typeface="Times New Roman" pitchFamily="18" charset="0"/>
                <a:cs typeface="Times New Roman" pitchFamily="18" charset="0"/>
              </a:rPr>
              <a:t>биіктік</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артқан сайын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қысым артады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Иә/Жоқ</a:t>
            </a:r>
            <a:endParaRPr lang="ru-RU" sz="2400" dirty="0" smtClean="0">
              <a:latin typeface="Times New Roman" pitchFamily="18" charset="0"/>
              <a:cs typeface="Times New Roman" pitchFamily="18" charset="0"/>
            </a:endParaRPr>
          </a:p>
          <a:p>
            <a:pPr>
              <a:buNone/>
            </a:pPr>
            <a:r>
              <a:rPr lang="ru-RU" sz="2400" dirty="0" err="1" smtClean="0">
                <a:latin typeface="Times New Roman" pitchFamily="18" charset="0"/>
                <a:cs typeface="Times New Roman" pitchFamily="18" charset="0"/>
              </a:rPr>
              <a:t>Жауабы</a:t>
            </a:r>
            <a:r>
              <a:rPr lang="ru-RU" sz="2400" dirty="0" smtClean="0">
                <a:latin typeface="Times New Roman" pitchFamily="18" charset="0"/>
                <a:cs typeface="Times New Roman" pitchFamily="18" charset="0"/>
              </a:rPr>
              <a:t>: 250 мм, </a:t>
            </a:r>
            <a:r>
              <a:rPr lang="ru-RU" sz="2400" dirty="0" err="1" smtClean="0">
                <a:latin typeface="Times New Roman" pitchFamily="18" charset="0"/>
                <a:cs typeface="Times New Roman" pitchFamily="18" charset="0"/>
              </a:rPr>
              <a:t>биіктік</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артқан сайын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қысым төмендейді.</a:t>
            </a:r>
            <a:endParaRPr lang="ru-RU" sz="2400" dirty="0" smtClean="0">
              <a:latin typeface="Times New Roman" pitchFamily="18" charset="0"/>
              <a:cs typeface="Times New Roman" pitchFamily="18" charset="0"/>
            </a:endParaRPr>
          </a:p>
          <a:p>
            <a:endParaRPr lang="ru-RU"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142</TotalTime>
  <Words>1072</Words>
  <Application>Microsoft Office PowerPoint</Application>
  <PresentationFormat>Экран (4:3)</PresentationFormat>
  <Paragraphs>183</Paragraphs>
  <Slides>29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29</vt:i4>
      </vt:variant>
    </vt:vector>
  </HeadingPairs>
  <TitlesOfParts>
    <vt:vector size="30" baseType="lpstr">
      <vt:lpstr>Поток</vt:lpstr>
      <vt:lpstr>Жаңаарқа ауданы С.Сейфуллин атындағы ЖОББ мектебінің  география пәні мұғалімі Шакенов Жанбол Толеубаевич </vt:lpstr>
      <vt:lpstr>Слайд 2</vt:lpstr>
      <vt:lpstr>Слайд 3</vt:lpstr>
      <vt:lpstr>Слайд 4</vt:lpstr>
      <vt:lpstr>Белсенді оқытуға арналған тапсырмалар </vt:lpstr>
      <vt:lpstr>Слайд 6</vt:lpstr>
      <vt:lpstr>Тапсырма 2. </vt:lpstr>
      <vt:lpstr> Тапсырма 3</vt:lpstr>
      <vt:lpstr>Слайд 9</vt:lpstr>
      <vt:lpstr>Тапсырма 4 </vt:lpstr>
      <vt:lpstr>Слайд 11</vt:lpstr>
      <vt:lpstr>Тапсырма 5 </vt:lpstr>
      <vt:lpstr>Тапсырма 6 </vt:lpstr>
      <vt:lpstr>Жауабы: </vt:lpstr>
      <vt:lpstr>Тапсырма 7</vt:lpstr>
      <vt:lpstr>Слайд 16</vt:lpstr>
      <vt:lpstr>Тапсырма 8 </vt:lpstr>
      <vt:lpstr>Тапсырма 9 </vt:lpstr>
      <vt:lpstr>Тапсырма 10 </vt:lpstr>
      <vt:lpstr>Тапсырма 11 </vt:lpstr>
      <vt:lpstr>Тапсырма 12 </vt:lpstr>
      <vt:lpstr>Тапсырма 13 </vt:lpstr>
      <vt:lpstr>Тапсырма 14 </vt:lpstr>
      <vt:lpstr>Тапсырма 15 </vt:lpstr>
      <vt:lpstr>Тапсырма 16 </vt:lpstr>
      <vt:lpstr>Тапсырма 17 </vt:lpstr>
      <vt:lpstr>Тапсырма 18 </vt:lpstr>
      <vt:lpstr>Тапсырма 19</vt:lpstr>
      <vt:lpstr>Тапсырма 20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Жаңаарқа ауданы С.Сейфуллин атындағы ЖОББ мектебінің  география пәні мұғалімі Шакенов Жанбол Толеубаевич </dc:title>
  <dc:creator>sam</dc:creator>
  <cp:lastModifiedBy>sam</cp:lastModifiedBy>
  <cp:revision>13</cp:revision>
  <dcterms:created xsi:type="dcterms:W3CDTF">2020-10-30T04:33:51Z</dcterms:created>
  <dcterms:modified xsi:type="dcterms:W3CDTF">2020-10-30T09:42:10Z</dcterms:modified>
</cp:coreProperties>
</file>