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sldIdLst>
    <p:sldId id="256" r:id="rId2"/>
    <p:sldId id="258" r:id="rId3"/>
    <p:sldId id="259" r:id="rId4"/>
    <p:sldId id="261" r:id="rId5"/>
    <p:sldId id="263" r:id="rId6"/>
    <p:sldId id="265" r:id="rId7"/>
    <p:sldId id="278" r:id="rId8"/>
    <p:sldId id="269" r:id="rId9"/>
    <p:sldId id="279" r:id="rId10"/>
    <p:sldId id="271" r:id="rId11"/>
    <p:sldId id="274" r:id="rId12"/>
    <p:sldId id="276" r:id="rId13"/>
    <p:sldId id="286" r:id="rId14"/>
    <p:sldId id="280" r:id="rId15"/>
    <p:sldId id="281" r:id="rId16"/>
    <p:sldId id="284" r:id="rId17"/>
    <p:sldId id="282" r:id="rId18"/>
    <p:sldId id="283" r:id="rId19"/>
    <p:sldId id="285" r:id="rId20"/>
    <p:sldId id="28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3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71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567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248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7246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133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305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441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9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58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1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6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06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37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3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03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B492A-783B-4A68-B737-A1D14E9915FE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DA6DFC8-A11F-42F7-B3C8-A1E21E725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14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05794" y="4617690"/>
            <a:ext cx="7633063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Мұрагер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мамандандырылған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интернатының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пәні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Балтабаев Қ.Б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50516" y="1705734"/>
            <a:ext cx="10214463" cy="107721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0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Тарих пәні сабақтарында оқушылардың функционалдық </a:t>
            </a:r>
          </a:p>
          <a:p>
            <a:pPr algn="ctr"/>
            <a:r>
              <a:rPr lang="kk-KZ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ауаттылығын дамыту</a:t>
            </a:r>
            <a:endParaRPr lang="ru-RU" sz="32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61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2240" y="62389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реформалары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269775"/>
              </p:ext>
            </p:extLst>
          </p:nvPr>
        </p:nvGraphicFramePr>
        <p:xfrm>
          <a:off x="1711234" y="1085557"/>
          <a:ext cx="9966960" cy="5682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Document" r:id="rId3" imgW="6480123" imgH="6512274" progId="Word.Document.12">
                  <p:embed/>
                </p:oleObj>
              </mc:Choice>
              <mc:Fallback>
                <p:oleObj name="Document" r:id="rId3" imgW="6480123" imgH="65122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1234" y="1085557"/>
                        <a:ext cx="9966960" cy="5682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38153" y="162227"/>
            <a:ext cx="4230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Тақырыптық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кесте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3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9826" y="180071"/>
            <a:ext cx="815993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k-KZ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Оқиғалар күнтізбесі :</a:t>
            </a:r>
          </a:p>
          <a:p>
            <a:pPr algn="ctr"/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Француз </a:t>
            </a:r>
            <a:r>
              <a:rPr lang="uk-UA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революциясының</a:t>
            </a:r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кезеңдері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lvl="0" algn="ctr"/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826" y="1063133"/>
            <a:ext cx="8516850" cy="426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9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60913" y="700648"/>
            <a:ext cx="77245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ғ.басындағы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жаңалықтар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770275"/>
              </p:ext>
            </p:extLst>
          </p:nvPr>
        </p:nvGraphicFramePr>
        <p:xfrm>
          <a:off x="1528352" y="1069980"/>
          <a:ext cx="9157064" cy="2083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3210">
                  <a:extLst>
                    <a:ext uri="{9D8B030D-6E8A-4147-A177-3AD203B41FA5}">
                      <a16:colId xmlns:a16="http://schemas.microsoft.com/office/drawing/2014/main" val="2349170882"/>
                    </a:ext>
                  </a:extLst>
                </a:gridCol>
                <a:gridCol w="1596249">
                  <a:extLst>
                    <a:ext uri="{9D8B030D-6E8A-4147-A177-3AD203B41FA5}">
                      <a16:colId xmlns:a16="http://schemas.microsoft.com/office/drawing/2014/main" val="858999650"/>
                    </a:ext>
                  </a:extLst>
                </a:gridCol>
                <a:gridCol w="2746657">
                  <a:extLst>
                    <a:ext uri="{9D8B030D-6E8A-4147-A177-3AD203B41FA5}">
                      <a16:colId xmlns:a16="http://schemas.microsoft.com/office/drawing/2014/main" val="3606978663"/>
                    </a:ext>
                  </a:extLst>
                </a:gridCol>
                <a:gridCol w="1820325">
                  <a:extLst>
                    <a:ext uri="{9D8B030D-6E8A-4147-A177-3AD203B41FA5}">
                      <a16:colId xmlns:a16="http://schemas.microsoft.com/office/drawing/2014/main" val="582616264"/>
                    </a:ext>
                  </a:extLst>
                </a:gridCol>
                <a:gridCol w="1360623">
                  <a:extLst>
                    <a:ext uri="{9D8B030D-6E8A-4147-A177-3AD203B41FA5}">
                      <a16:colId xmlns:a16="http://schemas.microsoft.com/office/drawing/2014/main" val="573921724"/>
                    </a:ext>
                  </a:extLst>
                </a:gridCol>
              </a:tblGrid>
              <a:tr h="5002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Ғалымдар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Ғылым</a:t>
                      </a:r>
                      <a:r>
                        <a:rPr lang="uk-UA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саласы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аңалығы</a:t>
                      </a:r>
                      <a:endParaRPr lang="ru-RU" sz="1200" b="1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Ашылған</a:t>
                      </a:r>
                      <a:r>
                        <a:rPr lang="uk-UA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уақыты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Жаңалықтың</a:t>
                      </a:r>
                      <a:r>
                        <a:rPr lang="uk-UA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маңызы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812505"/>
                  </a:ext>
                </a:extLst>
              </a:tr>
              <a:tr h="7759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Фарадей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Электромагниттік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индукция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құбылысы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1831 жылы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171915"/>
                  </a:ext>
                </a:extLst>
              </a:tr>
              <a:tr h="7759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Вильгелм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Рентген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Көзге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көрінбейтін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 – </a:t>
                      </a:r>
                      <a:r>
                        <a:rPr lang="uk-UA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сәулелері</a:t>
                      </a: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1895 ж.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383368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960913" y="3320233"/>
            <a:ext cx="5257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ХVІІ ғ. Осман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империясының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соғыстары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352" y="3689565"/>
            <a:ext cx="9326882" cy="309600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951992" y="146650"/>
            <a:ext cx="28711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Жинақтау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кестесі</a:t>
            </a: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25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8617" y="683849"/>
            <a:ext cx="927462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Салыстыру кестесі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білімдеріңізге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сүйене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1929 – 1933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жылдардағы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АҚШ, Германия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дүниежүзілік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дағдарыстан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шығудың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жолдарын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көрсететін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кестені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толтырып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жазыңыз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Дүниежүзілік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экономикалық дағдарыстан шығудың түрлі жолдары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284903"/>
              </p:ext>
            </p:extLst>
          </p:nvPr>
        </p:nvGraphicFramePr>
        <p:xfrm>
          <a:off x="1606730" y="2597608"/>
          <a:ext cx="9287693" cy="3405341"/>
        </p:xfrm>
        <a:graphic>
          <a:graphicData uri="http://schemas.openxmlformats.org/drawingml/2006/table">
            <a:tbl>
              <a:tblPr firstRow="1" firstCol="1" bandRow="1"/>
              <a:tblGrid>
                <a:gridCol w="2463542">
                  <a:extLst>
                    <a:ext uri="{9D8B030D-6E8A-4147-A177-3AD203B41FA5}">
                      <a16:colId xmlns:a16="http://schemas.microsoft.com/office/drawing/2014/main" val="3461544054"/>
                    </a:ext>
                  </a:extLst>
                </a:gridCol>
                <a:gridCol w="2394078">
                  <a:extLst>
                    <a:ext uri="{9D8B030D-6E8A-4147-A177-3AD203B41FA5}">
                      <a16:colId xmlns:a16="http://schemas.microsoft.com/office/drawing/2014/main" val="3581894292"/>
                    </a:ext>
                  </a:extLst>
                </a:gridCol>
                <a:gridCol w="2463542">
                  <a:extLst>
                    <a:ext uri="{9D8B030D-6E8A-4147-A177-3AD203B41FA5}">
                      <a16:colId xmlns:a16="http://schemas.microsoft.com/office/drawing/2014/main" val="1447768573"/>
                    </a:ext>
                  </a:extLst>
                </a:gridCol>
                <a:gridCol w="1966531">
                  <a:extLst>
                    <a:ext uri="{9D8B030D-6E8A-4147-A177-3AD203B41FA5}">
                      <a16:colId xmlns:a16="http://schemas.microsoft.com/office/drawing/2014/main" val="2192293183"/>
                    </a:ext>
                  </a:extLst>
                </a:gridCol>
              </a:tblGrid>
              <a:tr h="329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Салыстыру сұрақтары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АҚШ – тағы либералды – реформашылық жол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Германиядағы тоталитарлық жол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Франциядағы социал – реформашылық жол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00178"/>
                  </a:ext>
                </a:extLst>
              </a:tr>
              <a:tr h="471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Экономикалық </a:t>
                      </a:r>
                      <a:r>
                        <a:rPr lang="kk-KZ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реформалар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27161"/>
                  </a:ext>
                </a:extLst>
              </a:tr>
              <a:tr h="4424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Әлеуметтік реформалар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780683"/>
                  </a:ext>
                </a:extLst>
              </a:tr>
              <a:tr h="1057111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Қорытынды ой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37" marR="504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495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2302" y="330558"/>
            <a:ext cx="106917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«Сын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тұрғысынан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ойлауды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8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ехнологиясының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стратегиялары</a:t>
            </a:r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8347" y="1773588"/>
            <a:ext cx="9567619" cy="17836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нсерт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Білемін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білдім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білгім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келеді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Кубизм, Бес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өлең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Вен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Ойлаудың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қалпағы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кестесі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қаңқасы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Фишбоун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(Бес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сұрақ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Әлемді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шарлау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Жуан 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жіңішіке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т.с.с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стратегиялар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59429" y="3814354"/>
            <a:ext cx="9954665" cy="198555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кезеңдегі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жаңартылған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мазмұндағы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бағдарламасына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қолданылатын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ПТМС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PESTLE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КӘМҚ 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SWOT) 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талдау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э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ікірталас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дебат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жүргізуіне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тәсілдеріне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негізделген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оқытуға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бейімдеу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08761" y="582430"/>
            <a:ext cx="3670662" cy="246121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 деректермен жұмыс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47526" y="1656828"/>
            <a:ext cx="3030268" cy="7053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Хрестоматиялық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құжаттар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47526" y="655981"/>
            <a:ext cx="3030268" cy="6739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Ереже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заңдар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745897" y="655981"/>
            <a:ext cx="3174274" cy="7053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Иллюстрациялар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759273" y="2858113"/>
            <a:ext cx="3160897" cy="62686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Суреттер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745897" y="1680988"/>
            <a:ext cx="3174274" cy="7004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60903" y="2829415"/>
            <a:ext cx="3016891" cy="6712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Диаграммаларды талдау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80161" y="4062549"/>
            <a:ext cx="3592286" cy="24035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Дебат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9037" y="3889478"/>
            <a:ext cx="3879040" cy="104217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Талданып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отырған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қоғамның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жақты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сын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тұрғысынан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ойлау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дағдылары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дамытылады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9037" y="5251268"/>
            <a:ext cx="3980277" cy="12148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адамдардың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көзқарастарымен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санасатын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даулы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мәселелерді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шеше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алатын,белсенді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ұстанымы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қалыптасады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67324" y="3860099"/>
            <a:ext cx="2715818" cy="104217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Ғылыми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ұғымдардың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мәнін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түсініп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орынды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біліктілігі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артады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367323" y="5251269"/>
            <a:ext cx="2715819" cy="12148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сөзін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жүйелі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айқын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сенімді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қалыптасады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7266" y="187826"/>
            <a:ext cx="4249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Суреттің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талдамалық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парағы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40070"/>
              </p:ext>
            </p:extLst>
          </p:nvPr>
        </p:nvGraphicFramePr>
        <p:xfrm>
          <a:off x="2032000" y="640080"/>
          <a:ext cx="8429812" cy="2139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388">
                  <a:extLst>
                    <a:ext uri="{9D8B030D-6E8A-4147-A177-3AD203B41FA5}">
                      <a16:colId xmlns:a16="http://schemas.microsoft.com/office/drawing/2014/main" val="2230814388"/>
                    </a:ext>
                  </a:extLst>
                </a:gridCol>
                <a:gridCol w="6906424">
                  <a:extLst>
                    <a:ext uri="{9D8B030D-6E8A-4147-A177-3AD203B41FA5}">
                      <a16:colId xmlns:a16="http://schemas.microsoft.com/office/drawing/2014/main" val="3626211244"/>
                    </a:ext>
                  </a:extLst>
                </a:gridCol>
              </a:tblGrid>
              <a:tr h="597748"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1-қадам.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Бақылау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763809"/>
                  </a:ext>
                </a:extLst>
              </a:tr>
              <a:tr h="52565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Суретті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минут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ішінде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зерттеңіз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Суреттен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алған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жалпы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әсерді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сипаттаңыз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Суретті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жеке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бөліктерге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бөліп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оның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әр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элементін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зерттеңіз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823972"/>
                  </a:ext>
                </a:extLst>
              </a:tr>
              <a:tr h="101626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Суреттегі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адамдар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нысандар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және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іс-әрекеттерді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анықтау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үшін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төмендегі</a:t>
                      </a:r>
                      <a:endParaRPr lang="ru-RU" sz="14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кестені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қолданыңыз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460359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92545"/>
              </p:ext>
            </p:extLst>
          </p:nvPr>
        </p:nvGraphicFramePr>
        <p:xfrm>
          <a:off x="3576918" y="2293324"/>
          <a:ext cx="6884892" cy="100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4964">
                  <a:extLst>
                    <a:ext uri="{9D8B030D-6E8A-4147-A177-3AD203B41FA5}">
                      <a16:colId xmlns:a16="http://schemas.microsoft.com/office/drawing/2014/main" val="1689651720"/>
                    </a:ext>
                  </a:extLst>
                </a:gridCol>
                <a:gridCol w="2294964">
                  <a:extLst>
                    <a:ext uri="{9D8B030D-6E8A-4147-A177-3AD203B41FA5}">
                      <a16:colId xmlns:a16="http://schemas.microsoft.com/office/drawing/2014/main" val="1112526831"/>
                    </a:ext>
                  </a:extLst>
                </a:gridCol>
                <a:gridCol w="2294964">
                  <a:extLst>
                    <a:ext uri="{9D8B030D-6E8A-4147-A177-3AD203B41FA5}">
                      <a16:colId xmlns:a16="http://schemas.microsoft.com/office/drawing/2014/main" val="1030250011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Адамдар</a:t>
                      </a:r>
                      <a:endParaRPr lang="ru-RU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Нысандар</a:t>
                      </a:r>
                      <a:endParaRPr lang="ru-RU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Іс-әрекеттер</a:t>
                      </a:r>
                      <a:endParaRPr lang="ru-RU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588343"/>
                  </a:ext>
                </a:extLst>
              </a:tr>
              <a:tr h="3684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97723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112636"/>
              </p:ext>
            </p:extLst>
          </p:nvPr>
        </p:nvGraphicFramePr>
        <p:xfrm>
          <a:off x="2188752" y="3349764"/>
          <a:ext cx="8273058" cy="64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3058">
                  <a:extLst>
                    <a:ext uri="{9D8B030D-6E8A-4147-A177-3AD203B41FA5}">
                      <a16:colId xmlns:a16="http://schemas.microsoft.com/office/drawing/2014/main" val="421549405"/>
                    </a:ext>
                  </a:extLst>
                </a:gridCol>
              </a:tblGrid>
              <a:tr h="64747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2-қадам.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Қорытынды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Өз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бақылауларыңыздың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негізінде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негізгі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үш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нысанды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көрсете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отырып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суреттен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қорытынды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шығарыңыз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476708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129089"/>
              </p:ext>
            </p:extLst>
          </p:nvPr>
        </p:nvGraphicFramePr>
        <p:xfrm>
          <a:off x="2188752" y="4114800"/>
          <a:ext cx="8273058" cy="1505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995">
                  <a:extLst>
                    <a:ext uri="{9D8B030D-6E8A-4147-A177-3AD203B41FA5}">
                      <a16:colId xmlns:a16="http://schemas.microsoft.com/office/drawing/2014/main" val="2125326383"/>
                    </a:ext>
                  </a:extLst>
                </a:gridCol>
                <a:gridCol w="6770063">
                  <a:extLst>
                    <a:ext uri="{9D8B030D-6E8A-4147-A177-3AD203B41FA5}">
                      <a16:colId xmlns:a16="http://schemas.microsoft.com/office/drawing/2014/main" val="1634153987"/>
                    </a:ext>
                  </a:extLst>
                </a:gridCol>
              </a:tblGrid>
              <a:tr h="773941">
                <a:tc grid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3-қадам.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Сұрақтар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490796"/>
                  </a:ext>
                </a:extLst>
              </a:tr>
              <a:tr h="274567">
                <a:tc>
                  <a:txBody>
                    <a:bodyPr/>
                    <a:lstStyle/>
                    <a:p>
                      <a:endPara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Бұл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сурет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сізде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қандай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сұрақтар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тудырады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Оларға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жауаптарды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қайдан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аласыздар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835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42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6251" y="659995"/>
            <a:ext cx="103414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Кенесары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Қасымұлы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ұлт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азаттық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тақырыбында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100-150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сөзден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тұратын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эссе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үлгісі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Эссе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критерийлері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Ұлт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азаттық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себептері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кемінде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көтерілістерден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ерекшелігін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көрсететін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нәтижесін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Кенесары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Қасымұлының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көтерілістегі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рөліне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51167" y="4137870"/>
            <a:ext cx="994083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деректерінде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түркілердің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жужандарға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бағынып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темірден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төлеп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тұрғаны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айтылады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Бумын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түркілер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жужандарға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шығып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552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жеңіп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шығады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оқиғаның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түркілердің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арғы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тарихында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қандай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Кемінде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дәлел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келтіріңіз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8674" y="3476150"/>
            <a:ext cx="40530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 оқиғаның маңызын бағалау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5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971" y="249929"/>
            <a:ext cx="93486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Атлах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шайқасының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кестедегі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бағандарға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орналастырыңыз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Қытайлар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Жетісудан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қуылды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Арабтар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Орта Азия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аумағына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шегінді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Түркілер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ислам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енді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Қарлұқтар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Қытай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тұтқындары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елдеріне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қағаз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өндірісі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11716"/>
              </p:ext>
            </p:extLst>
          </p:nvPr>
        </p:nvGraphicFramePr>
        <p:xfrm>
          <a:off x="2451644" y="2024744"/>
          <a:ext cx="8899979" cy="953588"/>
        </p:xfrm>
        <a:graphic>
          <a:graphicData uri="http://schemas.openxmlformats.org/drawingml/2006/table">
            <a:tbl>
              <a:tblPr firstRow="1" firstCol="1" bandRow="1"/>
              <a:tblGrid>
                <a:gridCol w="3051636">
                  <a:extLst>
                    <a:ext uri="{9D8B030D-6E8A-4147-A177-3AD203B41FA5}">
                      <a16:colId xmlns:a16="http://schemas.microsoft.com/office/drawing/2014/main" val="442781348"/>
                    </a:ext>
                  </a:extLst>
                </a:gridCol>
                <a:gridCol w="3191283">
                  <a:extLst>
                    <a:ext uri="{9D8B030D-6E8A-4147-A177-3AD203B41FA5}">
                      <a16:colId xmlns:a16="http://schemas.microsoft.com/office/drawing/2014/main" val="3653373601"/>
                    </a:ext>
                  </a:extLst>
                </a:gridCol>
                <a:gridCol w="2657060">
                  <a:extLst>
                    <a:ext uri="{9D8B030D-6E8A-4147-A177-3AD203B41FA5}">
                      <a16:colId xmlns:a16="http://schemas.microsoft.com/office/drawing/2014/main" val="1961091740"/>
                    </a:ext>
                  </a:extLst>
                </a:gridCol>
              </a:tblGrid>
              <a:tr h="226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Саяси маңызы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Экономикалық маңызы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Мәдени  маңызы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153690"/>
                  </a:ext>
                </a:extLst>
              </a:tr>
              <a:tr h="726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kk-KZ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4413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51644" y="3939627"/>
            <a:ext cx="8989423" cy="670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Мәтінді мұқият оқып, </a:t>
            </a: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Әбілқайыр ханның Ресей императорына хат жазуының себептерін саяси және экономикалық  факторларға (себептер) жіктеп, орналастырыңыз.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661634"/>
              </p:ext>
            </p:extLst>
          </p:nvPr>
        </p:nvGraphicFramePr>
        <p:xfrm>
          <a:off x="2541655" y="4876526"/>
          <a:ext cx="8719956" cy="1630871"/>
        </p:xfrm>
        <a:graphic>
          <a:graphicData uri="http://schemas.openxmlformats.org/drawingml/2006/table">
            <a:tbl>
              <a:tblPr firstRow="1" firstCol="1" bandRow="1"/>
              <a:tblGrid>
                <a:gridCol w="4359978">
                  <a:extLst>
                    <a:ext uri="{9D8B030D-6E8A-4147-A177-3AD203B41FA5}">
                      <a16:colId xmlns:a16="http://schemas.microsoft.com/office/drawing/2014/main" val="2164417424"/>
                    </a:ext>
                  </a:extLst>
                </a:gridCol>
                <a:gridCol w="4359978">
                  <a:extLst>
                    <a:ext uri="{9D8B030D-6E8A-4147-A177-3AD203B41FA5}">
                      <a16:colId xmlns:a16="http://schemas.microsoft.com/office/drawing/2014/main" val="4203193629"/>
                    </a:ext>
                  </a:extLst>
                </a:gridCol>
              </a:tblGrid>
              <a:tr h="1276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Саяси факторлар (себептер)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Экономикалық  факторлар (себептер)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790240"/>
                  </a:ext>
                </a:extLst>
              </a:tr>
              <a:tr h="11484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spc="-5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87032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21424" y="3427215"/>
            <a:ext cx="5278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 оқиғаның себептерін анықтап, саралау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1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7361" y="579345"/>
            <a:ext cx="96795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«Мао Цзэдун мен Дэн Сяопин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Қытайды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ПТМС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формуласын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Позиция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«ҚКП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 –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Төрағасы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Цзэдуннің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жүргізген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реформалары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тұжырым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жасауға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болмайды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Түсіндіру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себебі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...)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Мысал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мынадай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мысал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дәлелдей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аламын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Салдар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жасаймын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Деректі және өз білімдеріңізді пайдаланып, 20-30 жылдардағы қуғын-сүргіннің зардаптарын PESTLE арқылы талдаңыз.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Тың игеру саясаты» тақырыбына SWOT-талдау жасап, сұраққа жауап беріңіз.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19275" y="9124950"/>
            <a:ext cx="3067050" cy="28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531429" y="5068389"/>
            <a:ext cx="13062" cy="142385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506686" y="5780314"/>
            <a:ext cx="4180115" cy="65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577149" y="5184962"/>
            <a:ext cx="1900645" cy="479739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 әлсіз жақтары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440446" y="6001752"/>
            <a:ext cx="1961279" cy="418011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 мүмкіндіктері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61131" y="5994782"/>
            <a:ext cx="2025669" cy="369964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қауіп-қатерлері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519750" y="5339743"/>
            <a:ext cx="1895039" cy="38044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 күшті жақтары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01496"/>
              </p:ext>
            </p:extLst>
          </p:nvPr>
        </p:nvGraphicFramePr>
        <p:xfrm>
          <a:off x="1541413" y="3162387"/>
          <a:ext cx="9405264" cy="1505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544">
                  <a:extLst>
                    <a:ext uri="{9D8B030D-6E8A-4147-A177-3AD203B41FA5}">
                      <a16:colId xmlns:a16="http://schemas.microsoft.com/office/drawing/2014/main" val="3405778871"/>
                    </a:ext>
                  </a:extLst>
                </a:gridCol>
                <a:gridCol w="1567544">
                  <a:extLst>
                    <a:ext uri="{9D8B030D-6E8A-4147-A177-3AD203B41FA5}">
                      <a16:colId xmlns:a16="http://schemas.microsoft.com/office/drawing/2014/main" val="2247845023"/>
                    </a:ext>
                  </a:extLst>
                </a:gridCol>
                <a:gridCol w="1567544">
                  <a:extLst>
                    <a:ext uri="{9D8B030D-6E8A-4147-A177-3AD203B41FA5}">
                      <a16:colId xmlns:a16="http://schemas.microsoft.com/office/drawing/2014/main" val="836860945"/>
                    </a:ext>
                  </a:extLst>
                </a:gridCol>
                <a:gridCol w="1567544">
                  <a:extLst>
                    <a:ext uri="{9D8B030D-6E8A-4147-A177-3AD203B41FA5}">
                      <a16:colId xmlns:a16="http://schemas.microsoft.com/office/drawing/2014/main" val="383281876"/>
                    </a:ext>
                  </a:extLst>
                </a:gridCol>
                <a:gridCol w="1567544">
                  <a:extLst>
                    <a:ext uri="{9D8B030D-6E8A-4147-A177-3AD203B41FA5}">
                      <a16:colId xmlns:a16="http://schemas.microsoft.com/office/drawing/2014/main" val="917204475"/>
                    </a:ext>
                  </a:extLst>
                </a:gridCol>
                <a:gridCol w="1567544">
                  <a:extLst>
                    <a:ext uri="{9D8B030D-6E8A-4147-A177-3AD203B41FA5}">
                      <a16:colId xmlns:a16="http://schemas.microsoft.com/office/drawing/2014/main" val="1540374667"/>
                    </a:ext>
                  </a:extLst>
                </a:gridCol>
              </a:tblGrid>
              <a:tr h="69077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 - саяси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 - экономикалық 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- әлеуметтік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 – технологиялық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 - құқықтық 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 - этникалық 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164443"/>
                  </a:ext>
                </a:extLst>
              </a:tr>
              <a:tr h="7742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634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8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6296" y="385010"/>
            <a:ext cx="10022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сауаттылық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пәндік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құзыреттілік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жүйесін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меңгеріп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практикалық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жағдайларда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игерген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білімдерін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білулері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Тұлғаның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қоғамның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саласымен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(экономика,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саяси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мәдени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қарым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білік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дағды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деңгейлерін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меңгерулері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92116" y="1804737"/>
            <a:ext cx="6894095" cy="9625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Функциоанальдық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сауаттылықты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ықпал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етуші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38111" y="2938158"/>
            <a:ext cx="3248526" cy="11663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бағдарламасы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922" y="3618725"/>
            <a:ext cx="3267739" cy="11457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60" y="3601544"/>
            <a:ext cx="3267739" cy="11629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26009" y="3705622"/>
            <a:ext cx="3048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 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оқу нәтижелерін  диагностикалау мен бағалау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5021" y="3603930"/>
            <a:ext cx="3056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Оқытудың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әдістемесі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80920" y="5148483"/>
            <a:ext cx="108247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 сабақтарында фунционалдық сауаттылық дамыту үрдісі   </a:t>
            </a:r>
            <a:r>
              <a:rPr lang="kk-KZ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мұқият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іріктелген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оқытудың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мақсаттары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міндеттеріне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келетін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арқылы </a:t>
            </a:r>
            <a:r>
              <a:rPr lang="kk-KZ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 асады.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0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0297" y="2599509"/>
            <a:ext cx="5451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ларыңызға рахмет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3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57800" y="2875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3257" y="1720515"/>
            <a:ext cx="4651964" cy="47636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Білу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түсінуге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Хронологияға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кеңістікті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Ұғымдар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терминдерге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22184" y="1720516"/>
            <a:ext cx="4728410" cy="47636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77115" y="1938569"/>
            <a:ext cx="40185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Білімді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қолдануға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тестісі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Сәйкестікті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тестілік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тізбекті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Оқиғалардың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логикалық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бірізділігін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Артығын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көрсетіңіз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Артығын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тап)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Бірнеше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жауапты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</a:t>
            </a:r>
            <a:r>
              <a:rPr lang="ru-RU" dirty="0"/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309" y="93507"/>
            <a:ext cx="8882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сауаттылығын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дамытуға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77840" y="1057491"/>
            <a:ext cx="2336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тапсырмалары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5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2811" y="536139"/>
            <a:ext cx="9067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725" r="10681" b="8953"/>
          <a:stretch/>
        </p:blipFill>
        <p:spPr>
          <a:xfrm>
            <a:off x="1203158" y="1619794"/>
            <a:ext cx="9228221" cy="45283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2811" y="705415"/>
            <a:ext cx="8354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мен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деректің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талдауға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тест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3158" y="130627"/>
            <a:ext cx="9833854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деңгей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дағдысын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талап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 </a:t>
            </a:r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5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26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11" y="198968"/>
            <a:ext cx="7093557" cy="34716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699" y="3428521"/>
            <a:ext cx="6096851" cy="34294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1553" y="5288340"/>
            <a:ext cx="46181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– XVI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ІІ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ғасырлардағы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хандарынңың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жөніндегі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материалдар.А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1969, 394 -395, 556 – б.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/1/ 1007 ж. –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рг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санау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1597/1598 ж. </a:t>
            </a:r>
          </a:p>
        </p:txBody>
      </p:sp>
    </p:spTree>
    <p:extLst>
      <p:ext uri="{BB962C8B-B14F-4D97-AF65-F5344CB8AC3E}">
        <p14:creationId xmlns:p14="http://schemas.microsoft.com/office/powerpoint/2010/main" val="361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0161" y="197346"/>
            <a:ext cx="9810206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Тәуекел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жорығын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жасағанын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соңы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ортасы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соңы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билеушісі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екенін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Сібір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хандығы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Ноғай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Ордасы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Шайбанилер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Моғолстан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Жоңғар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хандығының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Тәуекел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Бұқараны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қаратып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жорыққа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шығуына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қолайлы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Иранмен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соғысып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жатуы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 мен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Момын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қырқыс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ауырып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қалуы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болуы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еркімен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биліктен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кетуі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Абдолла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мерзімін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1596 – 1597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1597 – 1598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1598 – 1599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1599 – 1600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1600 – 1601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Тәуекел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қалаларын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Сайрам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Ташкент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Қашқар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Алмалық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Д) Ташкент,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Самарқан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Е)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Бұхара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Ташкент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31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90" y="577722"/>
            <a:ext cx="1621677" cy="2097206"/>
          </a:xfrm>
          <a:prstGeom prst="rect">
            <a:avLst/>
          </a:prstGeom>
        </p:spPr>
      </p:pic>
      <p:pic>
        <p:nvPicPr>
          <p:cNvPr id="3" name="Рисунок 2" descr="http://900igr.net/up/datas/128104/0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77"/>
          <a:stretch/>
        </p:blipFill>
        <p:spPr bwMode="auto">
          <a:xfrm>
            <a:off x="2930567" y="571772"/>
            <a:ext cx="1765119" cy="2060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img-s2.onedio.com/id-5721a5b868d91dcd30d00ac3/rev-0/raw/s-de1a23d952fe4837bef44af8db3a7438c249e18f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84" y="565822"/>
            <a:ext cx="1630680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turkystan.kz/content/uploads/2018/11/Yassayi-900x_.jpg?token=1b87de98c0bd3d0ba5e47df0eed7217a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705" y="565821"/>
            <a:ext cx="1704975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9983" y="565821"/>
            <a:ext cx="1835055" cy="20545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8720" y="2769326"/>
            <a:ext cx="64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/>
              <a:t>№ 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17967" y="2769326"/>
            <a:ext cx="879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/>
              <a:t>№ 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86347" y="2674928"/>
            <a:ext cx="718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/>
              <a:t>№ 3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054727" y="2674928"/>
            <a:ext cx="89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/>
              <a:t>№ 4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262349" y="2674928"/>
            <a:ext cx="792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/>
              <a:t>№ 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09104" y="3086441"/>
            <a:ext cx="11043410" cy="1147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kk-KZ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портреттегі  әлемдік деңгейдегі ғалымның аты – жөнін анықтаңыз: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А) Әбу  Райхан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Бируни             В</a:t>
            </a: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Жүсіп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Баласағұн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Махмұд Қашғари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Д) Әль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Фараби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kk-KZ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Сүлеймен </a:t>
            </a:r>
            <a:r>
              <a:rPr lang="kk-KZ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Бақырғани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6040" y="4170958"/>
            <a:ext cx="108997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портреттегі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Диуан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лұғат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Райхан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Бируни                      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Жүсіп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Баласағұн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Махмұд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Қашғари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Иүгнеки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Е)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Қожа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Ясауи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3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портреттегі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Құтты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Фараби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Жүсіп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Баласағұн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Махмұд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Қашғари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Райхан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Бируни                Е)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Мұхаммед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Хайдар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Дулати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4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портреттегі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Диуани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Хикмет»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еңбегінің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А)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Райхан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Бируни               В)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Жүсіп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Баласағұн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Махмұд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Қашғари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Иүгнеки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Е)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Қожа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Ясауи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0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0971" y="209006"/>
            <a:ext cx="1016290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келтірілген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үзіндісінің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авторы, № 5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портреттегі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анықтаңыз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кезде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Дешт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Қыпшақта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лқайыр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 бил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етт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Жошыдан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сұлтандарға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келт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рд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бек хан мен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Моғолстанға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қашып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кетт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Иса-Бұқа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ықыласпен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Қозыбасы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өң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 берд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Моғолстанның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ндег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өң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Әбу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Райхан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Бируни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Мұхаммед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Хайдар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Дулати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Махмұд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Қашғари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Иүгнеки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Қожа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Ясауи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89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3592" y="404664"/>
            <a:ext cx="75110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Тарихи  - Хронологиялық </a:t>
            </a:r>
            <a:r>
              <a:rPr lang="kk-KZ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кесте  түрлері</a:t>
            </a:r>
            <a:r>
              <a:rPr lang="kk-KZ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1464" y="2204864"/>
            <a:ext cx="34563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Тақырыптық 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 pitchFamily="34" charset="0"/>
                <a:cs typeface="Arial" pitchFamily="34" charset="0"/>
              </a:rPr>
              <a:t>кесте: 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5520" y="3501008"/>
            <a:ext cx="37444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Оқиғалар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күнтізбесі 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7849" y="2132857"/>
            <a:ext cx="29523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Хронологиялық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құрама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кесте: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20136" y="3429000"/>
            <a:ext cx="2736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Хронотоптық 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кесте 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12224" y="2204864"/>
            <a:ext cx="27363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Синхрондық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кесте: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79776" y="3501008"/>
            <a:ext cx="45267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Жинақтау </a:t>
            </a:r>
          </a:p>
          <a:p>
            <a:pPr algn="ctr"/>
            <a:r>
              <a:rPr lang="kk-KZ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кестесі: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287688" y="1700808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935760" y="1700808"/>
            <a:ext cx="504056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096000" y="17728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888088" y="1772816"/>
            <a:ext cx="936104" cy="16561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968208" y="1772816"/>
            <a:ext cx="504056" cy="1584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688288" y="1772816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4727848" y="1700808"/>
            <a:ext cx="92346" cy="36419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580858" y="5282894"/>
            <a:ext cx="2844048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000" b="1" dirty="0" smtClean="0">
                <a:solidFill>
                  <a:schemeClr val="accent1"/>
                </a:solidFill>
              </a:rPr>
              <a:t>Салыстыру </a:t>
            </a:r>
            <a:r>
              <a:rPr lang="kk-KZ" sz="2000" b="1" dirty="0">
                <a:solidFill>
                  <a:schemeClr val="accent1"/>
                </a:solidFill>
              </a:rPr>
              <a:t>кестесі </a:t>
            </a:r>
            <a:endParaRPr lang="ru-RU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83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887</TotalTime>
  <Words>1404</Words>
  <Application>Microsoft Office PowerPoint</Application>
  <PresentationFormat>Широкоэкранный</PresentationFormat>
  <Paragraphs>243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 3</vt:lpstr>
      <vt:lpstr>Легкий дым</vt:lpstr>
      <vt:lpstr>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60</cp:revision>
  <dcterms:created xsi:type="dcterms:W3CDTF">2020-11-02T12:00:39Z</dcterms:created>
  <dcterms:modified xsi:type="dcterms:W3CDTF">2020-11-04T05:46:36Z</dcterms:modified>
</cp:coreProperties>
</file>