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5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2638E-DEF7-49D3-8810-CDB0CF708F61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1042F-FE34-40BF-B27C-54F139E51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14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2638E-DEF7-49D3-8810-CDB0CF708F61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1042F-FE34-40BF-B27C-54F139E51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8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2638E-DEF7-49D3-8810-CDB0CF708F61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1042F-FE34-40BF-B27C-54F139E51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32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2638E-DEF7-49D3-8810-CDB0CF708F61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1042F-FE34-40BF-B27C-54F139E51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249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2638E-DEF7-49D3-8810-CDB0CF708F61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1042F-FE34-40BF-B27C-54F139E51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578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2638E-DEF7-49D3-8810-CDB0CF708F61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1042F-FE34-40BF-B27C-54F139E51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62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2638E-DEF7-49D3-8810-CDB0CF708F61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1042F-FE34-40BF-B27C-54F139E51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644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2638E-DEF7-49D3-8810-CDB0CF708F61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1042F-FE34-40BF-B27C-54F139E51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707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2638E-DEF7-49D3-8810-CDB0CF708F61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1042F-FE34-40BF-B27C-54F139E51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782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2638E-DEF7-49D3-8810-CDB0CF708F61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1042F-FE34-40BF-B27C-54F139E51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227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2638E-DEF7-49D3-8810-CDB0CF708F61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1042F-FE34-40BF-B27C-54F139E51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65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2638E-DEF7-49D3-8810-CDB0CF708F61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1042F-FE34-40BF-B27C-54F139E51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58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ecd.org/pisa/PISA2015Questions/platform/index.html?user=&amp;domain=SCl&amp;unit=S623-RunninglnHotWeather&amp;lang=rus-RUS" TargetMode="External"/><Relationship Id="rId13" Type="http://schemas.openxmlformats.org/officeDocument/2006/relationships/hyperlink" Target="http://iac.kz/sites/default/failes/pisarusok-160805070542.pdf" TargetMode="External"/><Relationship Id="rId3" Type="http://schemas.openxmlformats.org/officeDocument/2006/relationships/hyperlink" Target="https://pisa2018-questions.oecd.org/platform/index.html?user=&amp;domain=REA&amp;unit=R548-ChinckenForum&amp;lang=rus-KAZ" TargetMode="External"/><Relationship Id="rId7" Type="http://schemas.openxmlformats.org/officeDocument/2006/relationships/hyperlink" Target="http://www.oecd.org/pisa/PISA2015Questions/platform/index.html?user=&amp;domain=SCl&amp;unit=S656-BirdMigration&amp;lang=rus-RUS" TargetMode="External"/><Relationship Id="rId12" Type="http://schemas.openxmlformats.org/officeDocument/2006/relationships/hyperlink" Target="http://www.oecd.org/pisa/PISA2015Questions/platform/html?user=&amp;domain=CPS&amp;unit=C100-Xandar&amp;lang=rus-RUS" TargetMode="External"/><Relationship Id="rId2" Type="http://schemas.openxmlformats.org/officeDocument/2006/relationships/hyperlink" Target="https://youtu.be/i4RGqzaNEt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sa2018-questions.oecd.org/platform/index.html?user=&amp;domain=REA&amp;unit=R590-Sentences01&amp;lang=rus-KAZ" TargetMode="External"/><Relationship Id="rId11" Type="http://schemas.openxmlformats.org/officeDocument/2006/relationships/hyperlink" Target="http://www.oecd.org/pisa/PISA2015Questions/platform/index.html?user=&amp;domain=SCl&amp;unit=S601-SustainableFishFarming&amp;lang=rus-RUS" TargetMode="External"/><Relationship Id="rId5" Type="http://schemas.openxmlformats.org/officeDocument/2006/relationships/hyperlink" Target="https://pisa2018-questions.oecd.org/platform/index.html?user=&amp;domain=REA&amp;unit=R557-CowsMilk&amp;lang=rus-KAZ" TargetMode="External"/><Relationship Id="rId10" Type="http://schemas.openxmlformats.org/officeDocument/2006/relationships/hyperlink" Target="http://www.oecd.org/pisa/PISA2015Questions/platform/index.html?user=&amp;domain=SCl&amp;unit=S641-MeteoridsAndCreaters&amp;lang=rus-RUS" TargetMode="External"/><Relationship Id="rId4" Type="http://schemas.openxmlformats.org/officeDocument/2006/relationships/hyperlink" Target="https://pisa2018-questions.oecd.org/platform/index.html?user=&amp;domain=REA&amp;unit=R551-RAPANui&amp;lang=rus-KAZ" TargetMode="External"/><Relationship Id="rId9" Type="http://schemas.openxmlformats.org/officeDocument/2006/relationships/hyperlink" Target="http://www.oecd.org/pisa/PISA2015Questions/platform/index.html?user=&amp;domain=SCl&amp;unit=S637-SlopeFaceInvestigation&amp;lang=rus-RUS" TargetMode="External"/><Relationship Id="rId14" Type="http://schemas.openxmlformats.org/officeDocument/2006/relationships/hyperlink" Target="https://www.oecd.org/pisa/pisaproducts/Take%20the%20test%20e%20book.pdf(&#1072;&#1085;&#1075;&#1083;.)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oup 39"/>
          <p:cNvGrpSpPr>
            <a:grpSpLocks/>
          </p:cNvGrpSpPr>
          <p:nvPr/>
        </p:nvGrpSpPr>
        <p:grpSpPr bwMode="auto">
          <a:xfrm flipV="1">
            <a:off x="827584" y="4673666"/>
            <a:ext cx="283474" cy="1563646"/>
            <a:chOff x="1492" y="1538"/>
            <a:chExt cx="624" cy="240"/>
          </a:xfrm>
        </p:grpSpPr>
        <p:sp>
          <p:nvSpPr>
            <p:cNvPr id="92" name="Line 40"/>
            <p:cNvSpPr>
              <a:spLocks noChangeShapeType="1"/>
            </p:cNvSpPr>
            <p:nvPr/>
          </p:nvSpPr>
          <p:spPr bwMode="auto">
            <a:xfrm>
              <a:off x="1732" y="1538"/>
              <a:ext cx="3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" name="Line 41"/>
            <p:cNvSpPr>
              <a:spLocks noChangeShapeType="1"/>
            </p:cNvSpPr>
            <p:nvPr/>
          </p:nvSpPr>
          <p:spPr bwMode="auto">
            <a:xfrm flipV="1">
              <a:off x="1492" y="1538"/>
              <a:ext cx="24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6" name="Group 39"/>
          <p:cNvGrpSpPr>
            <a:grpSpLocks/>
          </p:cNvGrpSpPr>
          <p:nvPr/>
        </p:nvGrpSpPr>
        <p:grpSpPr bwMode="auto">
          <a:xfrm flipV="1">
            <a:off x="1242520" y="4537075"/>
            <a:ext cx="1758127" cy="951644"/>
            <a:chOff x="1492" y="1538"/>
            <a:chExt cx="624" cy="240"/>
          </a:xfrm>
        </p:grpSpPr>
        <p:sp>
          <p:nvSpPr>
            <p:cNvPr id="87" name="Line 40"/>
            <p:cNvSpPr>
              <a:spLocks noChangeShapeType="1"/>
            </p:cNvSpPr>
            <p:nvPr/>
          </p:nvSpPr>
          <p:spPr bwMode="auto">
            <a:xfrm>
              <a:off x="1732" y="1538"/>
              <a:ext cx="3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" name="Line 41"/>
            <p:cNvSpPr>
              <a:spLocks noChangeShapeType="1"/>
            </p:cNvSpPr>
            <p:nvPr/>
          </p:nvSpPr>
          <p:spPr bwMode="auto">
            <a:xfrm flipV="1">
              <a:off x="1492" y="1538"/>
              <a:ext cx="24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2" name="Group 39"/>
          <p:cNvGrpSpPr>
            <a:grpSpLocks/>
          </p:cNvGrpSpPr>
          <p:nvPr/>
        </p:nvGrpSpPr>
        <p:grpSpPr bwMode="auto">
          <a:xfrm>
            <a:off x="2684659" y="2884044"/>
            <a:ext cx="716882" cy="390079"/>
            <a:chOff x="1492" y="1538"/>
            <a:chExt cx="624" cy="240"/>
          </a:xfrm>
        </p:grpSpPr>
        <p:sp>
          <p:nvSpPr>
            <p:cNvPr id="83" name="Line 40"/>
            <p:cNvSpPr>
              <a:spLocks noChangeShapeType="1"/>
            </p:cNvSpPr>
            <p:nvPr/>
          </p:nvSpPr>
          <p:spPr bwMode="auto">
            <a:xfrm>
              <a:off x="1732" y="1538"/>
              <a:ext cx="3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4" name="Line 41"/>
            <p:cNvSpPr>
              <a:spLocks noChangeShapeType="1"/>
            </p:cNvSpPr>
            <p:nvPr/>
          </p:nvSpPr>
          <p:spPr bwMode="auto">
            <a:xfrm flipV="1">
              <a:off x="1492" y="1538"/>
              <a:ext cx="24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6" name="AutoShape 57"/>
          <p:cNvSpPr>
            <a:spLocks noChangeArrowheads="1"/>
          </p:cNvSpPr>
          <p:nvPr/>
        </p:nvSpPr>
        <p:spPr bwMode="gray">
          <a:xfrm>
            <a:off x="3144664" y="5046140"/>
            <a:ext cx="5794821" cy="885157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 altLang="ru-RU"/>
          </a:p>
        </p:txBody>
      </p:sp>
      <p:sp>
        <p:nvSpPr>
          <p:cNvPr id="50207" name="AutoShape 57"/>
          <p:cNvSpPr>
            <a:spLocks noChangeArrowheads="1"/>
          </p:cNvSpPr>
          <p:nvPr/>
        </p:nvSpPr>
        <p:spPr bwMode="gray">
          <a:xfrm>
            <a:off x="3190875" y="2600077"/>
            <a:ext cx="5816766" cy="2381497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 altLang="ru-RU"/>
          </a:p>
        </p:txBody>
      </p:sp>
      <p:sp>
        <p:nvSpPr>
          <p:cNvPr id="50192" name="AutoShape 47"/>
          <p:cNvSpPr>
            <a:spLocks noChangeArrowheads="1"/>
          </p:cNvSpPr>
          <p:nvPr/>
        </p:nvSpPr>
        <p:spPr bwMode="gray">
          <a:xfrm>
            <a:off x="3224272" y="404664"/>
            <a:ext cx="5963840" cy="2134748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 altLang="ru-RU"/>
          </a:p>
        </p:txBody>
      </p: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443424" y="321620"/>
            <a:ext cx="720080" cy="2434474"/>
            <a:chOff x="1492" y="1538"/>
            <a:chExt cx="624" cy="240"/>
          </a:xfrm>
        </p:grpSpPr>
        <p:sp>
          <p:nvSpPr>
            <p:cNvPr id="9288" name="Line 40"/>
            <p:cNvSpPr>
              <a:spLocks noChangeShapeType="1"/>
            </p:cNvSpPr>
            <p:nvPr/>
          </p:nvSpPr>
          <p:spPr bwMode="auto">
            <a:xfrm>
              <a:off x="1732" y="1538"/>
              <a:ext cx="3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89" name="Line 41"/>
            <p:cNvSpPr>
              <a:spLocks noChangeShapeType="1"/>
            </p:cNvSpPr>
            <p:nvPr/>
          </p:nvSpPr>
          <p:spPr bwMode="auto">
            <a:xfrm flipV="1">
              <a:off x="1492" y="1538"/>
              <a:ext cx="24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0190" name="AutoShape 45"/>
          <p:cNvSpPr>
            <a:spLocks noChangeArrowheads="1"/>
          </p:cNvSpPr>
          <p:nvPr/>
        </p:nvSpPr>
        <p:spPr bwMode="gray">
          <a:xfrm>
            <a:off x="1206738" y="16063"/>
            <a:ext cx="2458750" cy="780054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 altLang="ru-RU"/>
          </a:p>
        </p:txBody>
      </p:sp>
      <p:sp>
        <p:nvSpPr>
          <p:cNvPr id="50196" name="Oval 51"/>
          <p:cNvSpPr>
            <a:spLocks noChangeArrowheads="1"/>
          </p:cNvSpPr>
          <p:nvPr/>
        </p:nvSpPr>
        <p:spPr bwMode="gray">
          <a:xfrm>
            <a:off x="1153475" y="241596"/>
            <a:ext cx="203200" cy="201612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 altLang="ru-RU"/>
          </a:p>
        </p:txBody>
      </p:sp>
      <p:sp>
        <p:nvSpPr>
          <p:cNvPr id="50198" name="Oval 53"/>
          <p:cNvSpPr>
            <a:spLocks noChangeArrowheads="1"/>
          </p:cNvSpPr>
          <p:nvPr/>
        </p:nvSpPr>
        <p:spPr bwMode="gray">
          <a:xfrm>
            <a:off x="3144664" y="1065560"/>
            <a:ext cx="203200" cy="203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 altLang="ru-RU"/>
          </a:p>
        </p:txBody>
      </p:sp>
      <p:sp>
        <p:nvSpPr>
          <p:cNvPr id="50201" name="Oval 56"/>
          <p:cNvSpPr>
            <a:spLocks noChangeArrowheads="1"/>
          </p:cNvSpPr>
          <p:nvPr/>
        </p:nvSpPr>
        <p:spPr bwMode="gray">
          <a:xfrm>
            <a:off x="3401541" y="2782444"/>
            <a:ext cx="203200" cy="203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 altLang="ru-RU"/>
          </a:p>
        </p:txBody>
      </p: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1435100" y="1146066"/>
            <a:ext cx="1755775" cy="3475955"/>
            <a:chOff x="1492" y="1538"/>
            <a:chExt cx="624" cy="240"/>
          </a:xfrm>
        </p:grpSpPr>
        <p:sp>
          <p:nvSpPr>
            <p:cNvPr id="9284" name="Line 40"/>
            <p:cNvSpPr>
              <a:spLocks noChangeShapeType="1"/>
            </p:cNvSpPr>
            <p:nvPr/>
          </p:nvSpPr>
          <p:spPr bwMode="auto">
            <a:xfrm>
              <a:off x="1732" y="1538"/>
              <a:ext cx="3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85" name="Line 41"/>
            <p:cNvSpPr>
              <a:spLocks noChangeShapeType="1"/>
            </p:cNvSpPr>
            <p:nvPr/>
          </p:nvSpPr>
          <p:spPr bwMode="auto">
            <a:xfrm flipV="1">
              <a:off x="1492" y="1538"/>
              <a:ext cx="24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60"/>
          <p:cNvGrpSpPr>
            <a:grpSpLocks/>
          </p:cNvGrpSpPr>
          <p:nvPr/>
        </p:nvGrpSpPr>
        <p:grpSpPr bwMode="auto">
          <a:xfrm>
            <a:off x="31750" y="2416175"/>
            <a:ext cx="2719388" cy="2565400"/>
            <a:chOff x="192" y="1631"/>
            <a:chExt cx="1684" cy="1683"/>
          </a:xfrm>
        </p:grpSpPr>
        <p:sp>
          <p:nvSpPr>
            <p:cNvPr id="474173" name="Oval 61"/>
            <p:cNvSpPr>
              <a:spLocks noChangeArrowheads="1"/>
            </p:cNvSpPr>
            <p:nvPr/>
          </p:nvSpPr>
          <p:spPr bwMode="gray">
            <a:xfrm>
              <a:off x="192" y="1631"/>
              <a:ext cx="1684" cy="1683"/>
            </a:xfrm>
            <a:prstGeom prst="ellipse">
              <a:avLst/>
            </a:prstGeom>
            <a:gradFill flip="none" rotWithShape="1">
              <a:gsLst>
                <a:gs pos="0">
                  <a:schemeClr val="accent3">
                    <a:tint val="66000"/>
                    <a:satMod val="160000"/>
                  </a:schemeClr>
                </a:gs>
                <a:gs pos="50000">
                  <a:schemeClr val="accent3">
                    <a:tint val="44500"/>
                    <a:satMod val="160000"/>
                  </a:schemeClr>
                </a:gs>
                <a:gs pos="100000">
                  <a:schemeClr val="accent3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latin typeface="Arial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4174" name="Oval 62"/>
            <p:cNvSpPr>
              <a:spLocks noChangeArrowheads="1"/>
            </p:cNvSpPr>
            <p:nvPr/>
          </p:nvSpPr>
          <p:spPr bwMode="gray">
            <a:xfrm>
              <a:off x="303" y="1740"/>
              <a:ext cx="1461" cy="146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latin typeface="Arial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77" name="Oval 63"/>
            <p:cNvSpPr>
              <a:spLocks noChangeArrowheads="1"/>
            </p:cNvSpPr>
            <p:nvPr/>
          </p:nvSpPr>
          <p:spPr bwMode="gray">
            <a:xfrm>
              <a:off x="288" y="1754"/>
              <a:ext cx="1461" cy="1462"/>
            </a:xfrm>
            <a:prstGeom prst="ellipse">
              <a:avLst/>
            </a:prstGeom>
            <a:solidFill>
              <a:srgbClr val="0FCAEF"/>
            </a:solidFill>
            <a:ln w="9525">
              <a:solidFill>
                <a:srgbClr val="99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cs typeface="Arial" charset="0"/>
              </a:endParaRPr>
            </a:p>
          </p:txBody>
        </p:sp>
        <p:sp>
          <p:nvSpPr>
            <p:cNvPr id="9278" name="Oval 64"/>
            <p:cNvSpPr>
              <a:spLocks noChangeArrowheads="1"/>
            </p:cNvSpPr>
            <p:nvPr/>
          </p:nvSpPr>
          <p:spPr bwMode="gray">
            <a:xfrm>
              <a:off x="375" y="1814"/>
              <a:ext cx="1317" cy="1316"/>
            </a:xfrm>
            <a:prstGeom prst="ellipse">
              <a:avLst/>
            </a:prstGeom>
            <a:solidFill>
              <a:srgbClr val="00B0F0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 altLang="ru-RU"/>
            </a:p>
          </p:txBody>
        </p:sp>
        <p:sp>
          <p:nvSpPr>
            <p:cNvPr id="9279" name="Oval 65"/>
            <p:cNvSpPr>
              <a:spLocks noChangeArrowheads="1"/>
            </p:cNvSpPr>
            <p:nvPr/>
          </p:nvSpPr>
          <p:spPr bwMode="gray">
            <a:xfrm>
              <a:off x="396" y="1835"/>
              <a:ext cx="1276" cy="1277"/>
            </a:xfrm>
            <a:prstGeom prst="ellipse">
              <a:avLst/>
            </a:prstGeom>
            <a:solidFill>
              <a:srgbClr val="025220"/>
            </a:soli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 altLang="ru-RU"/>
            </a:p>
          </p:txBody>
        </p:sp>
        <p:sp>
          <p:nvSpPr>
            <p:cNvPr id="9280" name="Oval 66"/>
            <p:cNvSpPr>
              <a:spLocks noChangeArrowheads="1"/>
            </p:cNvSpPr>
            <p:nvPr/>
          </p:nvSpPr>
          <p:spPr bwMode="gray">
            <a:xfrm>
              <a:off x="412" y="1842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 altLang="ru-RU"/>
            </a:p>
          </p:txBody>
        </p:sp>
        <p:sp>
          <p:nvSpPr>
            <p:cNvPr id="9281" name="Oval 67"/>
            <p:cNvSpPr>
              <a:spLocks noChangeArrowheads="1"/>
            </p:cNvSpPr>
            <p:nvPr/>
          </p:nvSpPr>
          <p:spPr bwMode="gray">
            <a:xfrm>
              <a:off x="426" y="1854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 altLang="ru-RU"/>
            </a:p>
          </p:txBody>
        </p:sp>
        <p:sp>
          <p:nvSpPr>
            <p:cNvPr id="9282" name="Oval 68"/>
            <p:cNvSpPr>
              <a:spLocks noChangeArrowheads="1"/>
            </p:cNvSpPr>
            <p:nvPr/>
          </p:nvSpPr>
          <p:spPr bwMode="gray">
            <a:xfrm>
              <a:off x="480" y="1872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 altLang="ru-RU"/>
            </a:p>
          </p:txBody>
        </p:sp>
        <p:sp>
          <p:nvSpPr>
            <p:cNvPr id="11331" name="Text Box 69"/>
            <p:cNvSpPr txBox="1">
              <a:spLocks noChangeArrowheads="1"/>
            </p:cNvSpPr>
            <p:nvPr/>
          </p:nvSpPr>
          <p:spPr bwMode="gray">
            <a:xfrm>
              <a:off x="443" y="2007"/>
              <a:ext cx="1138" cy="9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20000"/>
                </a:lnSpc>
                <a:defRPr/>
              </a:pPr>
              <a:r>
                <a:rPr lang="ru-RU" altLang="ru-RU" sz="2400" b="1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Полезные ссылки </a:t>
              </a:r>
              <a:endParaRPr lang="en-US" alt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endParaRPr>
            </a:p>
            <a:p>
              <a:pPr algn="ctr">
                <a:lnSpc>
                  <a:spcPct val="120000"/>
                </a:lnSpc>
                <a:defRPr/>
              </a:pPr>
              <a:r>
                <a:rPr lang="en-US" altLang="ru-RU" sz="2400" b="1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</a:rPr>
                <a:t>Pisa </a:t>
              </a:r>
              <a:endParaRPr lang="ru-RU" altLang="ru-RU" sz="2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endParaRPr>
            </a:p>
          </p:txBody>
        </p:sp>
      </p:grpSp>
      <p:sp>
        <p:nvSpPr>
          <p:cNvPr id="81" name="Rectangle 48"/>
          <p:cNvSpPr>
            <a:spLocks noChangeArrowheads="1"/>
          </p:cNvSpPr>
          <p:nvPr/>
        </p:nvSpPr>
        <p:spPr bwMode="auto">
          <a:xfrm>
            <a:off x="1354702" y="46384"/>
            <a:ext cx="2304257" cy="68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altLang="ru-RU" sz="1400" dirty="0"/>
              <a:t>   </a:t>
            </a:r>
            <a:r>
              <a:rPr lang="en-US" altLang="ru-RU" sz="1400" dirty="0" smtClean="0"/>
              <a:t>    </a:t>
            </a:r>
            <a:r>
              <a:rPr lang="ru-RU" altLang="ru-RU" sz="1600" dirty="0" smtClean="0">
                <a:solidFill>
                  <a:srgbClr val="1F497D"/>
                </a:solidFill>
              </a:rPr>
              <a:t>Видео о </a:t>
            </a:r>
            <a:r>
              <a:rPr lang="en-US" altLang="ru-RU" sz="1600" dirty="0" smtClean="0">
                <a:solidFill>
                  <a:srgbClr val="1F497D"/>
                </a:solidFill>
              </a:rPr>
              <a:t>PISA      </a:t>
            </a:r>
          </a:p>
          <a:p>
            <a:pPr algn="just">
              <a:lnSpc>
                <a:spcPct val="120000"/>
              </a:lnSpc>
            </a:pPr>
            <a:r>
              <a:rPr lang="en-US" altLang="ru-RU" sz="1600" dirty="0" smtClean="0">
                <a:solidFill>
                  <a:srgbClr val="1F497D"/>
                </a:solidFill>
              </a:rPr>
              <a:t>    </a:t>
            </a:r>
            <a:r>
              <a:rPr lang="en-US" altLang="ru-RU" sz="1000" dirty="0" smtClean="0">
                <a:solidFill>
                  <a:srgbClr val="1F497D"/>
                </a:solidFill>
                <a:hlinkClick r:id="rId2"/>
              </a:rPr>
              <a:t>https</a:t>
            </a:r>
            <a:r>
              <a:rPr lang="en-US" altLang="ru-RU" sz="1000" dirty="0">
                <a:solidFill>
                  <a:srgbClr val="1F497D"/>
                </a:solidFill>
                <a:hlinkClick r:id="rId2"/>
              </a:rPr>
              <a:t>://youtu.be/i4RGqzaNEtg</a:t>
            </a:r>
            <a:r>
              <a:rPr lang="ru-RU" altLang="ru-RU" sz="1000" dirty="0" smtClean="0">
                <a:solidFill>
                  <a:srgbClr val="1F497D"/>
                </a:solidFill>
                <a:hlinkClick r:id="rId2"/>
              </a:rPr>
              <a:t> </a:t>
            </a:r>
            <a:endParaRPr lang="ru-RU" altLang="ru-RU" sz="1000" dirty="0">
              <a:solidFill>
                <a:srgbClr val="1F497D"/>
              </a:solidFill>
            </a:endParaRPr>
          </a:p>
        </p:txBody>
      </p:sp>
      <p:sp>
        <p:nvSpPr>
          <p:cNvPr id="77" name="Rectangle 48"/>
          <p:cNvSpPr>
            <a:spLocks noChangeArrowheads="1"/>
          </p:cNvSpPr>
          <p:nvPr/>
        </p:nvSpPr>
        <p:spPr bwMode="auto">
          <a:xfrm>
            <a:off x="3605705" y="443208"/>
            <a:ext cx="540193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ru-RU" sz="1400" dirty="0" smtClean="0"/>
              <a:t>                   </a:t>
            </a:r>
            <a:r>
              <a:rPr lang="ru-RU" altLang="ru-RU" sz="1400" dirty="0" smtClean="0"/>
              <a:t> </a:t>
            </a:r>
            <a:r>
              <a:rPr lang="en-US" altLang="ru-RU" sz="1400" dirty="0" smtClean="0"/>
              <a:t>  </a:t>
            </a:r>
            <a:r>
              <a:rPr lang="kk-KZ" altLang="ru-RU" sz="1400" dirty="0" smtClean="0">
                <a:solidFill>
                  <a:srgbClr val="1F497D"/>
                </a:solidFill>
              </a:rPr>
              <a:t>Примеры заданий</a:t>
            </a:r>
            <a:r>
              <a:rPr lang="ru-RU" altLang="ru-RU" sz="1400" dirty="0" smtClean="0">
                <a:solidFill>
                  <a:srgbClr val="1F497D"/>
                </a:solidFill>
              </a:rPr>
              <a:t> </a:t>
            </a:r>
            <a:r>
              <a:rPr lang="en-US" altLang="ru-RU" sz="1400" dirty="0" smtClean="0">
                <a:solidFill>
                  <a:srgbClr val="1F497D"/>
                </a:solidFill>
              </a:rPr>
              <a:t>PISA</a:t>
            </a:r>
            <a:r>
              <a:rPr lang="kk-KZ" altLang="ru-RU" sz="1400" dirty="0" smtClean="0">
                <a:solidFill>
                  <a:srgbClr val="1F497D"/>
                </a:solidFill>
              </a:rPr>
              <a:t>-2018</a:t>
            </a:r>
            <a:r>
              <a:rPr lang="en-US" altLang="ru-RU" sz="1400" dirty="0" smtClean="0">
                <a:solidFill>
                  <a:srgbClr val="1F497D"/>
                </a:solidFill>
              </a:rPr>
              <a:t> (</a:t>
            </a:r>
            <a:r>
              <a:rPr lang="kk-KZ" altLang="ru-RU" sz="1400" dirty="0" smtClean="0">
                <a:solidFill>
                  <a:srgbClr val="1F497D"/>
                </a:solidFill>
              </a:rPr>
              <a:t>чтение</a:t>
            </a:r>
            <a:r>
              <a:rPr lang="en-US" altLang="ru-RU" sz="1400" dirty="0" smtClean="0">
                <a:solidFill>
                  <a:srgbClr val="1F497D"/>
                </a:solidFill>
              </a:rPr>
              <a:t>)</a:t>
            </a:r>
            <a:endParaRPr lang="kk-KZ" altLang="ru-RU" sz="1400" dirty="0" smtClean="0">
              <a:solidFill>
                <a:srgbClr val="1F497D"/>
              </a:solidFill>
            </a:endParaRPr>
          </a:p>
          <a:p>
            <a:pPr marL="171450" indent="-17145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ru-RU" sz="1000" dirty="0" smtClean="0">
                <a:solidFill>
                  <a:srgbClr val="1F497D"/>
                </a:solidFill>
                <a:hlinkClick r:id="rId3"/>
              </a:rPr>
              <a:t>https://pisa2018-questions.oecd.org/platform/index.html?user=&amp;domain=REA&amp;unit=R548-ChinckenForum&amp;lang=rus-KAZ</a:t>
            </a:r>
            <a:endParaRPr lang="en-US" altLang="ru-RU" sz="1000" dirty="0" smtClean="0">
              <a:solidFill>
                <a:srgbClr val="1F497D"/>
              </a:solidFill>
            </a:endParaRPr>
          </a:p>
          <a:p>
            <a:pPr marL="171450" indent="-17145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ru-RU" sz="1000" dirty="0">
                <a:solidFill>
                  <a:srgbClr val="1F497D"/>
                </a:solidFill>
                <a:hlinkClick r:id="rId4"/>
              </a:rPr>
              <a:t>https://pisa2018-questions.oecd.org/platform/index.html?user=&amp;</a:t>
            </a:r>
            <a:r>
              <a:rPr lang="en-US" altLang="ru-RU" sz="1000" dirty="0" smtClean="0">
                <a:solidFill>
                  <a:srgbClr val="1F497D"/>
                </a:solidFill>
                <a:hlinkClick r:id="rId4"/>
              </a:rPr>
              <a:t>domain=REA&amp;unit=R551-RAPANui&amp;lang=rus-KAZ</a:t>
            </a:r>
            <a:endParaRPr lang="en-US" altLang="ru-RU" sz="1000" dirty="0" smtClean="0">
              <a:solidFill>
                <a:srgbClr val="1F497D"/>
              </a:solidFill>
            </a:endParaRPr>
          </a:p>
          <a:p>
            <a:pPr marL="171450" indent="-17145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ru-RU" sz="1000" dirty="0">
                <a:solidFill>
                  <a:srgbClr val="1F497D"/>
                </a:solidFill>
                <a:hlinkClick r:id="rId5"/>
              </a:rPr>
              <a:t>https://pisa2018-questions.oecd.org/platform/index.html?user=&amp;</a:t>
            </a:r>
            <a:r>
              <a:rPr lang="en-US" altLang="ru-RU" sz="1000" dirty="0" smtClean="0">
                <a:solidFill>
                  <a:srgbClr val="1F497D"/>
                </a:solidFill>
                <a:hlinkClick r:id="rId5"/>
              </a:rPr>
              <a:t>domain=REA&amp;unit=R557-CowsMilk&amp;lang=rus-KAZ</a:t>
            </a:r>
            <a:endParaRPr lang="en-US" altLang="ru-RU" sz="1000" dirty="0" smtClean="0">
              <a:solidFill>
                <a:srgbClr val="1F497D"/>
              </a:solidFill>
            </a:endParaRPr>
          </a:p>
          <a:p>
            <a:pPr marL="171450" indent="-17145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ru-RU" sz="1000" dirty="0">
                <a:solidFill>
                  <a:srgbClr val="1F497D"/>
                </a:solidFill>
                <a:hlinkClick r:id="rId6"/>
              </a:rPr>
              <a:t>https://pisa2018-questions.oecd.org/platform/index.html?user=&amp;</a:t>
            </a:r>
            <a:r>
              <a:rPr lang="en-US" altLang="ru-RU" sz="1000" dirty="0" smtClean="0">
                <a:solidFill>
                  <a:srgbClr val="1F497D"/>
                </a:solidFill>
                <a:hlinkClick r:id="rId6"/>
              </a:rPr>
              <a:t>domain=REA&amp;unit=R590-Sentences01&amp;lang=rus-KAZ</a:t>
            </a:r>
            <a:r>
              <a:rPr lang="en-US" altLang="ru-RU" sz="1600" dirty="0" smtClean="0">
                <a:solidFill>
                  <a:srgbClr val="1F497D"/>
                </a:solidFill>
              </a:rPr>
              <a:t>                 </a:t>
            </a:r>
            <a:r>
              <a:rPr lang="ru-RU" altLang="ru-RU" sz="1600" dirty="0" smtClean="0">
                <a:solidFill>
                  <a:srgbClr val="1F497D"/>
                </a:solidFill>
              </a:rPr>
              <a:t> </a:t>
            </a:r>
            <a:endParaRPr lang="ru-RU" altLang="ru-RU" sz="1600" dirty="0">
              <a:solidFill>
                <a:srgbClr val="1F497D"/>
              </a:solidFill>
            </a:endParaRPr>
          </a:p>
        </p:txBody>
      </p:sp>
      <p:sp>
        <p:nvSpPr>
          <p:cNvPr id="85" name="Rectangle 48"/>
          <p:cNvSpPr>
            <a:spLocks noChangeArrowheads="1"/>
          </p:cNvSpPr>
          <p:nvPr/>
        </p:nvSpPr>
        <p:spPr bwMode="auto">
          <a:xfrm>
            <a:off x="3503141" y="2684561"/>
            <a:ext cx="5328592" cy="21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ru-RU" sz="1400" dirty="0" smtClean="0"/>
              <a:t>          </a:t>
            </a:r>
            <a:r>
              <a:rPr lang="kk-KZ" altLang="ru-RU" sz="1400" dirty="0" smtClean="0">
                <a:solidFill>
                  <a:srgbClr val="1F497D"/>
                </a:solidFill>
              </a:rPr>
              <a:t>Примеры заданий</a:t>
            </a:r>
            <a:r>
              <a:rPr lang="ru-RU" altLang="ru-RU" sz="1400" dirty="0" smtClean="0">
                <a:solidFill>
                  <a:srgbClr val="1F497D"/>
                </a:solidFill>
              </a:rPr>
              <a:t> </a:t>
            </a:r>
            <a:r>
              <a:rPr lang="en-US" altLang="ru-RU" sz="1400" dirty="0" smtClean="0">
                <a:solidFill>
                  <a:srgbClr val="1F497D"/>
                </a:solidFill>
              </a:rPr>
              <a:t>PISA</a:t>
            </a:r>
            <a:r>
              <a:rPr lang="kk-KZ" altLang="ru-RU" sz="1400" dirty="0" smtClean="0">
                <a:solidFill>
                  <a:srgbClr val="1F497D"/>
                </a:solidFill>
              </a:rPr>
              <a:t>-201</a:t>
            </a:r>
            <a:r>
              <a:rPr lang="en-US" altLang="ru-RU" sz="1400" dirty="0" smtClean="0">
                <a:solidFill>
                  <a:srgbClr val="1F497D"/>
                </a:solidFill>
              </a:rPr>
              <a:t>5 (</a:t>
            </a:r>
            <a:r>
              <a:rPr lang="kk-KZ" altLang="ru-RU" sz="1400" dirty="0" smtClean="0">
                <a:solidFill>
                  <a:srgbClr val="1F497D"/>
                </a:solidFill>
              </a:rPr>
              <a:t>Естествознание</a:t>
            </a:r>
            <a:r>
              <a:rPr lang="ru-RU" altLang="ru-RU" sz="1400" dirty="0" smtClean="0">
                <a:solidFill>
                  <a:srgbClr val="1F497D"/>
                </a:solidFill>
              </a:rPr>
              <a:t>)</a:t>
            </a:r>
            <a:endParaRPr lang="kk-KZ" altLang="ru-RU" sz="1400" dirty="0" smtClean="0">
              <a:solidFill>
                <a:srgbClr val="1F497D"/>
              </a:solidFill>
            </a:endParaRPr>
          </a:p>
          <a:p>
            <a:pPr marL="171450" indent="-17145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ru-RU" sz="1000" dirty="0" smtClean="0">
                <a:solidFill>
                  <a:srgbClr val="1F497D"/>
                </a:solidFill>
                <a:hlinkClick r:id="rId7"/>
              </a:rPr>
              <a:t>http://www.oecd.org/pisa/PISA2015Questions/platform/index.html?user=&amp;domain=SCl&amp;unit=S656-BirdMigration&amp;lang=rus-RUS</a:t>
            </a:r>
            <a:endParaRPr lang="en-US" altLang="ru-RU" sz="1000" dirty="0" smtClean="0">
              <a:solidFill>
                <a:srgbClr val="1F497D"/>
              </a:solidFill>
            </a:endParaRPr>
          </a:p>
          <a:p>
            <a:pPr marL="171450" indent="-17145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ru-RU" sz="1000" dirty="0">
                <a:solidFill>
                  <a:srgbClr val="1F497D"/>
                </a:solidFill>
                <a:hlinkClick r:id="rId8"/>
              </a:rPr>
              <a:t>http://www.oecd.org/pisa/PISA2015Questions/platform/index.html?user=&amp;</a:t>
            </a:r>
            <a:r>
              <a:rPr lang="en-US" altLang="ru-RU" sz="1000" dirty="0" smtClean="0">
                <a:solidFill>
                  <a:srgbClr val="1F497D"/>
                </a:solidFill>
                <a:hlinkClick r:id="rId8"/>
              </a:rPr>
              <a:t>domain=SCl&amp;unit=S623-RunninglnHotWeather&amp;lang=rus-RUS</a:t>
            </a:r>
            <a:endParaRPr lang="en-US" altLang="ru-RU" sz="1000" dirty="0" smtClean="0">
              <a:solidFill>
                <a:srgbClr val="1F497D"/>
              </a:solidFill>
            </a:endParaRPr>
          </a:p>
          <a:p>
            <a:pPr marL="171450" indent="-17145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ru-RU" sz="1000" dirty="0">
                <a:solidFill>
                  <a:srgbClr val="1F497D"/>
                </a:solidFill>
                <a:hlinkClick r:id="rId9"/>
              </a:rPr>
              <a:t>http://www.oecd.org/pisa/PISA2015Questions/platform/index.html?user=&amp;</a:t>
            </a:r>
            <a:r>
              <a:rPr lang="en-US" altLang="ru-RU" sz="1000" dirty="0" smtClean="0">
                <a:solidFill>
                  <a:srgbClr val="1F497D"/>
                </a:solidFill>
                <a:hlinkClick r:id="rId9"/>
              </a:rPr>
              <a:t>domain=SCl&amp;unit=S637-SlopeFaceInvestigation&amp;lang=rus-RUS</a:t>
            </a:r>
            <a:endParaRPr lang="en-US" altLang="ru-RU" sz="1000" dirty="0" smtClean="0">
              <a:solidFill>
                <a:srgbClr val="1F497D"/>
              </a:solidFill>
            </a:endParaRPr>
          </a:p>
          <a:p>
            <a:pPr marL="171450" indent="-17145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ru-RU" sz="1000" dirty="0">
                <a:solidFill>
                  <a:srgbClr val="1F497D"/>
                </a:solidFill>
                <a:hlinkClick r:id="rId10"/>
              </a:rPr>
              <a:t>http://www.oecd.org/pisa/PISA2015Questions/platform/index.html?user=&amp;</a:t>
            </a:r>
            <a:r>
              <a:rPr lang="en-US" altLang="ru-RU" sz="1000" dirty="0" smtClean="0">
                <a:solidFill>
                  <a:srgbClr val="1F497D"/>
                </a:solidFill>
                <a:hlinkClick r:id="rId10"/>
              </a:rPr>
              <a:t>domain=SCl&amp;unit=S641-MeteoridsAndCreaters&amp;lang=rus-RUS</a:t>
            </a:r>
            <a:endParaRPr lang="en-US" altLang="ru-RU" sz="1000" dirty="0" smtClean="0">
              <a:solidFill>
                <a:srgbClr val="1F497D"/>
              </a:solidFill>
            </a:endParaRPr>
          </a:p>
          <a:p>
            <a:pPr marL="171450" indent="-17145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ru-RU" sz="1000" dirty="0">
                <a:solidFill>
                  <a:srgbClr val="1F497D"/>
                </a:solidFill>
                <a:hlinkClick r:id="rId11"/>
              </a:rPr>
              <a:t>http://www.oecd.org/pisa/PISA2015Questions/platform/index.html?user=&amp;</a:t>
            </a:r>
            <a:r>
              <a:rPr lang="en-US" altLang="ru-RU" sz="1000" dirty="0" smtClean="0">
                <a:solidFill>
                  <a:srgbClr val="1F497D"/>
                </a:solidFill>
                <a:hlinkClick r:id="rId11"/>
              </a:rPr>
              <a:t>domain=SCl&amp;unit=S601-SustainableFishFarming&amp;lang=rus-RUS</a:t>
            </a:r>
            <a:endParaRPr lang="ru-RU" altLang="ru-RU" sz="1600" dirty="0">
              <a:solidFill>
                <a:srgbClr val="1F497D"/>
              </a:solidFill>
            </a:endParaRPr>
          </a:p>
        </p:txBody>
      </p:sp>
      <p:sp>
        <p:nvSpPr>
          <p:cNvPr id="89" name="Rectangle 48"/>
          <p:cNvSpPr>
            <a:spLocks noChangeArrowheads="1"/>
          </p:cNvSpPr>
          <p:nvPr/>
        </p:nvSpPr>
        <p:spPr bwMode="auto">
          <a:xfrm>
            <a:off x="3515582" y="5193118"/>
            <a:ext cx="5328592" cy="72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ru-RU" sz="1400" dirty="0" smtClean="0"/>
              <a:t> </a:t>
            </a:r>
            <a:r>
              <a:rPr lang="kk-KZ" altLang="ru-RU" sz="1400" dirty="0" smtClean="0">
                <a:solidFill>
                  <a:srgbClr val="1F497D"/>
                </a:solidFill>
              </a:rPr>
              <a:t>Примеры заданий</a:t>
            </a:r>
            <a:r>
              <a:rPr lang="ru-RU" altLang="ru-RU" sz="1400" dirty="0" smtClean="0">
                <a:solidFill>
                  <a:srgbClr val="1F497D"/>
                </a:solidFill>
              </a:rPr>
              <a:t> </a:t>
            </a:r>
            <a:r>
              <a:rPr lang="en-US" altLang="ru-RU" sz="1400" dirty="0" smtClean="0">
                <a:solidFill>
                  <a:srgbClr val="1F497D"/>
                </a:solidFill>
              </a:rPr>
              <a:t>PISA</a:t>
            </a:r>
            <a:r>
              <a:rPr lang="kk-KZ" altLang="ru-RU" sz="1400" dirty="0" smtClean="0">
                <a:solidFill>
                  <a:srgbClr val="1F497D"/>
                </a:solidFill>
              </a:rPr>
              <a:t>-201</a:t>
            </a:r>
            <a:r>
              <a:rPr lang="en-US" altLang="ru-RU" sz="1400" dirty="0" smtClean="0">
                <a:solidFill>
                  <a:srgbClr val="1F497D"/>
                </a:solidFill>
              </a:rPr>
              <a:t>5 (</a:t>
            </a:r>
            <a:r>
              <a:rPr lang="kk-KZ" altLang="ru-RU" sz="1400" dirty="0" smtClean="0">
                <a:solidFill>
                  <a:srgbClr val="1F497D"/>
                </a:solidFill>
              </a:rPr>
              <a:t>совместное решение проблем</a:t>
            </a:r>
            <a:r>
              <a:rPr lang="ru-RU" altLang="ru-RU" sz="1400" dirty="0" smtClean="0">
                <a:solidFill>
                  <a:srgbClr val="1F497D"/>
                </a:solidFill>
              </a:rPr>
              <a:t>)</a:t>
            </a:r>
          </a:p>
          <a:p>
            <a:pPr algn="just">
              <a:lnSpc>
                <a:spcPct val="120000"/>
              </a:lnSpc>
            </a:pPr>
            <a:r>
              <a:rPr lang="en-US" altLang="ru-RU" sz="1000" dirty="0" smtClean="0">
                <a:solidFill>
                  <a:srgbClr val="1F497D"/>
                </a:solidFill>
                <a:hlinkClick r:id="rId12"/>
              </a:rPr>
              <a:t>http://www.oecd.org/pisa/PISA2015Questions/platform/html?user=&amp;domain=CPS&amp;unit=C100-Xandar&amp;lang=rus-RUS</a:t>
            </a:r>
            <a:endParaRPr lang="kk-KZ" altLang="ru-RU" sz="1000" dirty="0" smtClean="0">
              <a:solidFill>
                <a:srgbClr val="1F497D"/>
              </a:solidFill>
            </a:endParaRPr>
          </a:p>
        </p:txBody>
      </p:sp>
      <p:sp>
        <p:nvSpPr>
          <p:cNvPr id="90" name="Oval 53"/>
          <p:cNvSpPr>
            <a:spLocks noChangeArrowheads="1"/>
          </p:cNvSpPr>
          <p:nvPr/>
        </p:nvSpPr>
        <p:spPr bwMode="gray">
          <a:xfrm>
            <a:off x="3000648" y="5366494"/>
            <a:ext cx="203200" cy="203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 altLang="ru-RU"/>
          </a:p>
        </p:txBody>
      </p:sp>
      <p:sp>
        <p:nvSpPr>
          <p:cNvPr id="95" name="AutoShape 57"/>
          <p:cNvSpPr>
            <a:spLocks noChangeArrowheads="1"/>
          </p:cNvSpPr>
          <p:nvPr/>
        </p:nvSpPr>
        <p:spPr bwMode="gray">
          <a:xfrm>
            <a:off x="1241344" y="6022367"/>
            <a:ext cx="5541206" cy="719001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just">
              <a:lnSpc>
                <a:spcPct val="120000"/>
              </a:lnSpc>
            </a:pPr>
            <a:r>
              <a:rPr lang="kk-KZ" altLang="ru-RU" sz="1400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           </a:t>
            </a:r>
          </a:p>
          <a:p>
            <a:pPr algn="just">
              <a:lnSpc>
                <a:spcPct val="120000"/>
              </a:lnSpc>
            </a:pPr>
            <a:r>
              <a:rPr lang="kk-KZ" altLang="ru-RU" sz="14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altLang="ru-RU" sz="1400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            </a:t>
            </a:r>
          </a:p>
          <a:p>
            <a:pPr algn="just">
              <a:lnSpc>
                <a:spcPct val="120000"/>
              </a:lnSpc>
            </a:pPr>
            <a:r>
              <a:rPr lang="kk-KZ" altLang="ru-RU" sz="14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altLang="ru-RU" sz="1400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         Сборники тестовых заданий</a:t>
            </a:r>
          </a:p>
          <a:p>
            <a:pPr algn="just">
              <a:lnSpc>
                <a:spcPct val="120000"/>
              </a:lnSpc>
            </a:pPr>
            <a:r>
              <a:rPr lang="en-US" altLang="ru-RU" sz="1000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  <a:hlinkClick r:id="rId13"/>
              </a:rPr>
              <a:t>http://iac.kz/sites/default/failes/pisarusok-160805070542.pdf</a:t>
            </a:r>
            <a:endParaRPr lang="en-US" altLang="ru-RU" sz="1000" dirty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altLang="ru-RU" sz="1000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  <a:hlinkClick r:id="rId14"/>
              </a:rPr>
              <a:t>https://www.oecd.org/pisa/pisaproducts/Take%20the%20test%20e%20book.pdf(</a:t>
            </a:r>
            <a:r>
              <a:rPr lang="kk-KZ" altLang="ru-RU" sz="1000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  <a:hlinkClick r:id="rId14"/>
              </a:rPr>
              <a:t>англ.</a:t>
            </a:r>
            <a:r>
              <a:rPr lang="en-US" altLang="ru-RU" sz="1000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  <a:hlinkClick r:id="rId14"/>
              </a:rPr>
              <a:t>)</a:t>
            </a:r>
            <a:endParaRPr lang="kk-KZ" altLang="ru-RU" sz="1000" dirty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kk-KZ" altLang="ru-RU" sz="1400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120000"/>
              </a:lnSpc>
            </a:pPr>
            <a:endParaRPr lang="en-US" altLang="ru-RU" sz="1000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Oval 53"/>
          <p:cNvSpPr>
            <a:spLocks noChangeArrowheads="1"/>
          </p:cNvSpPr>
          <p:nvPr/>
        </p:nvSpPr>
        <p:spPr bwMode="gray">
          <a:xfrm>
            <a:off x="1056432" y="6160335"/>
            <a:ext cx="203200" cy="203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96933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105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2</cp:revision>
  <dcterms:created xsi:type="dcterms:W3CDTF">2021-01-04T07:58:46Z</dcterms:created>
  <dcterms:modified xsi:type="dcterms:W3CDTF">2021-01-04T09:16:49Z</dcterms:modified>
</cp:coreProperties>
</file>