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1129" r:id="rId2"/>
    <p:sldId id="1130" r:id="rId3"/>
    <p:sldId id="1131" r:id="rId4"/>
    <p:sldId id="1132" r:id="rId5"/>
    <p:sldId id="1133" r:id="rId6"/>
    <p:sldId id="1134" r:id="rId7"/>
    <p:sldId id="1135" r:id="rId8"/>
    <p:sldId id="1136" r:id="rId9"/>
  </p:sldIdLst>
  <p:sldSz cx="12192000" cy="6858000"/>
  <p:notesSz cx="6742113" cy="9872663"/>
  <p:embeddedFontLst>
    <p:embeddedFont>
      <p:font typeface="Calibri" pitchFamily="34" charset="0"/>
      <p:regular r:id="rId11"/>
      <p:bold r:id="rId12"/>
      <p:italic r:id="rId13"/>
      <p:boldItalic r:id="rId14"/>
    </p:embeddedFont>
    <p:embeddedFont>
      <p:font typeface="Quattrocento Sans" charset="0"/>
      <p:regular r:id="rId15"/>
      <p:bold r:id="rId16"/>
      <p:italic r:id="rId17"/>
      <p:boldItalic r:id="rId18"/>
    </p:embeddedFont>
    <p:embeddedFont>
      <p:font typeface="Oswald" charset="-52"/>
      <p:regular r:id="rId19"/>
      <p:bold r:id="rId20"/>
    </p:embeddedFont>
    <p:embeddedFont>
      <p:font typeface="Impact" pitchFamily="34" charset="0"/>
      <p:regular r:id="rId21"/>
    </p:embeddedFont>
    <p:embeddedFont>
      <p:font typeface="Century Gothic" pitchFamily="34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45" userDrawn="1">
          <p15:clr>
            <a:srgbClr val="A4A3A4"/>
          </p15:clr>
        </p15:guide>
        <p15:guide id="2" pos="7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776"/>
    <a:srgbClr val="254375"/>
    <a:srgbClr val="DCEDFC"/>
    <a:srgbClr val="FBE11D"/>
    <a:srgbClr val="FBE9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AD02041-B52C-4DD9-A68C-048C5E8747D6}">
  <a:tblStyle styleId="{9AD02041-B52C-4DD9-A68C-048C5E8747D6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498F73E-501D-4AE1-933A-061209AB6CB3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B5B00C8A-415F-4389-B908-16440EA4FB74}" styleName="Table_2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  <a:fill>
          <a:solidFill>
            <a:srgbClr val="FFFFFF"/>
          </a:solidFill>
        </a:fill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660"/>
  </p:normalViewPr>
  <p:slideViewPr>
    <p:cSldViewPr snapToGrid="0">
      <p:cViewPr>
        <p:scale>
          <a:sx n="80" d="100"/>
          <a:sy n="80" d="100"/>
        </p:scale>
        <p:origin x="-372" y="552"/>
      </p:cViewPr>
      <p:guideLst>
        <p:guide orient="horz" pos="3045"/>
        <p:guide pos="753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2" d="100"/>
        <a:sy n="172" d="100"/>
      </p:scale>
      <p:origin x="0" y="-123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font" Target="fonts/font15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font" Target="fonts/font14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font" Target="fonts/font13.fntdata"/><Relationship Id="rId28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font" Target="fonts/font12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83363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898949" y="4689516"/>
            <a:ext cx="4944216" cy="444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672" tIns="45323" rIns="90672" bIns="45323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7519063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3475-1810-40F9-A768-191B6E98576B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099750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3475-1810-40F9-A768-191B6E98576B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19413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3475-1810-40F9-A768-191B6E98576B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8767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Титульный слайд" type="tx">
  <p:cSld name="1_Титульный слайд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9892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>
  <p:cSld name="1_Пустой слайд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11460075" y="166281"/>
            <a:ext cx="383640" cy="459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Impact"/>
              <a:buNone/>
              <a:defRPr sz="2400" b="0" i="0" u="none" strike="noStrike" cap="none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Impact"/>
              <a:buNone/>
              <a:defRPr sz="2400" b="0" i="0" u="none" strike="noStrike" cap="none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Impact"/>
              <a:buNone/>
              <a:defRPr sz="2400" b="0" i="0" u="none" strike="noStrike" cap="none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Impact"/>
              <a:buNone/>
              <a:defRPr sz="2400" b="0" i="0" u="none" strike="noStrike" cap="none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Impact"/>
              <a:buNone/>
              <a:defRPr sz="2400" b="0" i="0" u="none" strike="noStrike" cap="none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Impact"/>
              <a:buNone/>
              <a:defRPr sz="2400" b="0" i="0" u="none" strike="noStrike" cap="none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Impact"/>
              <a:buNone/>
              <a:defRPr sz="2400" b="0" i="0" u="none" strike="noStrike" cap="none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Impact"/>
              <a:buNone/>
              <a:defRPr sz="2400" b="0" i="0" u="none" strike="noStrike" cap="none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Impact"/>
              <a:buNone/>
              <a:defRPr sz="2400" b="0" i="0" u="none" strike="noStrike" cap="none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5113-DAC7-4767-A234-FCDC1C739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010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3475-1810-40F9-A768-191B6E98576B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839793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3475-1810-40F9-A768-191B6E98576B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93441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3475-1810-40F9-A768-191B6E98576B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070462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3475-1810-40F9-A768-191B6E98576B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421331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3475-1810-40F9-A768-191B6E98576B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189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3475-1810-40F9-A768-191B6E98576B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20974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3475-1810-40F9-A768-191B6E98576B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283700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73475-1810-40F9-A768-191B6E98576B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575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</a:t>
            </a:fld>
            <a:endParaRPr lang="ru-RU"/>
          </a:p>
        </p:txBody>
      </p:sp>
      <p:sp>
        <p:nvSpPr>
          <p:cNvPr id="3" name="Пятиугольник 2"/>
          <p:cNvSpPr/>
          <p:nvPr/>
        </p:nvSpPr>
        <p:spPr>
          <a:xfrm>
            <a:off x="3065469" y="1"/>
            <a:ext cx="9126531" cy="6858000"/>
          </a:xfrm>
          <a:prstGeom prst="homePlate">
            <a:avLst>
              <a:gd name="adj" fmla="val 0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Google Shape;52;p10"/>
          <p:cNvCxnSpPr/>
          <p:nvPr/>
        </p:nvCxnSpPr>
        <p:spPr>
          <a:xfrm>
            <a:off x="3017343" y="0"/>
            <a:ext cx="0" cy="6858000"/>
          </a:xfrm>
          <a:prstGeom prst="straightConnector1">
            <a:avLst/>
          </a:prstGeom>
          <a:noFill/>
          <a:ln w="28575" cap="flat" cmpd="sng">
            <a:solidFill>
              <a:srgbClr val="02578C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" name="Номер слайда 1">
            <a:extLst>
              <a:ext uri="{FF2B5EF4-FFF2-40B4-BE49-F238E27FC236}">
                <a16:creationId xmlns="" xmlns:a16="http://schemas.microsoft.com/office/drawing/2014/main" id="{7E01EBED-56E2-4756-AC1E-71EB89B05128}"/>
              </a:ext>
            </a:extLst>
          </p:cNvPr>
          <p:cNvSpPr txBox="1">
            <a:spLocks/>
          </p:cNvSpPr>
          <p:nvPr/>
        </p:nvSpPr>
        <p:spPr>
          <a:xfrm>
            <a:off x="11089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45700" tIns="45700" rIns="45700" bIns="45700" rtlCol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9800093" y="0"/>
            <a:ext cx="2345131" cy="6858000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8646059" y="0"/>
            <a:ext cx="2378041" cy="6858000"/>
          </a:xfrm>
          <a:prstGeom prst="chevron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DD0D6709-3B5A-47FE-B54C-881DB55A3635}"/>
              </a:ext>
            </a:extLst>
          </p:cNvPr>
          <p:cNvSpPr/>
          <p:nvPr/>
        </p:nvSpPr>
        <p:spPr>
          <a:xfrm>
            <a:off x="3470767" y="2644170"/>
            <a:ext cx="583833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Oswald" pitchFamily="2" charset="-52"/>
              </a:rPr>
              <a:t>АНАЛИЗ УЧАСТИЯ ПЕДАГОГОВ </a:t>
            </a:r>
          </a:p>
          <a:p>
            <a:r>
              <a:rPr lang="ru-RU" sz="3200" dirty="0" smtClean="0">
                <a:solidFill>
                  <a:schemeClr val="tx1"/>
                </a:solidFill>
                <a:latin typeface="Oswald" pitchFamily="2" charset="-52"/>
              </a:rPr>
              <a:t>в аттестации на присвоение категории </a:t>
            </a:r>
            <a:r>
              <a:rPr lang="ru-RU" sz="3200" b="1" dirty="0" smtClean="0">
                <a:solidFill>
                  <a:schemeClr val="tx1"/>
                </a:solidFill>
                <a:latin typeface="Oswald" pitchFamily="2" charset="-52"/>
              </a:rPr>
              <a:t>«педагог-мастер»</a:t>
            </a:r>
            <a:endParaRPr lang="x-none" sz="1800" b="1" dirty="0">
              <a:solidFill>
                <a:schemeClr val="tx1"/>
              </a:solidFill>
              <a:latin typeface="Oswald" pitchFamily="2" charset="-52"/>
            </a:endParaRPr>
          </a:p>
        </p:txBody>
      </p:sp>
      <p:pic>
        <p:nvPicPr>
          <p:cNvPr id="10" name="Picture 2" descr="C:\Users\Айганым\Desktop\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42" y="190044"/>
            <a:ext cx="1240783" cy="1008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570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73">
            <a:extLst>
              <a:ext uri="{FF2B5EF4-FFF2-40B4-BE49-F238E27FC236}">
                <a16:creationId xmlns="" xmlns:a16="http://schemas.microsoft.com/office/drawing/2014/main" id="{5D45A3ED-77B9-4849-A8C3-0C93CA132573}"/>
              </a:ext>
            </a:extLst>
          </p:cNvPr>
          <p:cNvSpPr/>
          <p:nvPr/>
        </p:nvSpPr>
        <p:spPr>
          <a:xfrm>
            <a:off x="196314" y="278783"/>
            <a:ext cx="3832964" cy="5203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sz="2400" dirty="0" smtClean="0">
                <a:latin typeface="Oswald" pitchFamily="2" charset="-52"/>
              </a:rPr>
              <a:t>За 2018-2020 годы</a:t>
            </a:r>
            <a:endParaRPr lang="ru-RU" sz="2400" dirty="0">
              <a:latin typeface="Oswald" pitchFamily="2" charset="-52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A57F5A03-5652-4BF5-85C6-8D579C96FB40}"/>
              </a:ext>
            </a:extLst>
          </p:cNvPr>
          <p:cNvSpPr/>
          <p:nvPr/>
        </p:nvSpPr>
        <p:spPr>
          <a:xfrm>
            <a:off x="457758" y="864527"/>
            <a:ext cx="3276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400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3FD88D61-7D36-4DDD-A05B-C37CC3127A02}"/>
              </a:ext>
            </a:extLst>
          </p:cNvPr>
          <p:cNvSpPr/>
          <p:nvPr/>
        </p:nvSpPr>
        <p:spPr>
          <a:xfrm>
            <a:off x="545721" y="1298218"/>
            <a:ext cx="155437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Oswald" pitchFamily="2" charset="-52"/>
                <a:ea typeface="Calibri" panose="020F0502020204030204" pitchFamily="34" charset="0"/>
              </a:rPr>
              <a:t>145</a:t>
            </a:r>
            <a:endParaRPr lang="ru-RU" sz="3600" dirty="0">
              <a:latin typeface="Oswald" pitchFamily="2" charset="-52"/>
              <a:ea typeface="Calibri" panose="020F0502020204030204" pitchFamily="34" charset="0"/>
            </a:endParaRPr>
          </a:p>
          <a:p>
            <a:r>
              <a:rPr lang="ru-RU" sz="1600" dirty="0" smtClean="0">
                <a:solidFill>
                  <a:prstClr val="black"/>
                </a:solidFill>
                <a:latin typeface="Oswald" panose="020B0604020202020204" charset="-52"/>
                <a:ea typeface="Calibri" panose="020F0502020204030204" pitchFamily="34" charset="0"/>
              </a:rPr>
              <a:t>педагогов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40094" y="1307775"/>
            <a:ext cx="45432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Oswald" charset="-52"/>
              </a:rPr>
              <a:t>подавших заявления на присвоение категории «педагог-мастер»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6438E0AB-5119-4429-97E3-E08BF619DF32}"/>
              </a:ext>
            </a:extLst>
          </p:cNvPr>
          <p:cNvSpPr txBox="1"/>
          <p:nvPr/>
        </p:nvSpPr>
        <p:spPr>
          <a:xfrm>
            <a:off x="0" y="5787026"/>
            <a:ext cx="12192000" cy="1070974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lgDash"/>
          </a:ln>
        </p:spPr>
        <p:txBody>
          <a:bodyPr wrap="square" anchor="ctr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lnSpc>
                <a:spcPct val="107000"/>
              </a:lnSpc>
              <a:defRPr sz="2000">
                <a:latin typeface="Oswald" pitchFamily="2" charset="-52"/>
                <a:cs typeface="Calibri" panose="020F0502020204030204" pitchFamily="34" charset="0"/>
              </a:defRPr>
            </a:lvl1pPr>
          </a:lstStyle>
          <a:p>
            <a:pPr algn="l"/>
            <a:r>
              <a:rPr lang="ru-RU" sz="1600" dirty="0" smtClean="0">
                <a:latin typeface="Oswald" charset="-52"/>
              </a:rPr>
              <a:t>ПЕДАГОГ-МАСТЕР</a:t>
            </a:r>
            <a:endParaRPr lang="ru-RU" sz="1600" dirty="0">
              <a:latin typeface="Oswald" charset="-52"/>
            </a:endParaRPr>
          </a:p>
        </p:txBody>
      </p:sp>
      <p:sp>
        <p:nvSpPr>
          <p:cNvPr id="14" name="Капля 13"/>
          <p:cNvSpPr/>
          <p:nvPr/>
        </p:nvSpPr>
        <p:spPr>
          <a:xfrm flipH="1">
            <a:off x="1601219" y="1755272"/>
            <a:ext cx="1322575" cy="1297552"/>
          </a:xfrm>
          <a:prstGeom prst="teardrop">
            <a:avLst/>
          </a:prstGeom>
          <a:solidFill>
            <a:srgbClr val="F692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lc="http://schemas.openxmlformats.org/drawingml/2006/lockedCanvas" xmlns:a16="http://schemas.microsoft.com/office/drawing/2014/main" xmlns="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482" y="1980081"/>
            <a:ext cx="818431" cy="818431"/>
          </a:xfrm>
          <a:prstGeom prst="rect">
            <a:avLst/>
          </a:prstGeom>
        </p:spPr>
      </p:pic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3FD88D61-7D36-4DDD-A05B-C37CC3127A02}"/>
              </a:ext>
            </a:extLst>
          </p:cNvPr>
          <p:cNvSpPr/>
          <p:nvPr/>
        </p:nvSpPr>
        <p:spPr>
          <a:xfrm>
            <a:off x="6483325" y="1757717"/>
            <a:ext cx="15543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Oswald" charset="-52"/>
              </a:rPr>
              <a:t>57 </a:t>
            </a:r>
            <a:r>
              <a:rPr lang="ru-RU" sz="1600" dirty="0">
                <a:latin typeface="Oswald" charset="-52"/>
              </a:rPr>
              <a:t>(39,3%). </a:t>
            </a:r>
            <a:endParaRPr lang="ru-RU" sz="1600" dirty="0">
              <a:solidFill>
                <a:prstClr val="black"/>
              </a:solidFill>
              <a:latin typeface="Oswald" charset="-52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037704" y="1980081"/>
            <a:ext cx="235352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Oswald" charset="-52"/>
              </a:rPr>
              <a:t>от инновационных </a:t>
            </a:r>
            <a:r>
              <a:rPr lang="ru-RU" dirty="0" smtClean="0">
                <a:latin typeface="Oswald" charset="-52"/>
              </a:rPr>
              <a:t>школ и СШИ </a:t>
            </a:r>
            <a:endParaRPr lang="ru-RU" dirty="0">
              <a:latin typeface="Oswald" charset="-52"/>
            </a:endParaRPr>
          </a:p>
        </p:txBody>
      </p:sp>
      <p:sp>
        <p:nvSpPr>
          <p:cNvPr id="20" name="Google Shape;1962;p38"/>
          <p:cNvSpPr/>
          <p:nvPr/>
        </p:nvSpPr>
        <p:spPr>
          <a:xfrm>
            <a:off x="3853250" y="1703666"/>
            <a:ext cx="1383683" cy="730904"/>
          </a:xfrm>
          <a:custGeom>
            <a:avLst/>
            <a:gdLst/>
            <a:ahLst/>
            <a:cxnLst/>
            <a:rect l="l" t="t" r="r" b="b"/>
            <a:pathLst>
              <a:path w="2821" h="2122" extrusionOk="0">
                <a:moveTo>
                  <a:pt x="1761" y="1"/>
                </a:moveTo>
                <a:lnTo>
                  <a:pt x="1400" y="361"/>
                </a:lnTo>
                <a:lnTo>
                  <a:pt x="1847" y="808"/>
                </a:lnTo>
                <a:lnTo>
                  <a:pt x="1" y="808"/>
                </a:lnTo>
                <a:lnTo>
                  <a:pt x="1" y="1321"/>
                </a:lnTo>
                <a:lnTo>
                  <a:pt x="1847" y="1321"/>
                </a:lnTo>
                <a:lnTo>
                  <a:pt x="1400" y="1768"/>
                </a:lnTo>
                <a:lnTo>
                  <a:pt x="1761" y="2121"/>
                </a:lnTo>
                <a:lnTo>
                  <a:pt x="2821" y="1061"/>
                </a:lnTo>
                <a:lnTo>
                  <a:pt x="1761" y="1"/>
                </a:lnTo>
                <a:close/>
              </a:path>
            </a:pathLst>
          </a:custGeom>
          <a:solidFill>
            <a:srgbClr val="869F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="" xmlns:a16="http://schemas.microsoft.com/office/drawing/2014/main" id="{198129FA-17E8-4134-AEE9-19981B6C32EF}"/>
              </a:ext>
            </a:extLst>
          </p:cNvPr>
          <p:cNvCxnSpPr>
            <a:cxnSpLocks/>
          </p:cNvCxnSpPr>
          <p:nvPr/>
        </p:nvCxnSpPr>
        <p:spPr>
          <a:xfrm>
            <a:off x="527977" y="3318580"/>
            <a:ext cx="0" cy="1646092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685758" y="3664571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1588">
              <a:spcAft>
                <a:spcPts val="300"/>
              </a:spcAft>
            </a:pPr>
            <a:r>
              <a:rPr lang="ru-RU" dirty="0">
                <a:solidFill>
                  <a:schemeClr val="tx1"/>
                </a:solidFill>
                <a:latin typeface="Oswald" charset="-52"/>
              </a:rPr>
              <a:t>В Карагандинской области функционирует </a:t>
            </a:r>
            <a:r>
              <a:rPr lang="ru-RU" sz="2800" dirty="0">
                <a:solidFill>
                  <a:schemeClr val="tx1"/>
                </a:solidFill>
                <a:latin typeface="Oswald" charset="-52"/>
              </a:rPr>
              <a:t>50</a:t>
            </a:r>
            <a:r>
              <a:rPr lang="ru-RU" dirty="0">
                <a:solidFill>
                  <a:schemeClr val="tx1"/>
                </a:solidFill>
                <a:latin typeface="Oswald" charset="-52"/>
              </a:rPr>
              <a:t> инновационных </a:t>
            </a:r>
            <a:r>
              <a:rPr lang="ru-RU" dirty="0" smtClean="0">
                <a:solidFill>
                  <a:schemeClr val="tx1"/>
                </a:solidFill>
                <a:latin typeface="Oswald" charset="-52"/>
              </a:rPr>
              <a:t>школ </a:t>
            </a:r>
            <a:r>
              <a:rPr lang="ru-RU" dirty="0">
                <a:solidFill>
                  <a:schemeClr val="tx1"/>
                </a:solidFill>
                <a:latin typeface="Oswald" charset="-52"/>
              </a:rPr>
              <a:t> </a:t>
            </a:r>
            <a:r>
              <a:rPr lang="kk-KZ" dirty="0" smtClean="0">
                <a:solidFill>
                  <a:schemeClr val="tx1"/>
                </a:solidFill>
                <a:latin typeface="Oswald" charset="-52"/>
              </a:rPr>
              <a:t>(лицеи, гимназии) , </a:t>
            </a:r>
            <a:r>
              <a:rPr lang="ru-RU" sz="2800" dirty="0" smtClean="0">
                <a:solidFill>
                  <a:schemeClr val="tx1"/>
                </a:solidFill>
                <a:latin typeface="Oswald" charset="-52"/>
              </a:rPr>
              <a:t>12</a:t>
            </a:r>
            <a:r>
              <a:rPr lang="ru-RU" dirty="0" smtClean="0">
                <a:solidFill>
                  <a:schemeClr val="tx1"/>
                </a:solidFill>
                <a:latin typeface="Oswald" charset="-52"/>
              </a:rPr>
              <a:t> областных специализированных школ-интернатов.</a:t>
            </a:r>
            <a:endParaRPr lang="en-US" dirty="0">
              <a:solidFill>
                <a:schemeClr val="tx1"/>
              </a:solidFill>
              <a:latin typeface="Oswald" charset="-52"/>
            </a:endParaRP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951792"/>
              </p:ext>
            </p:extLst>
          </p:nvPr>
        </p:nvGraphicFramePr>
        <p:xfrm>
          <a:off x="6483325" y="3318580"/>
          <a:ext cx="5264819" cy="1472184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375542"/>
                <a:gridCol w="1754198"/>
                <a:gridCol w="769443"/>
                <a:gridCol w="788916"/>
                <a:gridCol w="788360"/>
                <a:gridCol w="78836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Oswald" charset="-52"/>
                        </a:rPr>
                        <a:t>№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Oswald" charset="-52"/>
                        </a:rPr>
                        <a:t> 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Oswald" charset="-52"/>
                        </a:rPr>
                        <a:t>2018 год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Oswald" charset="-52"/>
                        </a:rPr>
                        <a:t>2019 год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Oswald" charset="-52"/>
                        </a:rPr>
                        <a:t>2020 год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Oswald" charset="-52"/>
                        </a:rPr>
                        <a:t>Итого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dirty="0">
                          <a:effectLst/>
                          <a:latin typeface="Oswald" charset="-52"/>
                        </a:rPr>
                        <a:t> </a:t>
                      </a:r>
                      <a:endParaRPr lang="ru-RU" sz="11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Oswald" charset="-52"/>
                        </a:rPr>
                        <a:t>Всего на «педагога-мастера»</a:t>
                      </a:r>
                      <a:endParaRPr lang="ru-RU" sz="11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Oswald" charset="-52"/>
                        </a:rPr>
                        <a:t>71</a:t>
                      </a:r>
                      <a:endParaRPr lang="ru-RU" sz="11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Oswald" charset="-52"/>
                        </a:rPr>
                        <a:t>30</a:t>
                      </a:r>
                      <a:endParaRPr lang="ru-RU" sz="11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Oswald" charset="-52"/>
                        </a:rPr>
                        <a:t>44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Oswald" charset="-52"/>
                        </a:rPr>
                        <a:t>145</a:t>
                      </a:r>
                      <a:endParaRPr lang="ru-RU" sz="11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Oswald" charset="-52"/>
                        </a:rPr>
                        <a:t>2.</a:t>
                      </a:r>
                      <a:r>
                        <a:rPr lang="ru-RU" sz="1200" dirty="0">
                          <a:effectLst/>
                          <a:latin typeface="Oswald" charset="-52"/>
                        </a:rPr>
                        <a:t> </a:t>
                      </a:r>
                      <a:endParaRPr lang="ru-RU" sz="11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Oswald" charset="-52"/>
                        </a:rPr>
                        <a:t>В том числе из инновационных школ (гимназии, лицеи</a:t>
                      </a:r>
                      <a:r>
                        <a:rPr lang="kk-KZ" sz="1200" dirty="0">
                          <a:effectLst/>
                          <a:latin typeface="Oswald" charset="-52"/>
                        </a:rPr>
                        <a:t>-38</a:t>
                      </a:r>
                      <a:r>
                        <a:rPr lang="ru-RU" sz="1200" dirty="0">
                          <a:effectLst/>
                          <a:latin typeface="Oswald" charset="-52"/>
                        </a:rPr>
                        <a:t> СШИ</a:t>
                      </a:r>
                      <a:r>
                        <a:rPr lang="kk-KZ" sz="1200" dirty="0">
                          <a:effectLst/>
                          <a:latin typeface="Oswald" charset="-52"/>
                        </a:rPr>
                        <a:t> -19</a:t>
                      </a:r>
                      <a:r>
                        <a:rPr lang="ru-RU" sz="1200" dirty="0">
                          <a:effectLst/>
                          <a:latin typeface="Oswald" charset="-52"/>
                        </a:rPr>
                        <a:t>)</a:t>
                      </a:r>
                      <a:endParaRPr lang="ru-RU" sz="11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Oswald" charset="-52"/>
                        </a:rPr>
                        <a:t>32 (45%)</a:t>
                      </a:r>
                      <a:endParaRPr lang="ru-RU" sz="11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Oswald" charset="-52"/>
                        </a:rPr>
                        <a:t>11 (36,6%)</a:t>
                      </a:r>
                      <a:endParaRPr lang="ru-RU" sz="11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Oswald" charset="-52"/>
                        </a:rPr>
                        <a:t>14 (31,8)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Oswald" charset="-52"/>
                        </a:rPr>
                        <a:t>57 (39,3%)</a:t>
                      </a:r>
                      <a:endParaRPr lang="ru-RU" sz="11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25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51263" y="2894035"/>
            <a:ext cx="9524011" cy="39639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6438E0AB-5119-4429-97E3-E08BF619DF32}"/>
              </a:ext>
            </a:extLst>
          </p:cNvPr>
          <p:cNvSpPr txBox="1"/>
          <p:nvPr/>
        </p:nvSpPr>
        <p:spPr>
          <a:xfrm>
            <a:off x="0" y="5987190"/>
            <a:ext cx="12192000" cy="87081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lgDash"/>
          </a:ln>
        </p:spPr>
        <p:txBody>
          <a:bodyPr wrap="square" anchor="ctr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lnSpc>
                <a:spcPct val="107000"/>
              </a:lnSpc>
              <a:defRPr sz="2000">
                <a:latin typeface="Oswald" pitchFamily="2" charset="-52"/>
                <a:cs typeface="Calibri" panose="020F0502020204030204" pitchFamily="34" charset="0"/>
              </a:defRPr>
            </a:lvl1pPr>
          </a:lstStyle>
          <a:p>
            <a:pPr algn="l"/>
            <a:r>
              <a:rPr lang="ru-RU" sz="1600" dirty="0" smtClean="0">
                <a:latin typeface="Oswald" charset="-52"/>
              </a:rPr>
              <a:t>ПЕДАГОГ-МАСТЕР</a:t>
            </a:r>
            <a:endParaRPr lang="ru-RU" sz="1600" dirty="0">
              <a:latin typeface="Oswald" charset="-52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078585"/>
              </p:ext>
            </p:extLst>
          </p:nvPr>
        </p:nvGraphicFramePr>
        <p:xfrm>
          <a:off x="693160" y="376967"/>
          <a:ext cx="11136574" cy="1892892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2483100"/>
                <a:gridCol w="8653474"/>
              </a:tblGrid>
              <a:tr h="4157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Oswald" charset="-52"/>
                        </a:rPr>
                        <a:t>Организации образования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Oswald" charset="-52"/>
                        </a:rPr>
                        <a:t>В аттестации на категорию «педагог-мастер» участвовали педагоги следующих школ: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255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Oswald" charset="-52"/>
                        </a:rPr>
                        <a:t>СШИ</a:t>
                      </a:r>
                      <a:endParaRPr lang="ru-RU" sz="12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Oswald" charset="-52"/>
                        </a:rPr>
                        <a:t>БИЛ №1, №2, №3,  «Дарын», «Мурагер», «Зияткер», СШИ имени Жамбыла, СШИ «Информационных технологий».</a:t>
                      </a:r>
                      <a:endParaRPr lang="ru-RU" sz="12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0498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Oswald" charset="-52"/>
                        </a:rPr>
                        <a:t>Инновационные школы </a:t>
                      </a:r>
                      <a:endParaRPr lang="ru-RU" sz="12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Oswald" charset="-52"/>
                        </a:rPr>
                        <a:t>Караганда: </a:t>
                      </a:r>
                      <a:r>
                        <a:rPr lang="kk-KZ" sz="1200" dirty="0">
                          <a:effectLst/>
                          <a:latin typeface="Oswald" charset="-52"/>
                        </a:rPr>
                        <a:t>лицей №2, гимназии №1, 3, 38, 39, 92, 93, ШЛ №53, 101.</a:t>
                      </a:r>
                      <a:endParaRPr lang="ru-RU" sz="1200" dirty="0">
                        <a:effectLst/>
                        <a:latin typeface="Oswald" charset="-52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Oswald" charset="-52"/>
                        </a:rPr>
                        <a:t>Темиртау: </a:t>
                      </a:r>
                      <a:r>
                        <a:rPr lang="kk-KZ" sz="1200" dirty="0">
                          <a:effectLst/>
                          <a:latin typeface="Oswald" charset="-52"/>
                        </a:rPr>
                        <a:t>гимназия имени Т.Аубакирова, гимназия №1, казахская школа-гимназия №15.</a:t>
                      </a:r>
                      <a:endParaRPr lang="ru-RU" sz="1200" dirty="0">
                        <a:effectLst/>
                        <a:latin typeface="Oswald" charset="-52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Oswald" charset="-52"/>
                        </a:rPr>
                        <a:t>Шахтинск: </a:t>
                      </a:r>
                      <a:r>
                        <a:rPr lang="kk-KZ" sz="1200" dirty="0">
                          <a:effectLst/>
                          <a:latin typeface="Oswald" charset="-52"/>
                        </a:rPr>
                        <a:t>школа-гимназия №5.</a:t>
                      </a:r>
                      <a:endParaRPr lang="ru-RU" sz="1200" dirty="0">
                        <a:effectLst/>
                        <a:latin typeface="Oswald" charset="-52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Oswald" charset="-52"/>
                        </a:rPr>
                        <a:t>Шетский район: </a:t>
                      </a:r>
                      <a:r>
                        <a:rPr lang="kk-KZ" sz="1200" dirty="0">
                          <a:effectLst/>
                          <a:latin typeface="Oswald" charset="-52"/>
                        </a:rPr>
                        <a:t>школа-гимназия имени Ж.Акылбаева.</a:t>
                      </a:r>
                      <a:endParaRPr lang="ru-RU" sz="1200" dirty="0">
                        <a:effectLst/>
                        <a:latin typeface="Oswald" charset="-52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Oswald" charset="-52"/>
                        </a:rPr>
                        <a:t>Балхаш: </a:t>
                      </a:r>
                      <a:r>
                        <a:rPr lang="kk-KZ" sz="1200" dirty="0">
                          <a:effectLst/>
                          <a:latin typeface="Oswald" charset="-52"/>
                        </a:rPr>
                        <a:t>школа-лицей №17 имени В.Маяковского, лицей №2 имени Абая</a:t>
                      </a:r>
                      <a:endParaRPr lang="ru-RU" sz="12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Прямоугольник 73">
            <a:extLst>
              <a:ext uri="{FF2B5EF4-FFF2-40B4-BE49-F238E27FC236}">
                <a16:creationId xmlns="" xmlns:a16="http://schemas.microsoft.com/office/drawing/2014/main" id="{5D45A3ED-77B9-4849-A8C3-0C93CA132573}"/>
              </a:ext>
            </a:extLst>
          </p:cNvPr>
          <p:cNvSpPr/>
          <p:nvPr/>
        </p:nvSpPr>
        <p:spPr>
          <a:xfrm>
            <a:off x="1718332" y="2446712"/>
            <a:ext cx="9351447" cy="5203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kk-KZ" b="1" dirty="0">
                <a:latin typeface="Oswald" charset="-52"/>
              </a:rPr>
              <a:t>В аттестации на категорию «педагог-мастер» участвовали педагоги </a:t>
            </a:r>
            <a:r>
              <a:rPr lang="ru-RU" b="1" dirty="0" smtClean="0">
                <a:latin typeface="Oswald" charset="-52"/>
              </a:rPr>
              <a:t>и </a:t>
            </a:r>
            <a:r>
              <a:rPr lang="kk-KZ" b="1" dirty="0" smtClean="0">
                <a:latin typeface="Oswald" charset="-52"/>
              </a:rPr>
              <a:t>общеобразовательных </a:t>
            </a:r>
            <a:r>
              <a:rPr lang="kk-KZ" b="1" dirty="0">
                <a:latin typeface="Oswald" charset="-52"/>
              </a:rPr>
              <a:t>школ:</a:t>
            </a:r>
            <a:endParaRPr lang="ru-RU" dirty="0">
              <a:latin typeface="Oswald" charset="-52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6111" y="2894036"/>
            <a:ext cx="11595888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300" b="1" dirty="0">
                <a:latin typeface="Oswald" charset="-52"/>
              </a:rPr>
              <a:t>Караганда: </a:t>
            </a:r>
            <a:r>
              <a:rPr lang="kk-KZ" sz="1300" dirty="0">
                <a:latin typeface="Oswald" charset="-52"/>
              </a:rPr>
              <a:t>СОШ №62, 74, 4, 83, школа искусств №2</a:t>
            </a:r>
            <a:r>
              <a:rPr lang="kk-KZ" sz="1300" b="1" dirty="0">
                <a:latin typeface="Oswald" charset="-52"/>
              </a:rPr>
              <a:t>, </a:t>
            </a:r>
            <a:r>
              <a:rPr lang="kk-KZ" sz="1300" dirty="0">
                <a:latin typeface="Oswald" charset="-52"/>
              </a:rPr>
              <a:t>8, 16, 58, 62, КШДС №68, вечерняя школа №100, 13, 62, 91, 10, 137. </a:t>
            </a:r>
            <a:endParaRPr lang="ru-RU" sz="1300" dirty="0">
              <a:latin typeface="Oswald" charset="-52"/>
            </a:endParaRPr>
          </a:p>
          <a:p>
            <a:r>
              <a:rPr lang="kk-KZ" sz="1300" b="1" dirty="0">
                <a:latin typeface="Oswald" charset="-52"/>
              </a:rPr>
              <a:t>Шахтинск: </a:t>
            </a:r>
            <a:r>
              <a:rPr lang="kk-KZ" sz="1300" dirty="0">
                <a:latin typeface="Oswald" charset="-52"/>
              </a:rPr>
              <a:t>ОШ №</a:t>
            </a:r>
            <a:r>
              <a:rPr lang="kk-KZ" sz="1300" dirty="0" smtClean="0">
                <a:latin typeface="Oswald" charset="-52"/>
              </a:rPr>
              <a:t>7</a:t>
            </a:r>
            <a:r>
              <a:rPr lang="kk-KZ" sz="1300" dirty="0">
                <a:latin typeface="Oswald" charset="-52"/>
              </a:rPr>
              <a:t>.</a:t>
            </a:r>
            <a:endParaRPr lang="ru-RU" sz="1300" dirty="0">
              <a:latin typeface="Oswald" charset="-52"/>
            </a:endParaRPr>
          </a:p>
          <a:p>
            <a:r>
              <a:rPr lang="kk-KZ" sz="1300" b="1" dirty="0">
                <a:latin typeface="Oswald" charset="-52"/>
              </a:rPr>
              <a:t>Каркаралинский район: </a:t>
            </a:r>
            <a:r>
              <a:rPr lang="kk-KZ" sz="1300" dirty="0">
                <a:latin typeface="Oswald" charset="-52"/>
              </a:rPr>
              <a:t>СОШ №1 имени Жаутикова</a:t>
            </a:r>
            <a:r>
              <a:rPr lang="kk-KZ" sz="1300" b="1" dirty="0" smtClean="0">
                <a:latin typeface="Oswald" charset="-52"/>
              </a:rPr>
              <a:t>, </a:t>
            </a:r>
            <a:r>
              <a:rPr lang="kk-KZ" sz="1300" dirty="0" smtClean="0">
                <a:latin typeface="Oswald" charset="-52"/>
              </a:rPr>
              <a:t>СОШ </a:t>
            </a:r>
            <a:r>
              <a:rPr lang="kk-KZ" sz="1300" dirty="0">
                <a:latin typeface="Oswald" charset="-52"/>
              </a:rPr>
              <a:t>№5. </a:t>
            </a:r>
            <a:endParaRPr lang="ru-RU" sz="1300" dirty="0">
              <a:latin typeface="Oswald" charset="-52"/>
            </a:endParaRPr>
          </a:p>
          <a:p>
            <a:r>
              <a:rPr lang="kk-KZ" sz="1300" b="1" dirty="0">
                <a:latin typeface="Oswald" charset="-52"/>
              </a:rPr>
              <a:t>Абайский район: </a:t>
            </a:r>
            <a:r>
              <a:rPr lang="kk-KZ" sz="1300" dirty="0" smtClean="0">
                <a:latin typeface="Oswald" charset="-52"/>
              </a:rPr>
              <a:t>школа-центр </a:t>
            </a:r>
            <a:r>
              <a:rPr lang="kk-KZ" sz="1300" dirty="0">
                <a:latin typeface="Oswald" charset="-52"/>
              </a:rPr>
              <a:t>дополнительного образования №1, СОШ Кызыларай,  ОШ имени Абая. </a:t>
            </a:r>
            <a:endParaRPr lang="ru-RU" sz="1300" dirty="0">
              <a:latin typeface="Oswald" charset="-52"/>
            </a:endParaRPr>
          </a:p>
          <a:p>
            <a:r>
              <a:rPr lang="kk-KZ" sz="1300" b="1" dirty="0">
                <a:latin typeface="Oswald" charset="-52"/>
              </a:rPr>
              <a:t>Жезказган: </a:t>
            </a:r>
            <a:r>
              <a:rPr lang="kk-KZ" sz="1300" dirty="0">
                <a:latin typeface="Oswald" charset="-52"/>
              </a:rPr>
              <a:t>ОСШ №22, 13</a:t>
            </a:r>
            <a:r>
              <a:rPr lang="kk-KZ" sz="1300" b="1" dirty="0">
                <a:latin typeface="Oswald" charset="-52"/>
              </a:rPr>
              <a:t>, </a:t>
            </a:r>
            <a:r>
              <a:rPr lang="kk-KZ" sz="1300" dirty="0">
                <a:latin typeface="Oswald" charset="-52"/>
              </a:rPr>
              <a:t>4,</a:t>
            </a:r>
            <a:r>
              <a:rPr lang="kk-KZ" sz="1300" b="1" dirty="0">
                <a:latin typeface="Oswald" charset="-52"/>
              </a:rPr>
              <a:t> </a:t>
            </a:r>
            <a:r>
              <a:rPr lang="kk-KZ" sz="1300" dirty="0">
                <a:latin typeface="Oswald" charset="-52"/>
              </a:rPr>
              <a:t>13, детская школа искусств. </a:t>
            </a:r>
            <a:endParaRPr lang="ru-RU" sz="1300" dirty="0">
              <a:latin typeface="Oswald" charset="-52"/>
            </a:endParaRPr>
          </a:p>
          <a:p>
            <a:r>
              <a:rPr lang="kk-KZ" sz="1300" b="1" dirty="0">
                <a:latin typeface="Oswald" charset="-52"/>
              </a:rPr>
              <a:t>Темиртау</a:t>
            </a:r>
            <a:r>
              <a:rPr lang="kk-KZ" sz="1300" dirty="0">
                <a:latin typeface="Oswald" charset="-52"/>
              </a:rPr>
              <a:t>: КСШ №5, ОСШ №8, 29, СОШ №5 имени Г.Мустафина, </a:t>
            </a:r>
            <a:endParaRPr lang="ru-RU" sz="1300" dirty="0">
              <a:latin typeface="Oswald" charset="-52"/>
            </a:endParaRPr>
          </a:p>
          <a:p>
            <a:r>
              <a:rPr lang="kk-KZ" sz="1300" b="1" dirty="0">
                <a:latin typeface="Oswald" charset="-52"/>
              </a:rPr>
              <a:t>Балхаш: </a:t>
            </a:r>
            <a:r>
              <a:rPr lang="kk-KZ" sz="1300" dirty="0">
                <a:latin typeface="Oswald" charset="-52"/>
              </a:rPr>
              <a:t>общеобразовательная школа-интернат общего типа,</a:t>
            </a:r>
            <a:r>
              <a:rPr lang="kk-KZ" sz="1300" b="1" dirty="0">
                <a:latin typeface="Oswald" charset="-52"/>
              </a:rPr>
              <a:t> </a:t>
            </a:r>
            <a:r>
              <a:rPr lang="kk-KZ" sz="1300" dirty="0">
                <a:latin typeface="Oswald" charset="-52"/>
              </a:rPr>
              <a:t>ОСШ №4.</a:t>
            </a:r>
            <a:endParaRPr lang="ru-RU" sz="1300" dirty="0">
              <a:latin typeface="Oswald" charset="-52"/>
            </a:endParaRPr>
          </a:p>
          <a:p>
            <a:r>
              <a:rPr lang="kk-KZ" sz="1300" b="1" dirty="0">
                <a:latin typeface="Oswald" charset="-52"/>
              </a:rPr>
              <a:t>Осакаровский район: </a:t>
            </a:r>
            <a:r>
              <a:rPr lang="kk-KZ" sz="1300" dirty="0">
                <a:latin typeface="Oswald" charset="-52"/>
              </a:rPr>
              <a:t>опорная школа №1,</a:t>
            </a:r>
            <a:r>
              <a:rPr lang="kk-KZ" sz="1300" b="1" dirty="0">
                <a:latin typeface="Oswald" charset="-52"/>
              </a:rPr>
              <a:t> </a:t>
            </a:r>
            <a:r>
              <a:rPr lang="kk-KZ" sz="1300" dirty="0">
                <a:latin typeface="Oswald" charset="-52"/>
              </a:rPr>
              <a:t>СШ №3,</a:t>
            </a:r>
            <a:r>
              <a:rPr lang="kk-KZ" sz="1300" b="1" dirty="0">
                <a:latin typeface="Oswald" charset="-52"/>
              </a:rPr>
              <a:t> </a:t>
            </a:r>
            <a:r>
              <a:rPr lang="kk-KZ" sz="1300" dirty="0">
                <a:latin typeface="Oswald" charset="-52"/>
              </a:rPr>
              <a:t>12,</a:t>
            </a:r>
            <a:r>
              <a:rPr lang="kk-KZ" sz="1300" b="1" dirty="0">
                <a:latin typeface="Oswald" charset="-52"/>
              </a:rPr>
              <a:t> </a:t>
            </a:r>
            <a:r>
              <a:rPr lang="kk-KZ" sz="1300" dirty="0">
                <a:latin typeface="Oswald" charset="-52"/>
              </a:rPr>
              <a:t>29.</a:t>
            </a:r>
            <a:r>
              <a:rPr lang="kk-KZ" sz="1300" b="1" dirty="0">
                <a:latin typeface="Oswald" charset="-52"/>
              </a:rPr>
              <a:t> </a:t>
            </a:r>
            <a:endParaRPr lang="ru-RU" sz="1300" dirty="0">
              <a:latin typeface="Oswald" charset="-52"/>
            </a:endParaRPr>
          </a:p>
          <a:p>
            <a:r>
              <a:rPr lang="kk-KZ" sz="1300" b="1" dirty="0">
                <a:latin typeface="Oswald" charset="-52"/>
              </a:rPr>
              <a:t>Улытауский район: </a:t>
            </a:r>
            <a:r>
              <a:rPr lang="kk-KZ" sz="1300" dirty="0">
                <a:latin typeface="Oswald" charset="-52"/>
              </a:rPr>
              <a:t>ОСШ №6.</a:t>
            </a:r>
            <a:endParaRPr lang="ru-RU" sz="1300" dirty="0">
              <a:latin typeface="Oswald" charset="-52"/>
            </a:endParaRPr>
          </a:p>
          <a:p>
            <a:r>
              <a:rPr lang="kk-KZ" sz="1300" b="1" dirty="0">
                <a:latin typeface="Oswald" charset="-52"/>
              </a:rPr>
              <a:t>Нуринский район: </a:t>
            </a:r>
            <a:r>
              <a:rPr lang="kk-KZ" sz="1300" dirty="0">
                <a:latin typeface="Oswald" charset="-52"/>
              </a:rPr>
              <a:t>ОШ имени Асылбекова.</a:t>
            </a:r>
            <a:endParaRPr lang="ru-RU" sz="1300" dirty="0">
              <a:latin typeface="Oswald" charset="-52"/>
            </a:endParaRPr>
          </a:p>
          <a:p>
            <a:r>
              <a:rPr lang="kk-KZ" sz="1300" b="1" dirty="0">
                <a:latin typeface="Oswald" charset="-52"/>
              </a:rPr>
              <a:t>Каражал: </a:t>
            </a:r>
            <a:r>
              <a:rPr lang="kk-KZ" sz="1300" dirty="0">
                <a:latin typeface="Oswald" charset="-52"/>
              </a:rPr>
              <a:t>СОШ </a:t>
            </a:r>
            <a:r>
              <a:rPr lang="kk-KZ" sz="1300" dirty="0" smtClean="0">
                <a:latin typeface="Oswald" charset="-52"/>
              </a:rPr>
              <a:t>№10</a:t>
            </a:r>
            <a:r>
              <a:rPr lang="kk-KZ" sz="1300" dirty="0">
                <a:latin typeface="Oswald" charset="-52"/>
              </a:rPr>
              <a:t>.</a:t>
            </a:r>
            <a:endParaRPr lang="ru-RU" sz="1300" dirty="0">
              <a:latin typeface="Oswald" charset="-52"/>
            </a:endParaRPr>
          </a:p>
          <a:p>
            <a:r>
              <a:rPr lang="kk-KZ" sz="1300" b="1" dirty="0">
                <a:latin typeface="Oswald" charset="-52"/>
              </a:rPr>
              <a:t>Сарань:</a:t>
            </a:r>
            <a:r>
              <a:rPr lang="kk-KZ" sz="1300" dirty="0">
                <a:latin typeface="Oswald" charset="-52"/>
              </a:rPr>
              <a:t> ОШ №4, </a:t>
            </a:r>
            <a:r>
              <a:rPr lang="kk-KZ" sz="1300" b="1" dirty="0">
                <a:latin typeface="Oswald" charset="-52"/>
              </a:rPr>
              <a:t> </a:t>
            </a:r>
            <a:r>
              <a:rPr lang="kk-KZ" sz="1300" dirty="0">
                <a:latin typeface="Oswald" charset="-52"/>
              </a:rPr>
              <a:t>детская школа искусств.</a:t>
            </a:r>
            <a:r>
              <a:rPr lang="kk-KZ" sz="1300" b="1" dirty="0">
                <a:latin typeface="Oswald" charset="-52"/>
              </a:rPr>
              <a:t> </a:t>
            </a:r>
            <a:endParaRPr lang="ru-RU" sz="1300" dirty="0">
              <a:latin typeface="Oswald" charset="-52"/>
            </a:endParaRPr>
          </a:p>
          <a:p>
            <a:r>
              <a:rPr lang="kk-KZ" sz="1300" b="1" dirty="0">
                <a:latin typeface="Oswald" charset="-52"/>
              </a:rPr>
              <a:t>Бухаржырауский район: </a:t>
            </a:r>
            <a:r>
              <a:rPr lang="kk-KZ" sz="1300" dirty="0">
                <a:latin typeface="Oswald" charset="-52"/>
              </a:rPr>
              <a:t>Нуринская ОШ,</a:t>
            </a:r>
            <a:r>
              <a:rPr lang="kk-KZ" sz="1300" b="1" dirty="0">
                <a:latin typeface="Oswald" charset="-52"/>
              </a:rPr>
              <a:t> </a:t>
            </a:r>
            <a:r>
              <a:rPr lang="kk-KZ" sz="1300" dirty="0">
                <a:latin typeface="Oswald" charset="-52"/>
              </a:rPr>
              <a:t>Ростовская опорная школа, Ленинская СОШ.</a:t>
            </a:r>
            <a:endParaRPr lang="ru-RU" sz="1300" dirty="0">
              <a:latin typeface="Oswald" charset="-52"/>
            </a:endParaRPr>
          </a:p>
          <a:p>
            <a:r>
              <a:rPr lang="kk-KZ" sz="1300" b="1" dirty="0">
                <a:latin typeface="Oswald" charset="-52"/>
              </a:rPr>
              <a:t>Жанааркинский район: </a:t>
            </a:r>
            <a:r>
              <a:rPr lang="kk-KZ" sz="1300" dirty="0">
                <a:latin typeface="Oswald" charset="-52"/>
              </a:rPr>
              <a:t>СОШ Бидайык.</a:t>
            </a:r>
            <a:endParaRPr lang="ru-RU" sz="1300" dirty="0">
              <a:latin typeface="Oswald" charset="-52"/>
            </a:endParaRPr>
          </a:p>
          <a:p>
            <a:r>
              <a:rPr lang="kk-KZ" sz="1300" b="1" dirty="0">
                <a:latin typeface="Oswald" charset="-52"/>
              </a:rPr>
              <a:t>Шетский район: </a:t>
            </a:r>
            <a:r>
              <a:rPr lang="kk-KZ" sz="1300" dirty="0">
                <a:latin typeface="Oswald" charset="-52"/>
              </a:rPr>
              <a:t>СОШ имени Ш.Батталова,</a:t>
            </a:r>
            <a:r>
              <a:rPr lang="kk-KZ" sz="1300" b="1" dirty="0">
                <a:latin typeface="Oswald" charset="-52"/>
              </a:rPr>
              <a:t> </a:t>
            </a:r>
            <a:r>
              <a:rPr lang="kk-KZ" sz="1300" dirty="0">
                <a:latin typeface="Oswald" charset="-52"/>
              </a:rPr>
              <a:t>СОШ Мойынты.</a:t>
            </a:r>
            <a:endParaRPr lang="ru-RU" sz="1300" dirty="0">
              <a:latin typeface="Oswald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110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6438E0AB-5119-4429-97E3-E08BF619DF32}"/>
              </a:ext>
            </a:extLst>
          </p:cNvPr>
          <p:cNvSpPr txBox="1"/>
          <p:nvPr/>
        </p:nvSpPr>
        <p:spPr>
          <a:xfrm>
            <a:off x="0" y="5787026"/>
            <a:ext cx="12192000" cy="1070974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lgDash"/>
          </a:ln>
        </p:spPr>
        <p:txBody>
          <a:bodyPr wrap="square" anchor="ctr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lnSpc>
                <a:spcPct val="107000"/>
              </a:lnSpc>
              <a:defRPr sz="2000">
                <a:latin typeface="Oswald" pitchFamily="2" charset="-52"/>
                <a:cs typeface="Calibri" panose="020F0502020204030204" pitchFamily="34" charset="0"/>
              </a:defRPr>
            </a:lvl1pPr>
          </a:lstStyle>
          <a:p>
            <a:pPr algn="l"/>
            <a:r>
              <a:rPr lang="ru-RU" sz="1600" dirty="0" smtClean="0">
                <a:latin typeface="Oswald" charset="-52"/>
              </a:rPr>
              <a:t>ПЕДАГОГ-МАСТЕР</a:t>
            </a:r>
            <a:endParaRPr lang="ru-RU" sz="1600" dirty="0">
              <a:latin typeface="Oswald" charset="-52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836873"/>
              </p:ext>
            </p:extLst>
          </p:nvPr>
        </p:nvGraphicFramePr>
        <p:xfrm>
          <a:off x="1616655" y="1262445"/>
          <a:ext cx="9356143" cy="4346448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636413"/>
                <a:gridCol w="1533858"/>
                <a:gridCol w="898234"/>
                <a:gridCol w="898234"/>
                <a:gridCol w="898234"/>
                <a:gridCol w="898234"/>
                <a:gridCol w="898234"/>
                <a:gridCol w="898234"/>
                <a:gridCol w="898234"/>
                <a:gridCol w="898234"/>
              </a:tblGrid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Oswald" charset="-52"/>
                        </a:rPr>
                        <a:t>№</a:t>
                      </a:r>
                      <a:endParaRPr lang="ru-RU" sz="11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Oswald" charset="-52"/>
                        </a:rPr>
                        <a:t>Регион</a:t>
                      </a:r>
                      <a:endParaRPr lang="ru-RU" sz="11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Oswald" charset="-52"/>
                        </a:rPr>
                        <a:t>2018 год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Oswald" charset="-52"/>
                        </a:rPr>
                        <a:t>2019 год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Oswald" charset="-52"/>
                        </a:rPr>
                        <a:t>2020 год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Oswald" charset="-52"/>
                        </a:rPr>
                        <a:t>За 3 года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Oswald" charset="-52"/>
                        </a:rPr>
                        <a:t>всего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Oswald" charset="-52"/>
                        </a:rPr>
                        <a:t>инновац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Oswald" charset="-52"/>
                        </a:rPr>
                        <a:t>всего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Oswald" charset="-52"/>
                        </a:rPr>
                        <a:t>инновац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Oswald" charset="-52"/>
                        </a:rPr>
                        <a:t>всего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Oswald" charset="-52"/>
                        </a:rPr>
                        <a:t>инновац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Oswald" charset="-52"/>
                        </a:rPr>
                        <a:t>всего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Oswald" charset="-52"/>
                        </a:rPr>
                        <a:t>инновац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Oswald" charset="-52"/>
                        </a:rPr>
                        <a:t>Города/районы, в которых есть инновационные школы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Караганда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28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13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3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13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9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44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23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Темиртау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6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Oswald" charset="-52"/>
                        </a:rPr>
                        <a:t>2</a:t>
                      </a:r>
                      <a:endParaRPr lang="ru-RU" sz="11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5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12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4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3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Шахтинск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5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3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4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Сарань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Oswald" charset="-52"/>
                        </a:rPr>
                        <a:t>-</a:t>
                      </a:r>
                      <a:endParaRPr lang="ru-RU" sz="11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3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3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5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Балхаш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6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5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9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6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6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Жезказган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4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4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3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7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Сатпаев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8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Абайский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3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9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Шетский 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4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r>
                        <a:rPr lang="kk-KZ" sz="1000">
                          <a:effectLst/>
                          <a:latin typeface="Oswald" charset="-52"/>
                        </a:rPr>
                        <a:t>0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Осакаровский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6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6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Oswald" charset="-52"/>
                        </a:rPr>
                        <a:t>Города/районы, в которых нет инновационных школ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r>
                        <a:rPr lang="kk-KZ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Приозерск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r>
                        <a:rPr lang="kk-KZ" sz="1000">
                          <a:effectLst/>
                          <a:latin typeface="Oswald" charset="-52"/>
                        </a:rPr>
                        <a:t>2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Каражал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r>
                        <a:rPr lang="kk-KZ" sz="1000">
                          <a:effectLst/>
                          <a:latin typeface="Oswald" charset="-52"/>
                        </a:rPr>
                        <a:t>3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Актогайский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r>
                        <a:rPr lang="kk-KZ" sz="1000">
                          <a:effectLst/>
                          <a:latin typeface="Oswald" charset="-52"/>
                        </a:rPr>
                        <a:t>4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Жанааркинский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 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r>
                        <a:rPr lang="kk-KZ" sz="1000">
                          <a:effectLst/>
                          <a:latin typeface="Oswald" charset="-52"/>
                        </a:rPr>
                        <a:t>5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Бухаржырауский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4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4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r>
                        <a:rPr lang="kk-KZ" sz="1000">
                          <a:effectLst/>
                          <a:latin typeface="Oswald" charset="-52"/>
                        </a:rPr>
                        <a:t>6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Улытауский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4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4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r>
                        <a:rPr lang="kk-KZ" sz="1000">
                          <a:effectLst/>
                          <a:latin typeface="Oswald" charset="-52"/>
                        </a:rPr>
                        <a:t>7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Нуринский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18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Каркаралинский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3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5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 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Итого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59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20 (33,8%)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25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7 </a:t>
                      </a:r>
                      <a:endParaRPr lang="ru-RU" sz="1100">
                        <a:effectLst/>
                        <a:latin typeface="Oswald" charset="-52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(28%)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32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11</a:t>
                      </a:r>
                      <a:endParaRPr lang="ru-RU" sz="1100">
                        <a:effectLst/>
                        <a:latin typeface="Oswald" charset="-52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(34%)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116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Oswald" charset="-52"/>
                        </a:rPr>
                        <a:t>38 (32,7%)</a:t>
                      </a:r>
                      <a:endParaRPr lang="ru-RU" sz="11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Прямоугольник 73">
            <a:extLst>
              <a:ext uri="{FF2B5EF4-FFF2-40B4-BE49-F238E27FC236}">
                <a16:creationId xmlns="" xmlns:a16="http://schemas.microsoft.com/office/drawing/2014/main" id="{5D45A3ED-77B9-4849-A8C3-0C93CA132573}"/>
              </a:ext>
            </a:extLst>
          </p:cNvPr>
          <p:cNvSpPr/>
          <p:nvPr/>
        </p:nvSpPr>
        <p:spPr>
          <a:xfrm>
            <a:off x="196314" y="278783"/>
            <a:ext cx="7890782" cy="5203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k-KZ" sz="2400" dirty="0">
                <a:latin typeface="Oswald" charset="-52"/>
              </a:rPr>
              <a:t>Д</a:t>
            </a:r>
            <a:r>
              <a:rPr lang="kk-KZ" sz="2400" dirty="0" smtClean="0">
                <a:latin typeface="Oswald" charset="-52"/>
              </a:rPr>
              <a:t>анные </a:t>
            </a:r>
            <a:r>
              <a:rPr lang="kk-KZ" sz="2400" dirty="0">
                <a:latin typeface="Oswald" charset="-52"/>
              </a:rPr>
              <a:t>по количеству педагогов, подававших заявления </a:t>
            </a:r>
            <a:endParaRPr lang="kk-KZ" sz="2400" dirty="0" smtClean="0">
              <a:latin typeface="Oswald" charset="-52"/>
            </a:endParaRPr>
          </a:p>
          <a:p>
            <a:r>
              <a:rPr lang="kk-KZ" sz="2400" dirty="0" smtClean="0">
                <a:latin typeface="Oswald" charset="-52"/>
              </a:rPr>
              <a:t>на  присвоение категории «Педагог-мастер» за три года:</a:t>
            </a:r>
            <a:endParaRPr lang="ru-RU" sz="2400" dirty="0">
              <a:latin typeface="Oswald" charset="-52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A57F5A03-5652-4BF5-85C6-8D579C96FB40}"/>
              </a:ext>
            </a:extLst>
          </p:cNvPr>
          <p:cNvSpPr/>
          <p:nvPr/>
        </p:nvSpPr>
        <p:spPr>
          <a:xfrm>
            <a:off x="445883" y="971402"/>
            <a:ext cx="3276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400"/>
          </a:p>
        </p:txBody>
      </p:sp>
    </p:spTree>
    <p:extLst>
      <p:ext uri="{BB962C8B-B14F-4D97-AF65-F5344CB8AC3E}">
        <p14:creationId xmlns:p14="http://schemas.microsoft.com/office/powerpoint/2010/main" val="209682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6438E0AB-5119-4429-97E3-E08BF619DF32}"/>
              </a:ext>
            </a:extLst>
          </p:cNvPr>
          <p:cNvSpPr txBox="1"/>
          <p:nvPr/>
        </p:nvSpPr>
        <p:spPr>
          <a:xfrm>
            <a:off x="0" y="5787026"/>
            <a:ext cx="12192000" cy="1070974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lgDash"/>
          </a:ln>
        </p:spPr>
        <p:txBody>
          <a:bodyPr wrap="square" anchor="ctr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lnSpc>
                <a:spcPct val="107000"/>
              </a:lnSpc>
              <a:defRPr sz="2000">
                <a:latin typeface="Oswald" pitchFamily="2" charset="-52"/>
                <a:cs typeface="Calibri" panose="020F0502020204030204" pitchFamily="34" charset="0"/>
              </a:defRPr>
            </a:lvl1pPr>
          </a:lstStyle>
          <a:p>
            <a:pPr algn="l"/>
            <a:r>
              <a:rPr lang="ru-RU" sz="1600" dirty="0" smtClean="0">
                <a:latin typeface="Oswald" charset="-52"/>
              </a:rPr>
              <a:t>ПЕДАГОГ-МАСТЕР</a:t>
            </a:r>
            <a:endParaRPr lang="ru-RU" sz="1600" dirty="0">
              <a:latin typeface="Oswald" charset="-52"/>
            </a:endParaRPr>
          </a:p>
        </p:txBody>
      </p:sp>
      <p:sp>
        <p:nvSpPr>
          <p:cNvPr id="8" name="Прямоугольник 73">
            <a:extLst>
              <a:ext uri="{FF2B5EF4-FFF2-40B4-BE49-F238E27FC236}">
                <a16:creationId xmlns="" xmlns:a16="http://schemas.microsoft.com/office/drawing/2014/main" id="{5D45A3ED-77B9-4849-A8C3-0C93CA132573}"/>
              </a:ext>
            </a:extLst>
          </p:cNvPr>
          <p:cNvSpPr/>
          <p:nvPr/>
        </p:nvSpPr>
        <p:spPr>
          <a:xfrm>
            <a:off x="196313" y="278783"/>
            <a:ext cx="10645857" cy="5203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k-KZ" sz="2400" dirty="0" smtClean="0">
                <a:latin typeface="Oswald" charset="-52"/>
              </a:rPr>
              <a:t>Количество рекомендованных для присвоения категории «Педагог-мастер» </a:t>
            </a:r>
            <a:r>
              <a:rPr lang="ru-RU" sz="2400" dirty="0">
                <a:latin typeface="Oswald" charset="-52"/>
              </a:rPr>
              <a:t>(в скобках указано количество педагогов </a:t>
            </a:r>
            <a:r>
              <a:rPr lang="ru-RU" sz="2400" dirty="0" smtClean="0">
                <a:latin typeface="Oswald" charset="-52"/>
              </a:rPr>
              <a:t>из инновационных школ и СШИ) </a:t>
            </a:r>
            <a:r>
              <a:rPr lang="kk-KZ" sz="2400" dirty="0" smtClean="0">
                <a:latin typeface="Oswald" charset="-52"/>
              </a:rPr>
              <a:t>:</a:t>
            </a:r>
            <a:endParaRPr lang="ru-RU" sz="2400" dirty="0">
              <a:latin typeface="Oswald" charset="-52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A57F5A03-5652-4BF5-85C6-8D579C96FB40}"/>
              </a:ext>
            </a:extLst>
          </p:cNvPr>
          <p:cNvSpPr/>
          <p:nvPr/>
        </p:nvSpPr>
        <p:spPr>
          <a:xfrm>
            <a:off x="445883" y="959527"/>
            <a:ext cx="3276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40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216894"/>
              </p:ext>
            </p:extLst>
          </p:nvPr>
        </p:nvGraphicFramePr>
        <p:xfrm>
          <a:off x="1515921" y="1192921"/>
          <a:ext cx="9528133" cy="4753511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419758"/>
                <a:gridCol w="1710047"/>
                <a:gridCol w="594922"/>
                <a:gridCol w="798916"/>
                <a:gridCol w="891423"/>
                <a:gridCol w="891423"/>
                <a:gridCol w="814971"/>
                <a:gridCol w="814971"/>
                <a:gridCol w="976657"/>
                <a:gridCol w="1615045"/>
              </a:tblGrid>
              <a:tr h="15546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Oswald" charset="-52"/>
                        </a:rPr>
                        <a:t>№</a:t>
                      </a:r>
                      <a:endParaRPr lang="ru-RU" sz="10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Oswald" charset="-52"/>
                        </a:rPr>
                        <a:t>Регион</a:t>
                      </a:r>
                      <a:endParaRPr lang="ru-RU" sz="10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2018 год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2019 год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2020 год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За 3 года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всего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рекомен 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всего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рекомен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всего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рекомен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всего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рекомен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</a:tr>
              <a:tr h="2590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Караганда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28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5 (3)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3 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13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6 (4)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44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 12 (из них 7 инновац)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</a:tr>
              <a:tr h="259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Темиртау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6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 (1)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5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 (2)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 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12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4 (из них 3 инновац)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</a:tr>
              <a:tr h="129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3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Шахтинск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 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5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</a:tr>
              <a:tr h="129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4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Сарань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 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 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3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3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</a:tr>
              <a:tr h="129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5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Балхаш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6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9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</a:tr>
              <a:tr h="129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6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Жезказган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4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4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 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3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11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4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</a:tr>
              <a:tr h="129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7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Сатпаев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 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 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 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 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</a:tr>
              <a:tr h="129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8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Приозерск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 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 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 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 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</a:tr>
              <a:tr h="129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9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Каражал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 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</a:tr>
              <a:tr h="129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10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Абайский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3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Oswald" charset="-52"/>
                        </a:rPr>
                        <a:t>1</a:t>
                      </a:r>
                      <a:endParaRPr lang="ru-RU" sz="10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</a:tr>
              <a:tr h="129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11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Актогайский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 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 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</a:tr>
              <a:tr h="259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12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Жанааркинский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 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 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Oswald" charset="-52"/>
                        </a:rPr>
                        <a:t>-</a:t>
                      </a:r>
                      <a:endParaRPr lang="ru-RU" sz="10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</a:tr>
              <a:tr h="259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13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Шетский 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 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 (2)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4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 (из них 2 инновац)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</a:tr>
              <a:tr h="259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14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Бухаржырауский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 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 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4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4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Oswald" charset="-52"/>
                        </a:rPr>
                        <a:t>-</a:t>
                      </a:r>
                      <a:endParaRPr lang="ru-RU" sz="10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</a:tr>
              <a:tr h="129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15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Улытауский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4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 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 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4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</a:tr>
              <a:tr h="129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16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Нуринский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 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</a:tr>
              <a:tr h="259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17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Осакаровский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6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 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 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6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Oswald" charset="-52"/>
                        </a:rPr>
                        <a:t>-</a:t>
                      </a:r>
                      <a:endParaRPr lang="ru-RU" sz="10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</a:tr>
              <a:tr h="259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18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Каркаралинский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 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3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 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5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</a:tr>
              <a:tr h="481491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 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Oswald" charset="-52"/>
                        </a:rPr>
                        <a:t>Итого</a:t>
                      </a:r>
                      <a:endParaRPr lang="ru-RU" sz="10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59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7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 (11,8%)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25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9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 (36%)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32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9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 (28%)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116</a:t>
                      </a:r>
                      <a:endParaRPr lang="ru-RU" sz="10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Oswald" charset="-52"/>
                        </a:rPr>
                        <a:t>25 (21,5%)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Oswald" charset="-52"/>
                        </a:rPr>
                        <a:t>Из них 12 педагогов из инновационных школ</a:t>
                      </a:r>
                      <a:endParaRPr lang="ru-RU" sz="10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855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6438E0AB-5119-4429-97E3-E08BF619DF32}"/>
              </a:ext>
            </a:extLst>
          </p:cNvPr>
          <p:cNvSpPr txBox="1"/>
          <p:nvPr/>
        </p:nvSpPr>
        <p:spPr>
          <a:xfrm>
            <a:off x="0" y="5787026"/>
            <a:ext cx="12192000" cy="1070974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lgDash"/>
          </a:ln>
        </p:spPr>
        <p:txBody>
          <a:bodyPr wrap="square" anchor="ctr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lnSpc>
                <a:spcPct val="107000"/>
              </a:lnSpc>
              <a:defRPr sz="2000">
                <a:latin typeface="Oswald" pitchFamily="2" charset="-52"/>
                <a:cs typeface="Calibri" panose="020F0502020204030204" pitchFamily="34" charset="0"/>
              </a:defRPr>
            </a:lvl1pPr>
          </a:lstStyle>
          <a:p>
            <a:pPr algn="l"/>
            <a:r>
              <a:rPr lang="ru-RU" sz="1600" dirty="0" smtClean="0">
                <a:latin typeface="Oswald" charset="-52"/>
              </a:rPr>
              <a:t>ПЕДАГОГ-МАСТЕР</a:t>
            </a:r>
            <a:endParaRPr lang="ru-RU" sz="1600" dirty="0">
              <a:latin typeface="Oswald" charset="-52"/>
            </a:endParaRPr>
          </a:p>
        </p:txBody>
      </p:sp>
      <p:sp>
        <p:nvSpPr>
          <p:cNvPr id="8" name="Прямоугольник 73">
            <a:extLst>
              <a:ext uri="{FF2B5EF4-FFF2-40B4-BE49-F238E27FC236}">
                <a16:creationId xmlns="" xmlns:a16="http://schemas.microsoft.com/office/drawing/2014/main" id="{5D45A3ED-77B9-4849-A8C3-0C93CA132573}"/>
              </a:ext>
            </a:extLst>
          </p:cNvPr>
          <p:cNvSpPr/>
          <p:nvPr/>
        </p:nvSpPr>
        <p:spPr>
          <a:xfrm>
            <a:off x="196313" y="278783"/>
            <a:ext cx="11572134" cy="5203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800" dirty="0">
                <a:latin typeface="Oswald" charset="-52"/>
              </a:rPr>
              <a:t>Педагоги, рекомендованные для присвоения категории «педагог-мастер» за 3 года были только </a:t>
            </a:r>
            <a:endParaRPr lang="ru-RU" sz="1800" dirty="0" smtClean="0">
              <a:latin typeface="Oswald" charset="-52"/>
            </a:endParaRPr>
          </a:p>
          <a:p>
            <a:r>
              <a:rPr lang="ru-RU" sz="1800" dirty="0" smtClean="0">
                <a:latin typeface="Oswald" charset="-52"/>
              </a:rPr>
              <a:t>в </a:t>
            </a:r>
            <a:r>
              <a:rPr lang="ru-RU" sz="1800" dirty="0">
                <a:latin typeface="Oswald" charset="-52"/>
              </a:rPr>
              <a:t>11-ти инновационных школах области, хотя инновационных школ в области намного больше: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A57F5A03-5652-4BF5-85C6-8D579C96FB40}"/>
              </a:ext>
            </a:extLst>
          </p:cNvPr>
          <p:cNvSpPr/>
          <p:nvPr/>
        </p:nvSpPr>
        <p:spPr>
          <a:xfrm>
            <a:off x="445883" y="817027"/>
            <a:ext cx="3276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400"/>
          </a:p>
        </p:txBody>
      </p:sp>
      <p:sp>
        <p:nvSpPr>
          <p:cNvPr id="16" name="Google Shape;2451;p39"/>
          <p:cNvSpPr/>
          <p:nvPr/>
        </p:nvSpPr>
        <p:spPr>
          <a:xfrm rot="10800000" flipH="1">
            <a:off x="243010" y="1281175"/>
            <a:ext cx="295575" cy="291443"/>
          </a:xfrm>
          <a:custGeom>
            <a:avLst/>
            <a:gdLst/>
            <a:ahLst/>
            <a:cxnLst/>
            <a:rect l="l" t="t" r="r" b="b"/>
            <a:pathLst>
              <a:path w="4528" h="4666" extrusionOk="0">
                <a:moveTo>
                  <a:pt x="0" y="1"/>
                </a:moveTo>
                <a:lnTo>
                  <a:pt x="0" y="92"/>
                </a:lnTo>
                <a:lnTo>
                  <a:pt x="0" y="4574"/>
                </a:lnTo>
                <a:lnTo>
                  <a:pt x="0" y="4666"/>
                </a:lnTo>
                <a:lnTo>
                  <a:pt x="4528" y="4666"/>
                </a:lnTo>
                <a:lnTo>
                  <a:pt x="4528" y="4574"/>
                </a:lnTo>
                <a:lnTo>
                  <a:pt x="4528" y="92"/>
                </a:lnTo>
                <a:lnTo>
                  <a:pt x="4528" y="1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451;p39"/>
          <p:cNvSpPr/>
          <p:nvPr/>
        </p:nvSpPr>
        <p:spPr>
          <a:xfrm rot="10800000" flipH="1">
            <a:off x="243614" y="2033864"/>
            <a:ext cx="295575" cy="291443"/>
          </a:xfrm>
          <a:custGeom>
            <a:avLst/>
            <a:gdLst/>
            <a:ahLst/>
            <a:cxnLst/>
            <a:rect l="l" t="t" r="r" b="b"/>
            <a:pathLst>
              <a:path w="4528" h="4666" extrusionOk="0">
                <a:moveTo>
                  <a:pt x="0" y="1"/>
                </a:moveTo>
                <a:lnTo>
                  <a:pt x="0" y="92"/>
                </a:lnTo>
                <a:lnTo>
                  <a:pt x="0" y="4574"/>
                </a:lnTo>
                <a:lnTo>
                  <a:pt x="0" y="4666"/>
                </a:lnTo>
                <a:lnTo>
                  <a:pt x="4528" y="4666"/>
                </a:lnTo>
                <a:lnTo>
                  <a:pt x="4528" y="4574"/>
                </a:lnTo>
                <a:lnTo>
                  <a:pt x="4528" y="92"/>
                </a:lnTo>
                <a:lnTo>
                  <a:pt x="4528" y="1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51;p39"/>
          <p:cNvSpPr/>
          <p:nvPr/>
        </p:nvSpPr>
        <p:spPr>
          <a:xfrm rot="10800000" flipH="1">
            <a:off x="232132" y="2836253"/>
            <a:ext cx="295575" cy="291443"/>
          </a:xfrm>
          <a:custGeom>
            <a:avLst/>
            <a:gdLst/>
            <a:ahLst/>
            <a:cxnLst/>
            <a:rect l="l" t="t" r="r" b="b"/>
            <a:pathLst>
              <a:path w="4528" h="4666" extrusionOk="0">
                <a:moveTo>
                  <a:pt x="0" y="1"/>
                </a:moveTo>
                <a:lnTo>
                  <a:pt x="0" y="92"/>
                </a:lnTo>
                <a:lnTo>
                  <a:pt x="0" y="4574"/>
                </a:lnTo>
                <a:lnTo>
                  <a:pt x="0" y="4666"/>
                </a:lnTo>
                <a:lnTo>
                  <a:pt x="4528" y="4666"/>
                </a:lnTo>
                <a:lnTo>
                  <a:pt x="4528" y="4574"/>
                </a:lnTo>
                <a:lnTo>
                  <a:pt x="4528" y="92"/>
                </a:lnTo>
                <a:lnTo>
                  <a:pt x="4528" y="1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451;p39"/>
          <p:cNvSpPr/>
          <p:nvPr/>
        </p:nvSpPr>
        <p:spPr>
          <a:xfrm rot="10800000" flipH="1">
            <a:off x="232131" y="3583772"/>
            <a:ext cx="295575" cy="291443"/>
          </a:xfrm>
          <a:custGeom>
            <a:avLst/>
            <a:gdLst/>
            <a:ahLst/>
            <a:cxnLst/>
            <a:rect l="l" t="t" r="r" b="b"/>
            <a:pathLst>
              <a:path w="4528" h="4666" extrusionOk="0">
                <a:moveTo>
                  <a:pt x="0" y="1"/>
                </a:moveTo>
                <a:lnTo>
                  <a:pt x="0" y="92"/>
                </a:lnTo>
                <a:lnTo>
                  <a:pt x="0" y="4574"/>
                </a:lnTo>
                <a:lnTo>
                  <a:pt x="0" y="4666"/>
                </a:lnTo>
                <a:lnTo>
                  <a:pt x="4528" y="4666"/>
                </a:lnTo>
                <a:lnTo>
                  <a:pt x="4528" y="4574"/>
                </a:lnTo>
                <a:lnTo>
                  <a:pt x="4528" y="92"/>
                </a:lnTo>
                <a:lnTo>
                  <a:pt x="4528" y="1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274162"/>
              </p:ext>
            </p:extLst>
          </p:nvPr>
        </p:nvGraphicFramePr>
        <p:xfrm>
          <a:off x="6175174" y="1019926"/>
          <a:ext cx="5735781" cy="2944368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1042074"/>
                <a:gridCol w="1349448"/>
                <a:gridCol w="1395680"/>
                <a:gridCol w="1948579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Oswald" charset="-52"/>
                        </a:rPr>
                        <a:t>Город</a:t>
                      </a:r>
                      <a:endParaRPr lang="ru-RU" sz="14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Oswald" charset="-52"/>
                        </a:rPr>
                        <a:t>2018 год</a:t>
                      </a:r>
                      <a:endParaRPr lang="ru-RU" sz="14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Oswald" charset="-52"/>
                        </a:rPr>
                        <a:t>2019 год</a:t>
                      </a:r>
                      <a:endParaRPr lang="ru-RU" sz="14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Oswald" charset="-52"/>
                        </a:rPr>
                        <a:t>2020 год</a:t>
                      </a:r>
                      <a:endParaRPr lang="ru-RU" sz="14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Oswald" charset="-52"/>
                        </a:rPr>
                        <a:t>Караганда</a:t>
                      </a:r>
                      <a:endParaRPr lang="ru-RU" sz="14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Oswald" charset="-52"/>
                        </a:rPr>
                        <a:t>Гимназия №39, гимназия №92, школа-лицей №101</a:t>
                      </a:r>
                      <a:endParaRPr lang="ru-RU" sz="14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Oswald" charset="-52"/>
                        </a:rPr>
                        <a:t>-</a:t>
                      </a:r>
                      <a:endParaRPr lang="ru-RU" sz="14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Oswald" charset="-52"/>
                        </a:rPr>
                        <a:t>Гимназия №39, гимназия №92, лицей №2, гимназия №3</a:t>
                      </a:r>
                      <a:endParaRPr lang="ru-RU" sz="14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Oswald" charset="-52"/>
                        </a:rPr>
                        <a:t>Темиртау</a:t>
                      </a:r>
                      <a:endParaRPr lang="ru-RU" sz="14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Oswald" charset="-52"/>
                        </a:rPr>
                        <a:t>Гимназия имени Т.Аубакирова</a:t>
                      </a:r>
                      <a:endParaRPr lang="ru-RU" sz="14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Oswald" charset="-52"/>
                        </a:rPr>
                        <a:t>Гимназия №1</a:t>
                      </a:r>
                      <a:endParaRPr lang="ru-RU" sz="14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Oswald" charset="-52"/>
                        </a:rPr>
                        <a:t>-</a:t>
                      </a:r>
                      <a:endParaRPr lang="ru-RU" sz="14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Oswald" charset="-52"/>
                        </a:rPr>
                        <a:t>Шетский район</a:t>
                      </a:r>
                      <a:endParaRPr lang="ru-RU" sz="14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Oswald" charset="-52"/>
                        </a:rPr>
                        <a:t>-</a:t>
                      </a:r>
                      <a:endParaRPr lang="ru-RU" sz="14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Oswald" charset="-52"/>
                        </a:rPr>
                        <a:t>Школа-гимназия имени </a:t>
                      </a:r>
                      <a:r>
                        <a:rPr lang="ru-RU" sz="1400" dirty="0" err="1">
                          <a:effectLst/>
                          <a:latin typeface="Oswald" charset="-52"/>
                        </a:rPr>
                        <a:t>Ж.Акылбаева</a:t>
                      </a:r>
                      <a:endParaRPr lang="ru-RU" sz="14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Oswald" charset="-52"/>
                        </a:rPr>
                        <a:t>-</a:t>
                      </a:r>
                      <a:endParaRPr lang="ru-RU" sz="14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Oswald" charset="-52"/>
                        </a:rPr>
                        <a:t>СШИ</a:t>
                      </a:r>
                      <a:endParaRPr lang="ru-RU" sz="14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Oswald" charset="-52"/>
                        </a:rPr>
                        <a:t>БИЛ №1, </a:t>
                      </a:r>
                      <a:r>
                        <a:rPr lang="ru-RU" sz="1400" dirty="0" err="1">
                          <a:effectLst/>
                          <a:latin typeface="Oswald" charset="-52"/>
                        </a:rPr>
                        <a:t>Дарын</a:t>
                      </a:r>
                      <a:endParaRPr lang="ru-RU" sz="14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Oswald" charset="-52"/>
                        </a:rPr>
                        <a:t>БИЛ №1, Мурагер</a:t>
                      </a:r>
                      <a:endParaRPr lang="ru-RU" sz="14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Oswald" charset="-52"/>
                        </a:rPr>
                        <a:t>Дарын</a:t>
                      </a:r>
                      <a:endParaRPr lang="ru-RU" sz="1400" dirty="0" smtClean="0">
                        <a:effectLst/>
                        <a:latin typeface="Oswald" charset="-52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Google Shape;2447;p39"/>
          <p:cNvSpPr/>
          <p:nvPr/>
        </p:nvSpPr>
        <p:spPr>
          <a:xfrm rot="10800000" flipH="1">
            <a:off x="471593" y="1015088"/>
            <a:ext cx="5293457" cy="819275"/>
          </a:xfrm>
          <a:custGeom>
            <a:avLst/>
            <a:gdLst/>
            <a:ahLst/>
            <a:cxnLst/>
            <a:rect l="l" t="t" r="r" b="b"/>
            <a:pathLst>
              <a:path w="19621" h="4483" extrusionOk="0">
                <a:moveTo>
                  <a:pt x="1" y="0"/>
                </a:moveTo>
                <a:lnTo>
                  <a:pt x="1" y="4482"/>
                </a:lnTo>
                <a:lnTo>
                  <a:pt x="18157" y="4482"/>
                </a:lnTo>
                <a:cubicBezTo>
                  <a:pt x="18980" y="4482"/>
                  <a:pt x="19620" y="3842"/>
                  <a:pt x="19620" y="3019"/>
                </a:cubicBezTo>
                <a:lnTo>
                  <a:pt x="19620" y="1510"/>
                </a:lnTo>
                <a:cubicBezTo>
                  <a:pt x="19620" y="686"/>
                  <a:pt x="18980" y="0"/>
                  <a:pt x="18157" y="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607200" y="1063326"/>
            <a:ext cx="515785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Oswald" charset="-52"/>
              </a:rPr>
              <a:t>Караганда:</a:t>
            </a:r>
            <a:r>
              <a:rPr lang="ru-RU" dirty="0">
                <a:latin typeface="Oswald" charset="-52"/>
              </a:rPr>
              <a:t> гимназия №39 (</a:t>
            </a:r>
            <a:r>
              <a:rPr lang="ru-RU" dirty="0" err="1">
                <a:latin typeface="Oswald" charset="-52"/>
              </a:rPr>
              <a:t>Акбаева</a:t>
            </a:r>
            <a:r>
              <a:rPr lang="ru-RU" dirty="0">
                <a:latin typeface="Oswald" charset="-52"/>
              </a:rPr>
              <a:t> Б.К, Сулейманова Г.О.), гимназия №92 (</a:t>
            </a:r>
            <a:r>
              <a:rPr lang="ru-RU" dirty="0" err="1">
                <a:latin typeface="Oswald" charset="-52"/>
              </a:rPr>
              <a:t>Акмагамбетова</a:t>
            </a:r>
            <a:r>
              <a:rPr lang="ru-RU" dirty="0">
                <a:latin typeface="Oswald" charset="-52"/>
              </a:rPr>
              <a:t> А.М.), школа-лицей №101 (</a:t>
            </a:r>
            <a:r>
              <a:rPr lang="ru-RU" dirty="0" err="1">
                <a:latin typeface="Oswald" charset="-52"/>
              </a:rPr>
              <a:t>Кулмуханова</a:t>
            </a:r>
            <a:r>
              <a:rPr lang="ru-RU" dirty="0">
                <a:latin typeface="Oswald" charset="-52"/>
              </a:rPr>
              <a:t> Р.Ж.), лицей №2 (Роговая Г.А.), гимназия №3 (</a:t>
            </a:r>
            <a:r>
              <a:rPr lang="ru-RU" dirty="0" err="1">
                <a:latin typeface="Oswald" charset="-52"/>
              </a:rPr>
              <a:t>Копеева</a:t>
            </a:r>
            <a:r>
              <a:rPr lang="ru-RU" dirty="0">
                <a:latin typeface="Oswald" charset="-52"/>
              </a:rPr>
              <a:t> Д.А.); </a:t>
            </a:r>
          </a:p>
        </p:txBody>
      </p:sp>
      <p:sp>
        <p:nvSpPr>
          <p:cNvPr id="18" name="Google Shape;2447;p39"/>
          <p:cNvSpPr/>
          <p:nvPr/>
        </p:nvSpPr>
        <p:spPr>
          <a:xfrm rot="10800000" flipH="1">
            <a:off x="467339" y="1944299"/>
            <a:ext cx="5297711" cy="560024"/>
          </a:xfrm>
          <a:custGeom>
            <a:avLst/>
            <a:gdLst/>
            <a:ahLst/>
            <a:cxnLst/>
            <a:rect l="l" t="t" r="r" b="b"/>
            <a:pathLst>
              <a:path w="19621" h="4483" extrusionOk="0">
                <a:moveTo>
                  <a:pt x="1" y="0"/>
                </a:moveTo>
                <a:lnTo>
                  <a:pt x="1" y="4482"/>
                </a:lnTo>
                <a:lnTo>
                  <a:pt x="18157" y="4482"/>
                </a:lnTo>
                <a:cubicBezTo>
                  <a:pt x="18980" y="4482"/>
                  <a:pt x="19620" y="3842"/>
                  <a:pt x="19620" y="3019"/>
                </a:cubicBezTo>
                <a:lnTo>
                  <a:pt x="19620" y="1510"/>
                </a:lnTo>
                <a:cubicBezTo>
                  <a:pt x="19620" y="686"/>
                  <a:pt x="18980" y="0"/>
                  <a:pt x="18157" y="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Прямоугольник 21"/>
          <p:cNvSpPr/>
          <p:nvPr/>
        </p:nvSpPr>
        <p:spPr>
          <a:xfrm>
            <a:off x="633371" y="1987297"/>
            <a:ext cx="47026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Oswald" charset="-52"/>
              </a:rPr>
              <a:t>Темиртау:</a:t>
            </a:r>
            <a:r>
              <a:rPr lang="ru-RU" dirty="0">
                <a:latin typeface="Oswald" charset="-52"/>
              </a:rPr>
              <a:t> гимназия имени </a:t>
            </a:r>
            <a:r>
              <a:rPr lang="ru-RU" dirty="0" err="1">
                <a:latin typeface="Oswald" charset="-52"/>
              </a:rPr>
              <a:t>Т.Аубакирова</a:t>
            </a:r>
            <a:r>
              <a:rPr lang="ru-RU" dirty="0">
                <a:latin typeface="Oswald" charset="-52"/>
              </a:rPr>
              <a:t> (</a:t>
            </a:r>
            <a:r>
              <a:rPr lang="ru-RU" dirty="0" err="1">
                <a:latin typeface="Oswald" charset="-52"/>
              </a:rPr>
              <a:t>Климушкина</a:t>
            </a:r>
            <a:r>
              <a:rPr lang="ru-RU" dirty="0">
                <a:latin typeface="Oswald" charset="-52"/>
              </a:rPr>
              <a:t> Ю.А.), гимназия №1 (Кулик И.Ю., </a:t>
            </a:r>
            <a:r>
              <a:rPr lang="ru-RU" dirty="0" err="1">
                <a:latin typeface="Oswald" charset="-52"/>
              </a:rPr>
              <a:t>Кадысева</a:t>
            </a:r>
            <a:r>
              <a:rPr lang="ru-RU" dirty="0">
                <a:latin typeface="Oswald" charset="-52"/>
              </a:rPr>
              <a:t> Е.М.); </a:t>
            </a:r>
          </a:p>
        </p:txBody>
      </p:sp>
      <p:sp>
        <p:nvSpPr>
          <p:cNvPr id="23" name="Google Shape;2447;p39"/>
          <p:cNvSpPr/>
          <p:nvPr/>
        </p:nvSpPr>
        <p:spPr>
          <a:xfrm rot="10800000" flipH="1">
            <a:off x="467338" y="2686424"/>
            <a:ext cx="5297711" cy="560024"/>
          </a:xfrm>
          <a:custGeom>
            <a:avLst/>
            <a:gdLst/>
            <a:ahLst/>
            <a:cxnLst/>
            <a:rect l="l" t="t" r="r" b="b"/>
            <a:pathLst>
              <a:path w="19621" h="4483" extrusionOk="0">
                <a:moveTo>
                  <a:pt x="1" y="0"/>
                </a:moveTo>
                <a:lnTo>
                  <a:pt x="1" y="4482"/>
                </a:lnTo>
                <a:lnTo>
                  <a:pt x="18157" y="4482"/>
                </a:lnTo>
                <a:cubicBezTo>
                  <a:pt x="18980" y="4482"/>
                  <a:pt x="19620" y="3842"/>
                  <a:pt x="19620" y="3019"/>
                </a:cubicBezTo>
                <a:lnTo>
                  <a:pt x="19620" y="1510"/>
                </a:lnTo>
                <a:cubicBezTo>
                  <a:pt x="19620" y="686"/>
                  <a:pt x="18980" y="0"/>
                  <a:pt x="18157" y="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Прямоугольник 24"/>
          <p:cNvSpPr/>
          <p:nvPr/>
        </p:nvSpPr>
        <p:spPr>
          <a:xfrm>
            <a:off x="574816" y="2746262"/>
            <a:ext cx="52021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latin typeface="Oswald" charset="-52"/>
              </a:rPr>
              <a:t>Шетский</a:t>
            </a:r>
            <a:r>
              <a:rPr lang="ru-RU" b="1" dirty="0">
                <a:latin typeface="Oswald" charset="-52"/>
              </a:rPr>
              <a:t> район:</a:t>
            </a:r>
            <a:r>
              <a:rPr lang="ru-RU" dirty="0">
                <a:latin typeface="Oswald" charset="-52"/>
              </a:rPr>
              <a:t> школа-гимназия имени </a:t>
            </a:r>
            <a:r>
              <a:rPr lang="ru-RU" dirty="0" err="1">
                <a:latin typeface="Oswald" charset="-52"/>
              </a:rPr>
              <a:t>Ж.Акылбаева</a:t>
            </a:r>
            <a:r>
              <a:rPr lang="ru-RU" dirty="0">
                <a:latin typeface="Oswald" charset="-52"/>
              </a:rPr>
              <a:t> (</a:t>
            </a:r>
            <a:r>
              <a:rPr lang="ru-RU" dirty="0" err="1">
                <a:latin typeface="Oswald" charset="-52"/>
              </a:rPr>
              <a:t>Тусупханова</a:t>
            </a:r>
            <a:r>
              <a:rPr lang="ru-RU" dirty="0">
                <a:latin typeface="Oswald" charset="-52"/>
              </a:rPr>
              <a:t> Б.А., </a:t>
            </a:r>
            <a:r>
              <a:rPr lang="ru-RU" dirty="0" err="1">
                <a:latin typeface="Oswald" charset="-52"/>
              </a:rPr>
              <a:t>Алибаева</a:t>
            </a:r>
            <a:r>
              <a:rPr lang="ru-RU" dirty="0">
                <a:latin typeface="Oswald" charset="-52"/>
              </a:rPr>
              <a:t> Г.С.), </a:t>
            </a:r>
          </a:p>
        </p:txBody>
      </p:sp>
      <p:sp>
        <p:nvSpPr>
          <p:cNvPr id="26" name="Google Shape;2447;p39"/>
          <p:cNvSpPr/>
          <p:nvPr/>
        </p:nvSpPr>
        <p:spPr>
          <a:xfrm rot="10800000" flipH="1">
            <a:off x="467337" y="3433943"/>
            <a:ext cx="5297711" cy="560024"/>
          </a:xfrm>
          <a:custGeom>
            <a:avLst/>
            <a:gdLst/>
            <a:ahLst/>
            <a:cxnLst/>
            <a:rect l="l" t="t" r="r" b="b"/>
            <a:pathLst>
              <a:path w="19621" h="4483" extrusionOk="0">
                <a:moveTo>
                  <a:pt x="1" y="0"/>
                </a:moveTo>
                <a:lnTo>
                  <a:pt x="1" y="4482"/>
                </a:lnTo>
                <a:lnTo>
                  <a:pt x="18157" y="4482"/>
                </a:lnTo>
                <a:cubicBezTo>
                  <a:pt x="18980" y="4482"/>
                  <a:pt x="19620" y="3842"/>
                  <a:pt x="19620" y="3019"/>
                </a:cubicBezTo>
                <a:lnTo>
                  <a:pt x="19620" y="1510"/>
                </a:lnTo>
                <a:cubicBezTo>
                  <a:pt x="19620" y="686"/>
                  <a:pt x="18980" y="0"/>
                  <a:pt x="18157" y="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Прямоугольник 27"/>
          <p:cNvSpPr/>
          <p:nvPr/>
        </p:nvSpPr>
        <p:spPr>
          <a:xfrm>
            <a:off x="574815" y="3493781"/>
            <a:ext cx="52021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Oswald" charset="-52"/>
              </a:rPr>
              <a:t>СШИ:</a:t>
            </a:r>
            <a:r>
              <a:rPr lang="ru-RU" dirty="0">
                <a:latin typeface="Oswald" charset="-52"/>
              </a:rPr>
              <a:t> БИЛ №1 (</a:t>
            </a:r>
            <a:r>
              <a:rPr lang="ru-RU" dirty="0" err="1">
                <a:latin typeface="Oswald" charset="-52"/>
              </a:rPr>
              <a:t>Жапабаева</a:t>
            </a:r>
            <a:r>
              <a:rPr lang="ru-RU" dirty="0">
                <a:latin typeface="Oswald" charset="-52"/>
              </a:rPr>
              <a:t> М.С., </a:t>
            </a:r>
            <a:r>
              <a:rPr lang="ru-RU" dirty="0" err="1">
                <a:latin typeface="Oswald" charset="-52"/>
              </a:rPr>
              <a:t>Саматов</a:t>
            </a:r>
            <a:r>
              <a:rPr lang="ru-RU" dirty="0">
                <a:latin typeface="Oswald" charset="-52"/>
              </a:rPr>
              <a:t> А.М.), «</a:t>
            </a:r>
            <a:r>
              <a:rPr lang="ru-RU" dirty="0" err="1">
                <a:latin typeface="Oswald" charset="-52"/>
              </a:rPr>
              <a:t>Дарын</a:t>
            </a:r>
            <a:r>
              <a:rPr lang="ru-RU" dirty="0">
                <a:latin typeface="Oswald" charset="-52"/>
              </a:rPr>
              <a:t>» (</a:t>
            </a:r>
            <a:r>
              <a:rPr lang="ru-RU" dirty="0" err="1">
                <a:latin typeface="Oswald" charset="-52"/>
              </a:rPr>
              <a:t>Акашева</a:t>
            </a:r>
            <a:r>
              <a:rPr lang="ru-RU" dirty="0">
                <a:latin typeface="Oswald" charset="-52"/>
              </a:rPr>
              <a:t> Ж.К., </a:t>
            </a:r>
            <a:r>
              <a:rPr lang="ru-RU" dirty="0" err="1">
                <a:latin typeface="Oswald" charset="-52"/>
              </a:rPr>
              <a:t>Кудусов</a:t>
            </a:r>
            <a:r>
              <a:rPr lang="ru-RU" dirty="0">
                <a:latin typeface="Oswald" charset="-52"/>
              </a:rPr>
              <a:t> А.С.), «</a:t>
            </a:r>
            <a:r>
              <a:rPr lang="ru-RU" dirty="0" err="1">
                <a:latin typeface="Oswald" charset="-52"/>
              </a:rPr>
              <a:t>Мурагер</a:t>
            </a:r>
            <a:r>
              <a:rPr lang="ru-RU" dirty="0">
                <a:latin typeface="Oswald" charset="-52"/>
              </a:rPr>
              <a:t>» (</a:t>
            </a:r>
            <a:r>
              <a:rPr lang="ru-RU" dirty="0" err="1">
                <a:latin typeface="Oswald" charset="-52"/>
              </a:rPr>
              <a:t>Байкенов</a:t>
            </a:r>
            <a:r>
              <a:rPr lang="ru-RU" dirty="0">
                <a:latin typeface="Oswald" charset="-52"/>
              </a:rPr>
              <a:t> К.Б.).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71496" y="4859714"/>
            <a:ext cx="904108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latin typeface="Oswald" charset="-52"/>
              </a:rPr>
              <a:t>Караганда: </a:t>
            </a:r>
            <a:r>
              <a:rPr lang="kk-KZ" dirty="0">
                <a:latin typeface="Oswald" charset="-52"/>
              </a:rPr>
              <a:t>СОШ №62 (Дубовая Ю.Н.), СОШ №74 (Шарипова Г.К.), СОШ №4 (Хурманхан А.), СОШ №83 (Тулепбекова С.К.), школа искусств №2 (Романова И.В.). </a:t>
            </a:r>
            <a:endParaRPr lang="ru-RU" dirty="0">
              <a:latin typeface="Oswald" charset="-52"/>
            </a:endParaRPr>
          </a:p>
          <a:p>
            <a:r>
              <a:rPr lang="kk-KZ" b="1" dirty="0">
                <a:latin typeface="Oswald" charset="-52"/>
              </a:rPr>
              <a:t>Шахтинск: </a:t>
            </a:r>
            <a:r>
              <a:rPr lang="kk-KZ" dirty="0">
                <a:latin typeface="Oswald" charset="-52"/>
              </a:rPr>
              <a:t>ОШ №7 (Былинская С.А.).</a:t>
            </a:r>
            <a:endParaRPr lang="ru-RU" dirty="0">
              <a:latin typeface="Oswald" charset="-52"/>
            </a:endParaRPr>
          </a:p>
          <a:p>
            <a:r>
              <a:rPr lang="kk-KZ" b="1" dirty="0">
                <a:latin typeface="Oswald" charset="-52"/>
              </a:rPr>
              <a:t>Каркаралинский район: </a:t>
            </a:r>
            <a:r>
              <a:rPr lang="kk-KZ" dirty="0">
                <a:latin typeface="Oswald" charset="-52"/>
              </a:rPr>
              <a:t>СОШ №1 имени Жаутикова (Аменова А.У.). </a:t>
            </a:r>
            <a:endParaRPr lang="ru-RU" dirty="0">
              <a:latin typeface="Oswald" charset="-52"/>
            </a:endParaRPr>
          </a:p>
          <a:p>
            <a:r>
              <a:rPr lang="kk-KZ" b="1" dirty="0">
                <a:latin typeface="Oswald" charset="-52"/>
              </a:rPr>
              <a:t>Абайский район: </a:t>
            </a:r>
            <a:r>
              <a:rPr lang="kk-KZ" dirty="0">
                <a:latin typeface="Oswald" charset="-52"/>
              </a:rPr>
              <a:t>школа-центр дополнительного образования №1 (Ткачева М.А.). </a:t>
            </a:r>
            <a:endParaRPr lang="ru-RU" dirty="0">
              <a:latin typeface="Oswald" charset="-52"/>
            </a:endParaRPr>
          </a:p>
          <a:p>
            <a:r>
              <a:rPr lang="kk-KZ" b="1" dirty="0">
                <a:latin typeface="Oswald" charset="-52"/>
              </a:rPr>
              <a:t>Жезказган: </a:t>
            </a:r>
            <a:r>
              <a:rPr lang="kk-KZ" dirty="0">
                <a:latin typeface="Oswald" charset="-52"/>
              </a:rPr>
              <a:t>ОСШ №22 (Захарова Н.А., Багдашкина И.В.), СОШ №13 (Ералиева Г.С., Калманбаева А.К.). </a:t>
            </a:r>
            <a:endParaRPr lang="ru-RU" dirty="0">
              <a:latin typeface="Oswald" charset="-52"/>
            </a:endParaRPr>
          </a:p>
          <a:p>
            <a:r>
              <a:rPr lang="kk-KZ" b="1" dirty="0">
                <a:latin typeface="Oswald" charset="-52"/>
              </a:rPr>
              <a:t>Темиртау: </a:t>
            </a:r>
            <a:r>
              <a:rPr lang="kk-KZ" dirty="0">
                <a:latin typeface="Oswald" charset="-52"/>
              </a:rPr>
              <a:t>КСШ №5 (Шуленбаева З.С.).</a:t>
            </a:r>
            <a:endParaRPr lang="ru-RU" dirty="0">
              <a:latin typeface="Oswald" charset="-5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40431" y="4146494"/>
            <a:ext cx="85279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002776"/>
                </a:solidFill>
                <a:latin typeface="Oswald" charset="-52"/>
              </a:rPr>
              <a:t>Рекомендованы для присвоения категории </a:t>
            </a:r>
            <a:r>
              <a:rPr lang="ru-RU" sz="1600">
                <a:solidFill>
                  <a:srgbClr val="002776"/>
                </a:solidFill>
                <a:latin typeface="Oswald" charset="-52"/>
              </a:rPr>
              <a:t>«</a:t>
            </a:r>
            <a:r>
              <a:rPr lang="ru-RU" sz="1600" smtClean="0">
                <a:solidFill>
                  <a:srgbClr val="002776"/>
                </a:solidFill>
                <a:latin typeface="Oswald" charset="-52"/>
              </a:rPr>
              <a:t>Педагог-мастер» </a:t>
            </a:r>
            <a:r>
              <a:rPr lang="ru-RU" sz="1600" dirty="0">
                <a:solidFill>
                  <a:srgbClr val="002776"/>
                </a:solidFill>
                <a:latin typeface="Oswald" charset="-52"/>
              </a:rPr>
              <a:t>педагоги следующих общеобразовательных школ и организаций дополнительного образования: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508166" y="4731269"/>
            <a:ext cx="9524011" cy="1859536"/>
          </a:xfrm>
          <a:prstGeom prst="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24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6438E0AB-5119-4429-97E3-E08BF619DF32}"/>
              </a:ext>
            </a:extLst>
          </p:cNvPr>
          <p:cNvSpPr txBox="1"/>
          <p:nvPr/>
        </p:nvSpPr>
        <p:spPr>
          <a:xfrm>
            <a:off x="0" y="5787026"/>
            <a:ext cx="12192000" cy="1070974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lgDash"/>
          </a:ln>
        </p:spPr>
        <p:txBody>
          <a:bodyPr wrap="square" anchor="ctr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lnSpc>
                <a:spcPct val="107000"/>
              </a:lnSpc>
              <a:defRPr sz="2000">
                <a:latin typeface="Oswald" pitchFamily="2" charset="-52"/>
                <a:cs typeface="Calibri" panose="020F0502020204030204" pitchFamily="34" charset="0"/>
              </a:defRPr>
            </a:lvl1pPr>
          </a:lstStyle>
          <a:p>
            <a:pPr algn="l"/>
            <a:r>
              <a:rPr lang="ru-RU" sz="1600" dirty="0" smtClean="0">
                <a:latin typeface="Oswald" charset="-52"/>
              </a:rPr>
              <a:t>ПЕДАГОГ-МАСТЕР</a:t>
            </a:r>
            <a:endParaRPr lang="ru-RU" sz="1600" dirty="0">
              <a:latin typeface="Oswald" charset="-52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186558"/>
              </p:ext>
            </p:extLst>
          </p:nvPr>
        </p:nvGraphicFramePr>
        <p:xfrm>
          <a:off x="2923794" y="3410375"/>
          <a:ext cx="6733337" cy="1470383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480292"/>
                <a:gridCol w="2243497"/>
                <a:gridCol w="984065"/>
                <a:gridCol w="1008969"/>
                <a:gridCol w="1008257"/>
                <a:gridCol w="1008257"/>
              </a:tblGrid>
              <a:tr h="2841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Oswald" charset="-52"/>
                        </a:rPr>
                        <a:t>№</a:t>
                      </a:r>
                      <a:endParaRPr lang="ru-RU" sz="14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Oswald" charset="-52"/>
                        </a:rPr>
                        <a:t> </a:t>
                      </a:r>
                      <a:endParaRPr lang="ru-RU" sz="14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Oswald" charset="-52"/>
                        </a:rPr>
                        <a:t>2018 год</a:t>
                      </a:r>
                      <a:endParaRPr lang="ru-RU" sz="14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Oswald" charset="-52"/>
                        </a:rPr>
                        <a:t>2019 год</a:t>
                      </a:r>
                      <a:endParaRPr lang="ru-RU" sz="14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Oswald" charset="-52"/>
                        </a:rPr>
                        <a:t>2020 год</a:t>
                      </a:r>
                      <a:endParaRPr lang="ru-RU" sz="14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Oswald" charset="-52"/>
                        </a:rPr>
                        <a:t>Итого</a:t>
                      </a:r>
                      <a:endParaRPr lang="ru-RU" sz="14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415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>
                          <a:effectLst/>
                          <a:latin typeface="Oswald" charset="-52"/>
                        </a:rPr>
                        <a:t> </a:t>
                      </a:r>
                      <a:endParaRPr lang="ru-RU" sz="14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Oswald" charset="-52"/>
                        </a:rPr>
                        <a:t>Всего на «педагога-мастера»</a:t>
                      </a:r>
                      <a:endParaRPr lang="ru-RU" sz="14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Oswald" charset="-52"/>
                        </a:rPr>
                        <a:t>71</a:t>
                      </a:r>
                      <a:endParaRPr lang="ru-RU" sz="14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Oswald" charset="-52"/>
                        </a:rPr>
                        <a:t>30</a:t>
                      </a:r>
                      <a:endParaRPr lang="ru-RU" sz="14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Oswald" charset="-52"/>
                        </a:rPr>
                        <a:t>44</a:t>
                      </a:r>
                      <a:endParaRPr lang="ru-RU" sz="14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Oswald" charset="-52"/>
                        </a:rPr>
                        <a:t>145</a:t>
                      </a:r>
                      <a:endParaRPr lang="ru-RU" sz="14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2081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Oswald" charset="-52"/>
                        </a:rPr>
                        <a:t>2.</a:t>
                      </a:r>
                      <a:r>
                        <a:rPr lang="ru-RU" sz="1400" dirty="0">
                          <a:effectLst/>
                          <a:latin typeface="Oswald" charset="-52"/>
                        </a:rPr>
                        <a:t> </a:t>
                      </a:r>
                      <a:endParaRPr lang="ru-RU" sz="14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Oswald" charset="-52"/>
                        </a:rPr>
                        <a:t>В том числе из областных специализированных школ-интернатов</a:t>
                      </a:r>
                      <a:endParaRPr lang="ru-RU" sz="14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Oswald" charset="-52"/>
                        </a:rPr>
                        <a:t>12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Oswald" charset="-52"/>
                        </a:rPr>
                        <a:t>(16,9%)</a:t>
                      </a:r>
                      <a:endParaRPr lang="ru-RU" sz="14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Oswald" charset="-52"/>
                        </a:rPr>
                        <a:t>4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Oswald" charset="-52"/>
                        </a:rPr>
                        <a:t>(13,3%)</a:t>
                      </a:r>
                      <a:endParaRPr lang="ru-RU" sz="14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Oswald" charset="-52"/>
                        </a:rPr>
                        <a:t>3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Oswald" charset="-52"/>
                        </a:rPr>
                        <a:t>6,8%)</a:t>
                      </a:r>
                      <a:endParaRPr lang="ru-RU" sz="14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Oswald" charset="-52"/>
                        </a:rPr>
                        <a:t>19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Oswald" charset="-52"/>
                        </a:rPr>
                        <a:t>(13%)</a:t>
                      </a:r>
                      <a:endParaRPr lang="ru-RU" sz="14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6" name="Прямоугольник 73">
            <a:extLst>
              <a:ext uri="{FF2B5EF4-FFF2-40B4-BE49-F238E27FC236}">
                <a16:creationId xmlns="" xmlns:a16="http://schemas.microsoft.com/office/drawing/2014/main" id="{5D45A3ED-77B9-4849-A8C3-0C93CA132573}"/>
              </a:ext>
            </a:extLst>
          </p:cNvPr>
          <p:cNvSpPr/>
          <p:nvPr/>
        </p:nvSpPr>
        <p:spPr>
          <a:xfrm>
            <a:off x="196314" y="278783"/>
            <a:ext cx="3832964" cy="5203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sz="2400" dirty="0" smtClean="0">
                <a:latin typeface="Oswald" pitchFamily="2" charset="-52"/>
              </a:rPr>
              <a:t>За 2018-2020 годы</a:t>
            </a:r>
            <a:endParaRPr lang="ru-RU" sz="2400" dirty="0">
              <a:latin typeface="Oswald" pitchFamily="2" charset="-52"/>
            </a:endParaRPr>
          </a:p>
        </p:txBody>
      </p:sp>
      <p:sp>
        <p:nvSpPr>
          <p:cNvPr id="37" name="Прямоугольник 36">
            <a:extLst>
              <a:ext uri="{FF2B5EF4-FFF2-40B4-BE49-F238E27FC236}">
                <a16:creationId xmlns="" xmlns:a16="http://schemas.microsoft.com/office/drawing/2014/main" id="{A57F5A03-5652-4BF5-85C6-8D579C96FB40}"/>
              </a:ext>
            </a:extLst>
          </p:cNvPr>
          <p:cNvSpPr/>
          <p:nvPr/>
        </p:nvSpPr>
        <p:spPr>
          <a:xfrm>
            <a:off x="457758" y="864527"/>
            <a:ext cx="3276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400"/>
          </a:p>
        </p:txBody>
      </p:sp>
      <p:sp>
        <p:nvSpPr>
          <p:cNvPr id="38" name="Прямоугольник 37">
            <a:extLst>
              <a:ext uri="{FF2B5EF4-FFF2-40B4-BE49-F238E27FC236}">
                <a16:creationId xmlns="" xmlns:a16="http://schemas.microsoft.com/office/drawing/2014/main" id="{3FD88D61-7D36-4DDD-A05B-C37CC3127A02}"/>
              </a:ext>
            </a:extLst>
          </p:cNvPr>
          <p:cNvSpPr/>
          <p:nvPr/>
        </p:nvSpPr>
        <p:spPr>
          <a:xfrm>
            <a:off x="545721" y="1298218"/>
            <a:ext cx="155437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Oswald" pitchFamily="2" charset="-52"/>
                <a:ea typeface="Calibri" panose="020F0502020204030204" pitchFamily="34" charset="0"/>
              </a:rPr>
              <a:t>145</a:t>
            </a:r>
            <a:endParaRPr lang="ru-RU" sz="3600" dirty="0">
              <a:latin typeface="Oswald" pitchFamily="2" charset="-52"/>
              <a:ea typeface="Calibri" panose="020F0502020204030204" pitchFamily="34" charset="0"/>
            </a:endParaRPr>
          </a:p>
          <a:p>
            <a:r>
              <a:rPr lang="ru-RU" sz="1600" dirty="0" smtClean="0">
                <a:solidFill>
                  <a:prstClr val="black"/>
                </a:solidFill>
                <a:latin typeface="Oswald" panose="020B0604020202020204" charset="-52"/>
                <a:ea typeface="Calibri" panose="020F0502020204030204" pitchFamily="34" charset="0"/>
              </a:rPr>
              <a:t>педагогов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940094" y="1307775"/>
            <a:ext cx="45432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Oswald" charset="-52"/>
              </a:rPr>
              <a:t>подавших заявления на присвоение категории «педагог-мастер»</a:t>
            </a:r>
          </a:p>
        </p:txBody>
      </p:sp>
      <p:sp>
        <p:nvSpPr>
          <p:cNvPr id="40" name="Капля 39"/>
          <p:cNvSpPr/>
          <p:nvPr/>
        </p:nvSpPr>
        <p:spPr>
          <a:xfrm flipH="1">
            <a:off x="1601219" y="1755272"/>
            <a:ext cx="1322575" cy="1297552"/>
          </a:xfrm>
          <a:prstGeom prst="teardrop">
            <a:avLst/>
          </a:prstGeom>
          <a:solidFill>
            <a:srgbClr val="F692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pic>
        <p:nvPicPr>
          <p:cNvPr id="41" name="Рисунок 40">
            <a:extLst>
              <a:ext uri="{FF2B5EF4-FFF2-40B4-BE49-F238E27FC236}">
                <a16:creationId xmlns:lc="http://schemas.openxmlformats.org/drawingml/2006/lockedCanvas" xmlns:a16="http://schemas.microsoft.com/office/drawing/2014/main" xmlns="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482" y="1980081"/>
            <a:ext cx="818431" cy="818431"/>
          </a:xfrm>
          <a:prstGeom prst="rect">
            <a:avLst/>
          </a:prstGeom>
        </p:spPr>
      </p:pic>
      <p:sp>
        <p:nvSpPr>
          <p:cNvPr id="42" name="Прямоугольник 41">
            <a:extLst>
              <a:ext uri="{FF2B5EF4-FFF2-40B4-BE49-F238E27FC236}">
                <a16:creationId xmlns="" xmlns:a16="http://schemas.microsoft.com/office/drawing/2014/main" id="{3FD88D61-7D36-4DDD-A05B-C37CC3127A02}"/>
              </a:ext>
            </a:extLst>
          </p:cNvPr>
          <p:cNvSpPr/>
          <p:nvPr/>
        </p:nvSpPr>
        <p:spPr>
          <a:xfrm>
            <a:off x="6483325" y="1757717"/>
            <a:ext cx="15543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Oswald" charset="-52"/>
              </a:rPr>
              <a:t>19 </a:t>
            </a:r>
            <a:r>
              <a:rPr lang="ru-RU" sz="1600" dirty="0" smtClean="0">
                <a:latin typeface="Oswald" charset="-52"/>
              </a:rPr>
              <a:t>(</a:t>
            </a:r>
            <a:r>
              <a:rPr lang="ru-RU" sz="1600" dirty="0">
                <a:latin typeface="Oswald" charset="-52"/>
              </a:rPr>
              <a:t>1</a:t>
            </a:r>
            <a:r>
              <a:rPr lang="ru-RU" sz="1600" dirty="0" smtClean="0">
                <a:latin typeface="Oswald" charset="-52"/>
              </a:rPr>
              <a:t>3</a:t>
            </a:r>
            <a:r>
              <a:rPr lang="ru-RU" sz="1600" dirty="0">
                <a:latin typeface="Oswald" charset="-52"/>
              </a:rPr>
              <a:t>%). </a:t>
            </a:r>
            <a:endParaRPr lang="ru-RU" sz="1600" dirty="0">
              <a:solidFill>
                <a:prstClr val="black"/>
              </a:solidFill>
              <a:latin typeface="Oswald" charset="-52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8037704" y="1980081"/>
            <a:ext cx="1426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Oswald" charset="-52"/>
              </a:rPr>
              <a:t>от </a:t>
            </a:r>
            <a:r>
              <a:rPr lang="ru-RU" dirty="0" smtClean="0">
                <a:latin typeface="Oswald" charset="-52"/>
              </a:rPr>
              <a:t>педагогов СШИ </a:t>
            </a:r>
            <a:endParaRPr lang="ru-RU" dirty="0">
              <a:latin typeface="Oswald" charset="-52"/>
            </a:endParaRPr>
          </a:p>
        </p:txBody>
      </p:sp>
      <p:sp>
        <p:nvSpPr>
          <p:cNvPr id="44" name="Google Shape;1962;p38"/>
          <p:cNvSpPr/>
          <p:nvPr/>
        </p:nvSpPr>
        <p:spPr>
          <a:xfrm>
            <a:off x="3853250" y="1703666"/>
            <a:ext cx="1383683" cy="730904"/>
          </a:xfrm>
          <a:custGeom>
            <a:avLst/>
            <a:gdLst/>
            <a:ahLst/>
            <a:cxnLst/>
            <a:rect l="l" t="t" r="r" b="b"/>
            <a:pathLst>
              <a:path w="2821" h="2122" extrusionOk="0">
                <a:moveTo>
                  <a:pt x="1761" y="1"/>
                </a:moveTo>
                <a:lnTo>
                  <a:pt x="1400" y="361"/>
                </a:lnTo>
                <a:lnTo>
                  <a:pt x="1847" y="808"/>
                </a:lnTo>
                <a:lnTo>
                  <a:pt x="1" y="808"/>
                </a:lnTo>
                <a:lnTo>
                  <a:pt x="1" y="1321"/>
                </a:lnTo>
                <a:lnTo>
                  <a:pt x="1847" y="1321"/>
                </a:lnTo>
                <a:lnTo>
                  <a:pt x="1400" y="1768"/>
                </a:lnTo>
                <a:lnTo>
                  <a:pt x="1761" y="2121"/>
                </a:lnTo>
                <a:lnTo>
                  <a:pt x="2821" y="1061"/>
                </a:lnTo>
                <a:lnTo>
                  <a:pt x="1761" y="1"/>
                </a:lnTo>
                <a:close/>
              </a:path>
            </a:pathLst>
          </a:custGeom>
          <a:solidFill>
            <a:srgbClr val="869F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112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6438E0AB-5119-4429-97E3-E08BF619DF32}"/>
              </a:ext>
            </a:extLst>
          </p:cNvPr>
          <p:cNvSpPr txBox="1"/>
          <p:nvPr/>
        </p:nvSpPr>
        <p:spPr>
          <a:xfrm>
            <a:off x="0" y="5787026"/>
            <a:ext cx="12192000" cy="1070974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lgDash"/>
          </a:ln>
        </p:spPr>
        <p:txBody>
          <a:bodyPr wrap="square" anchor="ctr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lnSpc>
                <a:spcPct val="107000"/>
              </a:lnSpc>
              <a:defRPr sz="2000">
                <a:latin typeface="Oswald" pitchFamily="2" charset="-52"/>
                <a:cs typeface="Calibri" panose="020F0502020204030204" pitchFamily="34" charset="0"/>
              </a:defRPr>
            </a:lvl1pPr>
          </a:lstStyle>
          <a:p>
            <a:pPr algn="l"/>
            <a:r>
              <a:rPr lang="ru-RU" sz="1600" dirty="0" smtClean="0">
                <a:latin typeface="Oswald" charset="-52"/>
              </a:rPr>
              <a:t>ПЕДАГОГ-МАСТЕР</a:t>
            </a:r>
            <a:endParaRPr lang="ru-RU" sz="1600" dirty="0">
              <a:latin typeface="Oswald" charset="-52"/>
            </a:endParaRPr>
          </a:p>
        </p:txBody>
      </p:sp>
      <p:sp>
        <p:nvSpPr>
          <p:cNvPr id="36" name="Прямоугольник 73">
            <a:extLst>
              <a:ext uri="{FF2B5EF4-FFF2-40B4-BE49-F238E27FC236}">
                <a16:creationId xmlns="" xmlns:a16="http://schemas.microsoft.com/office/drawing/2014/main" id="{5D45A3ED-77B9-4849-A8C3-0C93CA132573}"/>
              </a:ext>
            </a:extLst>
          </p:cNvPr>
          <p:cNvSpPr/>
          <p:nvPr/>
        </p:nvSpPr>
        <p:spPr>
          <a:xfrm>
            <a:off x="196313" y="278783"/>
            <a:ext cx="11663591" cy="5203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2400" dirty="0">
                <a:latin typeface="Oswald" charset="-52"/>
              </a:rPr>
              <a:t>Данные по </a:t>
            </a:r>
            <a:r>
              <a:rPr lang="ru-RU" sz="2400" dirty="0" smtClean="0">
                <a:latin typeface="Oswald" charset="-52"/>
              </a:rPr>
              <a:t>педагогам СШИ, </a:t>
            </a:r>
            <a:r>
              <a:rPr lang="ru-RU" sz="2400" dirty="0">
                <a:latin typeface="Oswald" charset="-52"/>
              </a:rPr>
              <a:t>подавшим заявления на </a:t>
            </a:r>
            <a:r>
              <a:rPr lang="ru-RU" sz="2400" dirty="0" smtClean="0">
                <a:latin typeface="Oswald" charset="-52"/>
              </a:rPr>
              <a:t>категорию «Педагог-мастер»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2400" dirty="0" smtClean="0">
                <a:latin typeface="Oswald" charset="-52"/>
              </a:rPr>
              <a:t>в </a:t>
            </a:r>
            <a:r>
              <a:rPr lang="ru-RU" sz="2400" dirty="0">
                <a:latin typeface="Oswald" charset="-52"/>
              </a:rPr>
              <a:t>разрезе организаций  и по годам 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="" xmlns:a16="http://schemas.microsoft.com/office/drawing/2014/main" id="{A57F5A03-5652-4BF5-85C6-8D579C96FB40}"/>
              </a:ext>
            </a:extLst>
          </p:cNvPr>
          <p:cNvSpPr/>
          <p:nvPr/>
        </p:nvSpPr>
        <p:spPr>
          <a:xfrm>
            <a:off x="457758" y="864527"/>
            <a:ext cx="3276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40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189969"/>
              </p:ext>
            </p:extLst>
          </p:nvPr>
        </p:nvGraphicFramePr>
        <p:xfrm>
          <a:off x="2112796" y="1057211"/>
          <a:ext cx="8472122" cy="4454168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596057"/>
                <a:gridCol w="1195671"/>
                <a:gridCol w="810866"/>
                <a:gridCol w="810866"/>
                <a:gridCol w="907599"/>
                <a:gridCol w="907599"/>
                <a:gridCol w="810866"/>
                <a:gridCol w="810866"/>
                <a:gridCol w="810866"/>
                <a:gridCol w="810866"/>
              </a:tblGrid>
              <a:tr h="204179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Oswald" charset="-52"/>
                        </a:rPr>
                        <a:t>№</a:t>
                      </a:r>
                      <a:endParaRPr lang="ru-RU" sz="11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Oswald" charset="-52"/>
                        </a:rPr>
                        <a:t>Регион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Oswald" charset="-52"/>
                        </a:rPr>
                        <a:t>2018 год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Oswald" charset="-52"/>
                        </a:rPr>
                        <a:t>2019 год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Oswald" charset="-52"/>
                        </a:rPr>
                        <a:t>2020 год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Oswald" charset="-52"/>
                        </a:rPr>
                        <a:t>За 3 года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83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Oswald" charset="-52"/>
                        </a:rPr>
                        <a:t>всего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Oswald" charset="-52"/>
                        </a:rPr>
                        <a:t>рекомен 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Oswald" charset="-52"/>
                        </a:rPr>
                        <a:t>всего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Oswald" charset="-52"/>
                        </a:rPr>
                        <a:t>рекомен</a:t>
                      </a:r>
                      <a:endParaRPr lang="ru-RU" sz="11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Oswald" charset="-52"/>
                        </a:rPr>
                        <a:t>всего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Oswald" charset="-52"/>
                        </a:rPr>
                        <a:t>рекомен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Oswald" charset="-52"/>
                        </a:rPr>
                        <a:t>всего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Oswald" charset="-52"/>
                        </a:rPr>
                        <a:t>рекомен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</a:tr>
              <a:tr h="3402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БИЛ №1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5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6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 (33,3%)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</a:tr>
              <a:tr h="340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СШИ «Мурагер»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3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5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 (20%)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</a:tr>
              <a:tr h="340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3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СШИ «Дарын»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 (100%)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</a:tr>
              <a:tr h="340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4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СШИ имени Жамбыла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Oswald" charset="-52"/>
                        </a:rPr>
                        <a:t>1</a:t>
                      </a:r>
                      <a:endParaRPr lang="ru-RU" sz="11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2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Oswald" charset="-52"/>
                        </a:rPr>
                        <a:t>-</a:t>
                      </a:r>
                      <a:endParaRPr lang="ru-RU" sz="11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</a:tr>
              <a:tr h="1701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5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БИЛ №3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</a:tr>
              <a:tr h="1701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6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БИЛ №2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</a:tr>
              <a:tr h="566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7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Oswald" charset="-52"/>
                        </a:rPr>
                        <a:t>СШИ Информационных технологий</a:t>
                      </a:r>
                      <a:endParaRPr lang="ru-RU" sz="11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</a:tr>
              <a:tr h="340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8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СШИ «Зияткер»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</a:tr>
              <a:tr h="340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9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СШИ имени Н.Нурмакова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</a:tr>
              <a:tr h="340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10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СШИ </a:t>
                      </a:r>
                      <a:r>
                        <a:rPr lang="kk-KZ" sz="1000">
                          <a:effectLst/>
                          <a:latin typeface="Oswald" charset="-52"/>
                        </a:rPr>
                        <a:t>«Өркен»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</a:tr>
              <a:tr h="1701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11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СМШИ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-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</a:tr>
              <a:tr h="340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Oswald" charset="-52"/>
                        </a:rPr>
                        <a:t>Итого 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Oswald" charset="-52"/>
                        </a:rPr>
                        <a:t>12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Oswald" charset="-52"/>
                        </a:rPr>
                        <a:t>2 </a:t>
                      </a:r>
                      <a:endParaRPr lang="ru-RU" sz="1100">
                        <a:effectLst/>
                        <a:latin typeface="Oswald" charset="-52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Oswald" charset="-52"/>
                        </a:rPr>
                        <a:t>(16,6%)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Oswald" charset="-52"/>
                        </a:rPr>
                        <a:t>4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Oswald" charset="-52"/>
                        </a:rPr>
                        <a:t>2</a:t>
                      </a:r>
                      <a:endParaRPr lang="ru-RU" sz="1100">
                        <a:effectLst/>
                        <a:latin typeface="Oswald" charset="-52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Oswald" charset="-52"/>
                        </a:rPr>
                        <a:t>(50%)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Oswald" charset="-52"/>
                        </a:rPr>
                        <a:t>3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Oswald" charset="-52"/>
                        </a:rPr>
                        <a:t>1</a:t>
                      </a:r>
                      <a:endParaRPr lang="ru-RU" sz="1100" dirty="0">
                        <a:effectLst/>
                        <a:latin typeface="Oswald" charset="-52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Oswald" charset="-52"/>
                        </a:rPr>
                        <a:t>(33,3%)</a:t>
                      </a:r>
                      <a:endParaRPr lang="ru-RU" sz="11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Oswald" charset="-52"/>
                        </a:rPr>
                        <a:t>19</a:t>
                      </a:r>
                      <a:endParaRPr lang="ru-RU" sz="110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Oswald" charset="-52"/>
                        </a:rPr>
                        <a:t>5</a:t>
                      </a:r>
                      <a:endParaRPr lang="ru-RU" sz="1100" dirty="0">
                        <a:effectLst/>
                        <a:latin typeface="Oswald" charset="-52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Oswald" charset="-52"/>
                        </a:rPr>
                        <a:t>(26,3%)</a:t>
                      </a:r>
                      <a:endParaRPr lang="ru-RU" sz="1100" dirty="0">
                        <a:effectLst/>
                        <a:latin typeface="Oswald" charset="-52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341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F6FC6"/>
      </a:accent1>
      <a:accent2>
        <a:srgbClr val="009DD9"/>
      </a:accent2>
      <a:accent3>
        <a:srgbClr val="FFC000"/>
      </a:accent3>
      <a:accent4>
        <a:srgbClr val="8F6C00"/>
      </a:accent4>
      <a:accent5>
        <a:srgbClr val="7CCA62"/>
      </a:accent5>
      <a:accent6>
        <a:srgbClr val="A5C249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2608</TotalTime>
  <Words>1523</Words>
  <Application>Microsoft Office PowerPoint</Application>
  <PresentationFormat>Произвольный</PresentationFormat>
  <Paragraphs>681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Quattrocento Sans</vt:lpstr>
      <vt:lpstr>Oswald</vt:lpstr>
      <vt:lpstr>Impact</vt:lpstr>
      <vt:lpstr>Century Gothic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ХОДЕ ПОДГОТОВКИ К НОВОМУ  2020-2021 УЧЕБНОМУ ГОДУ</dc:title>
  <dc:creator>ADMIN</dc:creator>
  <cp:lastModifiedBy>Gulmira 203</cp:lastModifiedBy>
  <cp:revision>477</cp:revision>
  <cp:lastPrinted>2021-05-25T12:50:32Z</cp:lastPrinted>
  <dcterms:modified xsi:type="dcterms:W3CDTF">2021-05-26T05:06:05Z</dcterms:modified>
</cp:coreProperties>
</file>