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6"/>
  </p:notesMasterIdLst>
  <p:sldIdLst>
    <p:sldId id="303" r:id="rId2"/>
    <p:sldId id="311" r:id="rId3"/>
    <p:sldId id="296" r:id="rId4"/>
    <p:sldId id="306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C59FD6-CE2E-4DBC-A053-6187F19C6CAD}">
  <a:tblStyle styleId="{6BC59FD6-CE2E-4DBC-A053-6187F19C6C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2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B75B49-ABEC-478E-A643-D400ADE5E265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44EE6E-457C-4B73-9AFA-085DF4052C11}">
      <dgm:prSet custT="1"/>
      <dgm:spPr/>
      <dgm:t>
        <a:bodyPr/>
        <a:lstStyle/>
        <a:p>
          <a:pPr algn="ctr" rtl="0"/>
          <a:r>
            <a:rPr lang="kk-KZ" sz="1400" b="1" dirty="0">
              <a:solidFill>
                <a:srgbClr val="002060"/>
              </a:solidFill>
            </a:rPr>
            <a:t>Математика, физика</a:t>
          </a:r>
          <a:endParaRPr lang="ru-RU" sz="1400" b="1" dirty="0">
            <a:solidFill>
              <a:srgbClr val="002060"/>
            </a:solidFill>
          </a:endParaRPr>
        </a:p>
      </dgm:t>
    </dgm:pt>
    <dgm:pt modelId="{389B004E-64EB-46FA-A3B0-0467ACE7EA30}" type="parTrans" cxnId="{04F648EE-A705-48AD-BBBC-A5EB79AE0759}">
      <dgm:prSet/>
      <dgm:spPr/>
      <dgm:t>
        <a:bodyPr/>
        <a:lstStyle/>
        <a:p>
          <a:endParaRPr lang="ru-RU" sz="1800" b="1">
            <a:solidFill>
              <a:schemeClr val="accent5">
                <a:lumMod val="50000"/>
              </a:schemeClr>
            </a:solidFill>
          </a:endParaRPr>
        </a:p>
      </dgm:t>
    </dgm:pt>
    <dgm:pt modelId="{8D0B00AD-7504-4391-BC2B-4B93DE6E307C}" type="sibTrans" cxnId="{04F648EE-A705-48AD-BBBC-A5EB79AE0759}">
      <dgm:prSet/>
      <dgm:spPr/>
      <dgm:t>
        <a:bodyPr/>
        <a:lstStyle/>
        <a:p>
          <a:endParaRPr lang="ru-RU" sz="1800" b="1">
            <a:solidFill>
              <a:schemeClr val="accent5">
                <a:lumMod val="50000"/>
              </a:schemeClr>
            </a:solidFill>
          </a:endParaRPr>
        </a:p>
      </dgm:t>
    </dgm:pt>
    <dgm:pt modelId="{2075FEA3-AD18-442B-B4B8-32B3AC72BE3E}">
      <dgm:prSet custT="1"/>
      <dgm:spPr/>
      <dgm:t>
        <a:bodyPr/>
        <a:lstStyle/>
        <a:p>
          <a:pPr rtl="0"/>
          <a:r>
            <a:rPr lang="kk-KZ" sz="1400" b="1" dirty="0">
              <a:solidFill>
                <a:srgbClr val="002060"/>
              </a:solidFill>
            </a:rPr>
            <a:t>Информатика</a:t>
          </a:r>
          <a:endParaRPr lang="en-US" sz="1400" b="1" dirty="0">
            <a:solidFill>
              <a:srgbClr val="002060"/>
            </a:solidFill>
          </a:endParaRPr>
        </a:p>
      </dgm:t>
    </dgm:pt>
    <dgm:pt modelId="{F7064A60-B862-4F46-A2E6-B19F3DB928F3}" type="parTrans" cxnId="{7AE65B44-E864-4FD5-A768-BF886E737084}">
      <dgm:prSet/>
      <dgm:spPr/>
      <dgm:t>
        <a:bodyPr/>
        <a:lstStyle/>
        <a:p>
          <a:endParaRPr lang="ru-RU" sz="1800" b="1">
            <a:solidFill>
              <a:schemeClr val="accent5">
                <a:lumMod val="50000"/>
              </a:schemeClr>
            </a:solidFill>
          </a:endParaRPr>
        </a:p>
      </dgm:t>
    </dgm:pt>
    <dgm:pt modelId="{D2556B0F-82EB-41B5-B4BD-F7042DA1468D}" type="sibTrans" cxnId="{7AE65B44-E864-4FD5-A768-BF886E737084}">
      <dgm:prSet/>
      <dgm:spPr/>
      <dgm:t>
        <a:bodyPr/>
        <a:lstStyle/>
        <a:p>
          <a:endParaRPr lang="ru-RU" sz="1800" b="1">
            <a:solidFill>
              <a:schemeClr val="accent5">
                <a:lumMod val="50000"/>
              </a:schemeClr>
            </a:solidFill>
          </a:endParaRPr>
        </a:p>
      </dgm:t>
    </dgm:pt>
    <dgm:pt modelId="{B118CD6E-A88D-42FB-A952-3267132F1CA6}" type="pres">
      <dgm:prSet presAssocID="{28B75B49-ABEC-478E-A643-D400ADE5E2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F49512-76BB-45C8-888D-829A4EC88CB1}" type="pres">
      <dgm:prSet presAssocID="{1744EE6E-457C-4B73-9AFA-085DF4052C11}" presName="hierRoot1" presStyleCnt="0"/>
      <dgm:spPr/>
    </dgm:pt>
    <dgm:pt modelId="{6D3173D3-D506-48AD-9CD6-975AD90314E6}" type="pres">
      <dgm:prSet presAssocID="{1744EE6E-457C-4B73-9AFA-085DF4052C11}" presName="composite" presStyleCnt="0"/>
      <dgm:spPr/>
    </dgm:pt>
    <dgm:pt modelId="{BDB5C4FD-C7C3-44BA-B074-1747226FD2A3}" type="pres">
      <dgm:prSet presAssocID="{1744EE6E-457C-4B73-9AFA-085DF4052C11}" presName="background" presStyleLbl="node0" presStyleIdx="0" presStyleCnt="2"/>
      <dgm:spPr/>
    </dgm:pt>
    <dgm:pt modelId="{745D421F-65F8-495E-B92A-E91605179505}" type="pres">
      <dgm:prSet presAssocID="{1744EE6E-457C-4B73-9AFA-085DF4052C11}" presName="text" presStyleLbl="fgAcc0" presStyleIdx="0" presStyleCnt="2" custScaleX="103875" custScaleY="58378" custLinFactNeighborX="-4701" custLinFactNeighborY="-7748">
        <dgm:presLayoutVars>
          <dgm:chPref val="3"/>
        </dgm:presLayoutVars>
      </dgm:prSet>
      <dgm:spPr/>
    </dgm:pt>
    <dgm:pt modelId="{49D97F96-DF17-47C9-A793-0E58E96B82EB}" type="pres">
      <dgm:prSet presAssocID="{1744EE6E-457C-4B73-9AFA-085DF4052C11}" presName="hierChild2" presStyleCnt="0"/>
      <dgm:spPr/>
    </dgm:pt>
    <dgm:pt modelId="{7761DA9E-E9A2-4A00-A3A1-E83A81AB6902}" type="pres">
      <dgm:prSet presAssocID="{2075FEA3-AD18-442B-B4B8-32B3AC72BE3E}" presName="hierRoot1" presStyleCnt="0"/>
      <dgm:spPr/>
    </dgm:pt>
    <dgm:pt modelId="{D55782A7-9D03-4F20-9963-776B2C105779}" type="pres">
      <dgm:prSet presAssocID="{2075FEA3-AD18-442B-B4B8-32B3AC72BE3E}" presName="composite" presStyleCnt="0"/>
      <dgm:spPr/>
    </dgm:pt>
    <dgm:pt modelId="{6912B134-CFBB-410F-A54C-AC0F9B893246}" type="pres">
      <dgm:prSet presAssocID="{2075FEA3-AD18-442B-B4B8-32B3AC72BE3E}" presName="background" presStyleLbl="node0" presStyleIdx="1" presStyleCnt="2"/>
      <dgm:spPr/>
    </dgm:pt>
    <dgm:pt modelId="{88B4A6B3-1BBD-4716-9997-85BC795B8FE7}" type="pres">
      <dgm:prSet presAssocID="{2075FEA3-AD18-442B-B4B8-32B3AC72BE3E}" presName="text" presStyleLbl="fgAcc0" presStyleIdx="1" presStyleCnt="2" custScaleX="90739" custScaleY="53617" custLinFactNeighborX="2519" custLinFactNeighborY="-9174">
        <dgm:presLayoutVars>
          <dgm:chPref val="3"/>
        </dgm:presLayoutVars>
      </dgm:prSet>
      <dgm:spPr/>
    </dgm:pt>
    <dgm:pt modelId="{F82CDA62-5476-43C8-B1C5-0890977E4FBD}" type="pres">
      <dgm:prSet presAssocID="{2075FEA3-AD18-442B-B4B8-32B3AC72BE3E}" presName="hierChild2" presStyleCnt="0"/>
      <dgm:spPr/>
    </dgm:pt>
  </dgm:ptLst>
  <dgm:cxnLst>
    <dgm:cxn modelId="{7AE65B44-E864-4FD5-A768-BF886E737084}" srcId="{28B75B49-ABEC-478E-A643-D400ADE5E265}" destId="{2075FEA3-AD18-442B-B4B8-32B3AC72BE3E}" srcOrd="1" destOrd="0" parTransId="{F7064A60-B862-4F46-A2E6-B19F3DB928F3}" sibTransId="{D2556B0F-82EB-41B5-B4BD-F7042DA1468D}"/>
    <dgm:cxn modelId="{E992B46B-67AA-4899-AD01-A614131FEE12}" type="presOf" srcId="{2075FEA3-AD18-442B-B4B8-32B3AC72BE3E}" destId="{88B4A6B3-1BBD-4716-9997-85BC795B8FE7}" srcOrd="0" destOrd="0" presId="urn:microsoft.com/office/officeart/2005/8/layout/hierarchy1"/>
    <dgm:cxn modelId="{5888579A-9B9D-4EE2-9524-04B44C2208B5}" type="presOf" srcId="{28B75B49-ABEC-478E-A643-D400ADE5E265}" destId="{B118CD6E-A88D-42FB-A952-3267132F1CA6}" srcOrd="0" destOrd="0" presId="urn:microsoft.com/office/officeart/2005/8/layout/hierarchy1"/>
    <dgm:cxn modelId="{6DDA51D2-BC6D-4688-BCDA-4E55DD89033F}" type="presOf" srcId="{1744EE6E-457C-4B73-9AFA-085DF4052C11}" destId="{745D421F-65F8-495E-B92A-E91605179505}" srcOrd="0" destOrd="0" presId="urn:microsoft.com/office/officeart/2005/8/layout/hierarchy1"/>
    <dgm:cxn modelId="{04F648EE-A705-48AD-BBBC-A5EB79AE0759}" srcId="{28B75B49-ABEC-478E-A643-D400ADE5E265}" destId="{1744EE6E-457C-4B73-9AFA-085DF4052C11}" srcOrd="0" destOrd="0" parTransId="{389B004E-64EB-46FA-A3B0-0467ACE7EA30}" sibTransId="{8D0B00AD-7504-4391-BC2B-4B93DE6E307C}"/>
    <dgm:cxn modelId="{39BD5970-2BD8-4393-8B13-CD110835B106}" type="presParOf" srcId="{B118CD6E-A88D-42FB-A952-3267132F1CA6}" destId="{77F49512-76BB-45C8-888D-829A4EC88CB1}" srcOrd="0" destOrd="0" presId="urn:microsoft.com/office/officeart/2005/8/layout/hierarchy1"/>
    <dgm:cxn modelId="{E62DE201-6A73-4282-A96A-7FF92331E7AC}" type="presParOf" srcId="{77F49512-76BB-45C8-888D-829A4EC88CB1}" destId="{6D3173D3-D506-48AD-9CD6-975AD90314E6}" srcOrd="0" destOrd="0" presId="urn:microsoft.com/office/officeart/2005/8/layout/hierarchy1"/>
    <dgm:cxn modelId="{2596C172-F037-4134-9077-F2A9F19C91C1}" type="presParOf" srcId="{6D3173D3-D506-48AD-9CD6-975AD90314E6}" destId="{BDB5C4FD-C7C3-44BA-B074-1747226FD2A3}" srcOrd="0" destOrd="0" presId="urn:microsoft.com/office/officeart/2005/8/layout/hierarchy1"/>
    <dgm:cxn modelId="{5A5E91C2-7A59-4396-9305-A9C8A4C707D1}" type="presParOf" srcId="{6D3173D3-D506-48AD-9CD6-975AD90314E6}" destId="{745D421F-65F8-495E-B92A-E91605179505}" srcOrd="1" destOrd="0" presId="urn:microsoft.com/office/officeart/2005/8/layout/hierarchy1"/>
    <dgm:cxn modelId="{61B05A64-21DA-43D6-BB7B-5D5FFEDCBA4E}" type="presParOf" srcId="{77F49512-76BB-45C8-888D-829A4EC88CB1}" destId="{49D97F96-DF17-47C9-A793-0E58E96B82EB}" srcOrd="1" destOrd="0" presId="urn:microsoft.com/office/officeart/2005/8/layout/hierarchy1"/>
    <dgm:cxn modelId="{12CE08C8-7D18-441D-8D14-0427A074A5B8}" type="presParOf" srcId="{B118CD6E-A88D-42FB-A952-3267132F1CA6}" destId="{7761DA9E-E9A2-4A00-A3A1-E83A81AB6902}" srcOrd="1" destOrd="0" presId="urn:microsoft.com/office/officeart/2005/8/layout/hierarchy1"/>
    <dgm:cxn modelId="{6F949724-A6A2-4BB7-A3B3-E5AB6D7B7B63}" type="presParOf" srcId="{7761DA9E-E9A2-4A00-A3A1-E83A81AB6902}" destId="{D55782A7-9D03-4F20-9963-776B2C105779}" srcOrd="0" destOrd="0" presId="urn:microsoft.com/office/officeart/2005/8/layout/hierarchy1"/>
    <dgm:cxn modelId="{1D8DC6C9-8253-48ED-A05F-ABDCED539CCA}" type="presParOf" srcId="{D55782A7-9D03-4F20-9963-776B2C105779}" destId="{6912B134-CFBB-410F-A54C-AC0F9B893246}" srcOrd="0" destOrd="0" presId="urn:microsoft.com/office/officeart/2005/8/layout/hierarchy1"/>
    <dgm:cxn modelId="{7EE2C52A-B542-475D-BFAC-0B61C09674F0}" type="presParOf" srcId="{D55782A7-9D03-4F20-9963-776B2C105779}" destId="{88B4A6B3-1BBD-4716-9997-85BC795B8FE7}" srcOrd="1" destOrd="0" presId="urn:microsoft.com/office/officeart/2005/8/layout/hierarchy1"/>
    <dgm:cxn modelId="{F41842A0-38A0-4630-BE65-6E5F453003AD}" type="presParOf" srcId="{7761DA9E-E9A2-4A00-A3A1-E83A81AB6902}" destId="{F82CDA62-5476-43C8-B1C5-0890977E4F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5C4FD-C7C3-44BA-B074-1747226FD2A3}">
      <dsp:nvSpPr>
        <dsp:cNvPr id="0" name=""/>
        <dsp:cNvSpPr/>
      </dsp:nvSpPr>
      <dsp:spPr>
        <a:xfrm>
          <a:off x="652861" y="-156979"/>
          <a:ext cx="3321387" cy="11853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5D421F-65F8-495E-B92A-E91605179505}">
      <dsp:nvSpPr>
        <dsp:cNvPr id="0" name=""/>
        <dsp:cNvSpPr/>
      </dsp:nvSpPr>
      <dsp:spPr>
        <a:xfrm>
          <a:off x="1008137" y="180533"/>
          <a:ext cx="3321387" cy="1185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dirty="0">
              <a:solidFill>
                <a:srgbClr val="002060"/>
              </a:solidFill>
            </a:rPr>
            <a:t>Математика, физика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1042853" y="215249"/>
        <a:ext cx="3251955" cy="1115876"/>
      </dsp:txXfrm>
    </dsp:sp>
    <dsp:sp modelId="{6912B134-CFBB-410F-A54C-AC0F9B893246}">
      <dsp:nvSpPr>
        <dsp:cNvPr id="0" name=""/>
        <dsp:cNvSpPr/>
      </dsp:nvSpPr>
      <dsp:spPr>
        <a:xfrm>
          <a:off x="4915659" y="-185932"/>
          <a:ext cx="2901365" cy="10886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B4A6B3-1BBD-4716-9997-85BC795B8FE7}">
      <dsp:nvSpPr>
        <dsp:cNvPr id="0" name=""/>
        <dsp:cNvSpPr/>
      </dsp:nvSpPr>
      <dsp:spPr>
        <a:xfrm>
          <a:off x="5270935" y="151579"/>
          <a:ext cx="2901365" cy="108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dirty="0">
              <a:solidFill>
                <a:srgbClr val="002060"/>
              </a:solidFill>
            </a:rPr>
            <a:t>Информатика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5302820" y="183464"/>
        <a:ext cx="2837595" cy="1024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8994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A92564-F051-4301-847F-266B7ADF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E6BEC4-34BD-4F9A-BB5E-DFFE34A6B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07C907-8B40-49E3-A341-20119415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1AC5B0C-25E1-4AEA-B25C-2E8543791FBE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A9E4F3-7E8E-4DFB-8C66-A87A7BD0D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2E0525-E9DE-485C-97FF-55C4C46B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7204-04B9-4021-AC7E-CD3EE3E5E7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25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8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9738" y="0"/>
            <a:ext cx="8229600" cy="3929072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КГКП «Учебно-методический центр развития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образования Карагандинской области»</a:t>
            </a:r>
          </a:p>
          <a:p>
            <a:pPr algn="ctr">
              <a:buNone/>
            </a:pP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kk-KZ" sz="2000" b="1" dirty="0"/>
              <a:t>Об организации и п</a:t>
            </a:r>
            <a:r>
              <a:rPr lang="ru-RU" sz="2000" b="1" dirty="0" err="1"/>
              <a:t>роведение</a:t>
            </a:r>
            <a:r>
              <a:rPr lang="ru-RU" sz="2000" b="1" dirty="0"/>
              <a:t> курсов </a:t>
            </a:r>
            <a:r>
              <a:rPr lang="kk-KZ" sz="2000" b="1" dirty="0"/>
              <a:t>для </a:t>
            </a:r>
            <a:r>
              <a:rPr lang="ru-RU" sz="2000" b="1" dirty="0"/>
              <a:t>учителей математики, физики, информатики по подготовке учащихся к олимпиадам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214296"/>
            <a:ext cx="1408240" cy="586101"/>
          </a:xfrm>
          <a:prstGeom prst="rect">
            <a:avLst/>
          </a:prstGeom>
        </p:spPr>
      </p:pic>
      <p:pic>
        <p:nvPicPr>
          <p:cNvPr id="5" name="Picture 2" descr="C:\Users\Айганым\Desktop\эмблема у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70" y="312903"/>
            <a:ext cx="1233120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8" y="3921900"/>
            <a:ext cx="9144000" cy="3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1624" y="123478"/>
            <a:ext cx="9217024" cy="4296998"/>
          </a:xfrm>
        </p:spPr>
        <p:txBody>
          <a:bodyPr/>
          <a:lstStyle/>
          <a:p>
            <a:r>
              <a:rPr lang="ru-RU" b="1" dirty="0"/>
              <a:t>Приоритетными направлениями </a:t>
            </a:r>
            <a:r>
              <a:rPr lang="kk-KZ" b="1" dirty="0"/>
              <a:t>школы </a:t>
            </a:r>
            <a:r>
              <a:rPr lang="ru-RU" b="1" dirty="0"/>
              <a:t>являются:</a:t>
            </a:r>
          </a:p>
          <a:p>
            <a:r>
              <a:rPr lang="ru-RU" sz="1800" dirty="0"/>
              <a:t>-     	успешное и результативное обучение   по учебным программам РФМШ;</a:t>
            </a:r>
          </a:p>
          <a:p>
            <a:r>
              <a:rPr lang="ru-RU" sz="1800" dirty="0"/>
              <a:t>- 	воспитание уникальных детей-олимпийцев, принимающих участие и побеждающих на престижных международных олимпиадах естественно-математического направления;</a:t>
            </a:r>
          </a:p>
          <a:p>
            <a:r>
              <a:rPr lang="ru-RU" sz="1800" dirty="0"/>
              <a:t>- 	усиленная </a:t>
            </a:r>
            <a:r>
              <a:rPr lang="ru-RU" sz="1800" dirty="0" err="1"/>
              <a:t>профориентационная</a:t>
            </a:r>
            <a:r>
              <a:rPr lang="ru-RU" sz="1800" dirty="0"/>
              <a:t> работа с учениками старших классов по вопросу поступления в ведущие мировые университеты и престижные ВУЗы  России, Казахстана;</a:t>
            </a:r>
          </a:p>
          <a:p>
            <a:r>
              <a:rPr lang="ru-RU" sz="1800" dirty="0"/>
              <a:t>- 	разработка новых учебных программ, во взаимодействии с крупными компаниями, такими как </a:t>
            </a:r>
            <a:r>
              <a:rPr lang="ru-RU" sz="1800" b="1" dirty="0"/>
              <a:t>Яндекс</a:t>
            </a:r>
            <a:r>
              <a:rPr lang="ru-RU" sz="1800" dirty="0"/>
              <a:t> и </a:t>
            </a:r>
            <a:r>
              <a:rPr lang="en-US" sz="1800" b="1" dirty="0"/>
              <a:t>Samsung</a:t>
            </a:r>
            <a:r>
              <a:rPr lang="ru-RU" sz="1800" dirty="0"/>
              <a:t>;</a:t>
            </a:r>
          </a:p>
          <a:p>
            <a:r>
              <a:rPr lang="ru-RU" sz="1800" dirty="0"/>
              <a:t>- 	внедрение стандарт </a:t>
            </a:r>
            <a:r>
              <a:rPr lang="en-US" sz="1800" dirty="0"/>
              <a:t>AP</a:t>
            </a:r>
            <a:r>
              <a:rPr lang="ru-RU" sz="1800" dirty="0"/>
              <a:t> программ (математика, физика, информатика);</a:t>
            </a:r>
          </a:p>
          <a:p>
            <a:r>
              <a:rPr lang="ru-RU" sz="1800" dirty="0"/>
              <a:t>-  	успешно внедренная в школах РФМШ Программа Сингапурской математики, результативность которой подтверждена мировой практикой.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7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0;p9">
            <a:extLst>
              <a:ext uri="{FF2B5EF4-FFF2-40B4-BE49-F238E27FC236}">
                <a16:creationId xmlns:a16="http://schemas.microsoft.com/office/drawing/2014/main" id="{8F083C30-D5C1-4F16-B7F0-6F5D2EF62FC6}"/>
              </a:ext>
            </a:extLst>
          </p:cNvPr>
          <p:cNvSpPr/>
          <p:nvPr/>
        </p:nvSpPr>
        <p:spPr>
          <a:xfrm>
            <a:off x="1239889" y="803099"/>
            <a:ext cx="45963" cy="571504"/>
          </a:xfrm>
          <a:prstGeom prst="rect">
            <a:avLst/>
          </a:prstGeom>
          <a:solidFill>
            <a:schemeClr val="accent4">
              <a:lumMod val="25000"/>
            </a:scheme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4545" y="68031"/>
            <a:ext cx="65722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800" b="1" dirty="0">
              <a:solidFill>
                <a:srgbClr val="002060"/>
              </a:solidFill>
            </a:endParaRPr>
          </a:p>
          <a:p>
            <a:endParaRPr lang="ru-RU" sz="1800" dirty="0">
              <a:solidFill>
                <a:srgbClr val="002060"/>
              </a:solidFill>
              <a:latin typeface="Arial "/>
            </a:endParaRPr>
          </a:p>
        </p:txBody>
      </p:sp>
      <p:sp>
        <p:nvSpPr>
          <p:cNvPr id="10" name="Rectangle 26"/>
          <p:cNvSpPr/>
          <p:nvPr/>
        </p:nvSpPr>
        <p:spPr>
          <a:xfrm>
            <a:off x="1127206" y="809929"/>
            <a:ext cx="7678001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ctr"/>
            <a:r>
              <a:rPr lang="kk-KZ" sz="2000" b="1" dirty="0">
                <a:solidFill>
                  <a:srgbClr val="002060"/>
                </a:solidFill>
              </a:rPr>
              <a:t>Информация о проведении курса</a:t>
            </a:r>
            <a:endParaRPr lang="ru-RU" sz="2000" b="1" dirty="0">
              <a:solidFill>
                <a:srgbClr val="002060"/>
              </a:solidFill>
              <a:latin typeface="Arial "/>
              <a:cs typeface="Segoe UI" panose="020B0502040204020203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85852" y="1571618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Курс рассчитан на 16 часов с периодичностью 4 раза в неделю по 2 часа с выполнением индивидуальных практических заданий в онлайн режиме. </a:t>
            </a:r>
            <a:endParaRPr lang="ru-RU" b="1" dirty="0">
              <a:solidFill>
                <a:srgbClr val="002060"/>
              </a:solidFill>
              <a:latin typeface="Arial "/>
              <a:cs typeface="Segoe UI" panose="020B0502040204020203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85852" y="2143123"/>
            <a:ext cx="6886548" cy="1500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solidFill>
                  <a:srgbClr val="002060"/>
                </a:solidFill>
              </a:rPr>
              <a:t>Предлагается проведение курсов в офлайн режиме на базе учебного центра г.Алматы с проживанием в общежитии интернатного типа (из расчета 2500 тенге за сутки  проживания). </a:t>
            </a:r>
            <a:endParaRPr lang="ru-RU" b="1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kk-KZ" b="1" dirty="0">
                <a:solidFill>
                  <a:srgbClr val="002060"/>
                </a:solidFill>
              </a:rPr>
              <a:t>е</a:t>
            </a:r>
            <a:endParaRPr lang="ru-RU" b="1" dirty="0">
              <a:solidFill>
                <a:srgbClr val="002060"/>
              </a:solidFill>
            </a:endParaRPr>
          </a:p>
          <a:p>
            <a:pPr algn="just">
              <a:spcBef>
                <a:spcPts val="900"/>
              </a:spcBef>
            </a:pPr>
            <a:r>
              <a:rPr lang="ru-RU" b="1" dirty="0">
                <a:solidFill>
                  <a:srgbClr val="002060"/>
                </a:solidFill>
                <a:latin typeface="Arial "/>
                <a:cs typeface="Segoe UI" panose="020B0502040204020203" pitchFamily="34" charset="0"/>
              </a:rPr>
              <a:t>Ориентировочная стоимость 16-ти часового курса составляет 48000 тенге при минимальной группе в 20 человек. </a:t>
            </a:r>
          </a:p>
        </p:txBody>
      </p:sp>
      <p:sp>
        <p:nvSpPr>
          <p:cNvPr id="30" name="Google Shape;50;p9">
            <a:extLst>
              <a:ext uri="{FF2B5EF4-FFF2-40B4-BE49-F238E27FC236}">
                <a16:creationId xmlns:a16="http://schemas.microsoft.com/office/drawing/2014/main" id="{8F083C30-D5C1-4F16-B7F0-6F5D2EF62FC6}"/>
              </a:ext>
            </a:extLst>
          </p:cNvPr>
          <p:cNvSpPr/>
          <p:nvPr/>
        </p:nvSpPr>
        <p:spPr>
          <a:xfrm flipH="1">
            <a:off x="1240133" y="1599858"/>
            <a:ext cx="45719" cy="543264"/>
          </a:xfrm>
          <a:prstGeom prst="rect">
            <a:avLst/>
          </a:prstGeom>
          <a:solidFill>
            <a:schemeClr val="accent4">
              <a:lumMod val="25000"/>
            </a:scheme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50;p9">
            <a:extLst>
              <a:ext uri="{FF2B5EF4-FFF2-40B4-BE49-F238E27FC236}">
                <a16:creationId xmlns:a16="http://schemas.microsoft.com/office/drawing/2014/main" id="{8F083C30-D5C1-4F16-B7F0-6F5D2EF62FC6}"/>
              </a:ext>
            </a:extLst>
          </p:cNvPr>
          <p:cNvSpPr/>
          <p:nvPr/>
        </p:nvSpPr>
        <p:spPr>
          <a:xfrm>
            <a:off x="1239889" y="2341364"/>
            <a:ext cx="45963" cy="587576"/>
          </a:xfrm>
          <a:prstGeom prst="rect">
            <a:avLst/>
          </a:prstGeom>
          <a:solidFill>
            <a:schemeClr val="accent4">
              <a:lumMod val="25000"/>
            </a:scheme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" name="Picture 14" descr="https://mtdata.ru/u20/groupD88B/f253e769879df256a700f513c7d86cde-0/__logo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70" y="2305100"/>
            <a:ext cx="574868" cy="54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Прямая соединительная линия 47"/>
          <p:cNvCxnSpPr/>
          <p:nvPr/>
        </p:nvCxnSpPr>
        <p:spPr>
          <a:xfrm>
            <a:off x="142836" y="3697623"/>
            <a:ext cx="864399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357290" y="3143254"/>
            <a:ext cx="74295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  <a:latin typeface="Arial "/>
              <a:cs typeface="Segoe UI" panose="020B0502040204020203" pitchFamily="34" charset="0"/>
            </a:endParaRPr>
          </a:p>
        </p:txBody>
      </p:sp>
      <p:sp>
        <p:nvSpPr>
          <p:cNvPr id="40" name="Google Shape;50;p9">
            <a:extLst>
              <a:ext uri="{FF2B5EF4-FFF2-40B4-BE49-F238E27FC236}">
                <a16:creationId xmlns:a16="http://schemas.microsoft.com/office/drawing/2014/main" id="{8F083C30-D5C1-4F16-B7F0-6F5D2EF62FC6}"/>
              </a:ext>
            </a:extLst>
          </p:cNvPr>
          <p:cNvSpPr/>
          <p:nvPr/>
        </p:nvSpPr>
        <p:spPr>
          <a:xfrm>
            <a:off x="1239889" y="3127182"/>
            <a:ext cx="45963" cy="587576"/>
          </a:xfrm>
          <a:prstGeom prst="rect">
            <a:avLst/>
          </a:prstGeom>
          <a:solidFill>
            <a:schemeClr val="accent4">
              <a:lumMod val="25000"/>
            </a:scheme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14282" y="1500180"/>
            <a:ext cx="864399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14282" y="2071684"/>
            <a:ext cx="864399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85720" y="3143254"/>
            <a:ext cx="864399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3" name="Рисунок 6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3286129"/>
            <a:ext cx="537369" cy="357189"/>
          </a:xfrm>
          <a:prstGeom prst="rect">
            <a:avLst/>
          </a:prstGeom>
        </p:spPr>
      </p:pic>
      <p:pic>
        <p:nvPicPr>
          <p:cNvPr id="65" name="Рисунок 64" descr="ᐈ Символ учителя значок, векторные картинки эмблема учителя | скачать на  Depositphotos®"/>
          <p:cNvPicPr/>
          <p:nvPr/>
        </p:nvPicPr>
        <p:blipFill>
          <a:blip r:embed="rId4"/>
          <a:srcRect l="2606" t="26925" r="77417" b="51883"/>
          <a:stretch>
            <a:fillRect/>
          </a:stretch>
        </p:blipFill>
        <p:spPr bwMode="auto">
          <a:xfrm>
            <a:off x="571472" y="1571618"/>
            <a:ext cx="5381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108;p1"/>
          <p:cNvSpPr/>
          <p:nvPr/>
        </p:nvSpPr>
        <p:spPr>
          <a:xfrm>
            <a:off x="500034" y="571486"/>
            <a:ext cx="8072494" cy="857256"/>
          </a:xfrm>
          <a:prstGeom prst="rect">
            <a:avLst/>
          </a:prstGeom>
          <a:solidFill>
            <a:srgbClr val="D2E7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1500" dirty="0"/>
          </a:p>
        </p:txBody>
      </p:sp>
      <p:sp>
        <p:nvSpPr>
          <p:cNvPr id="222" name="Google Shape;112;p1"/>
          <p:cNvSpPr txBox="1"/>
          <p:nvPr/>
        </p:nvSpPr>
        <p:spPr>
          <a:xfrm>
            <a:off x="1305136" y="217069"/>
            <a:ext cx="7491001" cy="300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56" tIns="34256" rIns="34256" bIns="34256">
            <a:spAutoFit/>
          </a:bodyPr>
          <a:lstStyle/>
          <a:p>
            <a:pPr algn="r"/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15" name="Google Shape;112;p1"/>
          <p:cNvSpPr txBox="1"/>
          <p:nvPr/>
        </p:nvSpPr>
        <p:spPr>
          <a:xfrm>
            <a:off x="757458" y="776134"/>
            <a:ext cx="7871338" cy="807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56" tIns="34256" rIns="34256" bIns="34256">
            <a:spAutoFit/>
          </a:bodyPr>
          <a:lstStyle/>
          <a:p>
            <a:pPr algn="just"/>
            <a:endParaRPr lang="kk-KZ" sz="1200" dirty="0">
              <a:solidFill>
                <a:srgbClr val="002060"/>
              </a:solidFill>
            </a:endParaRPr>
          </a:p>
          <a:p>
            <a:pPr algn="just"/>
            <a:endParaRPr lang="kk-KZ" sz="1200" dirty="0">
              <a:solidFill>
                <a:srgbClr val="002060"/>
              </a:solidFill>
            </a:endParaRPr>
          </a:p>
          <a:p>
            <a:pPr algn="just"/>
            <a:endParaRPr lang="kk-KZ" sz="1200" dirty="0">
              <a:solidFill>
                <a:srgbClr val="002060"/>
              </a:solidFill>
            </a:endParaRPr>
          </a:p>
          <a:p>
            <a:pPr algn="just"/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0034" y="558695"/>
            <a:ext cx="8105056" cy="870047"/>
          </a:xfrm>
          <a:prstGeom prst="round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graphicFrame>
        <p:nvGraphicFramePr>
          <p:cNvPr id="32" name="Схема 31"/>
          <p:cNvGraphicFramePr/>
          <p:nvPr>
            <p:extLst>
              <p:ext uri="{D42A27DB-BD31-4B8C-83A1-F6EECF244321}">
                <p14:modId xmlns:p14="http://schemas.microsoft.com/office/powerpoint/2010/main" val="251303602"/>
              </p:ext>
            </p:extLst>
          </p:nvPr>
        </p:nvGraphicFramePr>
        <p:xfrm>
          <a:off x="249068" y="1722628"/>
          <a:ext cx="8894932" cy="152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509" y="1729852"/>
            <a:ext cx="242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7458" y="754951"/>
            <a:ext cx="7584736" cy="3000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kk-KZ" sz="15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Предлагаемые темы по курсу</a:t>
            </a:r>
            <a:endParaRPr lang="ru-RU" sz="15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130237"/>
            <a:ext cx="4499992" cy="2013263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00000"/>
                  <a:shade val="100000"/>
                  <a:satMod val="130000"/>
                </a:schemeClr>
              </a:gs>
              <a:gs pos="100000">
                <a:schemeClr val="accent4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  <a:ln>
            <a:prstDash val="sysDot"/>
          </a:ln>
          <a:scene3d>
            <a:camera prst="obliqueTopRight"/>
            <a:lightRig rig="threePt" dir="t"/>
          </a:scene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02743" y="3115007"/>
            <a:ext cx="4541257" cy="2013263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00000"/>
                  <a:shade val="100000"/>
                  <a:satMod val="130000"/>
                </a:schemeClr>
              </a:gs>
              <a:gs pos="100000">
                <a:schemeClr val="accent4">
                  <a:tint val="50000"/>
                  <a:shade val="100000"/>
                  <a:satMod val="350000"/>
                </a:schemeClr>
              </a:gs>
            </a:gsLst>
            <a:lin ang="8100000" scaled="1"/>
            <a:tileRect/>
          </a:gradFill>
          <a:ln>
            <a:prstDash val="sysDot"/>
          </a:ln>
          <a:scene3d>
            <a:camera prst="obliqueTopRight"/>
            <a:lightRig rig="threePt" dir="t"/>
          </a:scene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22628"/>
            <a:ext cx="242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BB5D06E-2B65-44EB-9219-D100598E1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41172"/>
              </p:ext>
            </p:extLst>
          </p:nvPr>
        </p:nvGraphicFramePr>
        <p:xfrm>
          <a:off x="234305" y="3564043"/>
          <a:ext cx="4018280" cy="557595"/>
        </p:xfrm>
        <a:graphic>
          <a:graphicData uri="http://schemas.openxmlformats.org/drawingml/2006/table">
            <a:tbl>
              <a:tblPr firstRow="1" firstCol="1" bandRow="1">
                <a:tableStyleId>{6BC59FD6-CE2E-4DBC-A053-6187F19C6CAD}</a:tableStyleId>
              </a:tblPr>
              <a:tblGrid>
                <a:gridCol w="4018280">
                  <a:extLst>
                    <a:ext uri="{9D8B030D-6E8A-4147-A177-3AD203B41FA5}">
                      <a16:colId xmlns:a16="http://schemas.microsoft.com/office/drawing/2014/main" val="10373288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Решение олимпиадных задач (7-8 классы)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011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Решение олимпиадных задач (9 классы)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5846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dirty="0">
                          <a:effectLst/>
                        </a:rPr>
                        <a:t>Решение олимпиадных задач (10 классы)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3799028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E1988AD-10C5-4CCA-9201-A2B5011C2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25153"/>
              </p:ext>
            </p:extLst>
          </p:nvPr>
        </p:nvGraphicFramePr>
        <p:xfrm>
          <a:off x="4864231" y="3611719"/>
          <a:ext cx="4018280" cy="557595"/>
        </p:xfrm>
        <a:graphic>
          <a:graphicData uri="http://schemas.openxmlformats.org/drawingml/2006/table">
            <a:tbl>
              <a:tblPr firstRow="1" firstCol="1" bandRow="1">
                <a:tableStyleId>{6BC59FD6-CE2E-4DBC-A053-6187F19C6CAD}</a:tableStyleId>
              </a:tblPr>
              <a:tblGrid>
                <a:gridCol w="4018280">
                  <a:extLst>
                    <a:ext uri="{9D8B030D-6E8A-4147-A177-3AD203B41FA5}">
                      <a16:colId xmlns:a16="http://schemas.microsoft.com/office/drawing/2014/main" val="13095505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Решение олимпиадных задач (7-8 классы)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1930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>
                          <a:effectLst/>
                        </a:rPr>
                        <a:t>Решение олимпиадных задач (9 классы)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33032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200" dirty="0">
                          <a:effectLst/>
                        </a:rPr>
                        <a:t>Решение олимпиадных задач (10 классы)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841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336356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255</Words>
  <Application>Microsoft Office PowerPoint</Application>
  <PresentationFormat>Экран (16:9)</PresentationFormat>
  <Paragraphs>31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</vt:lpstr>
      <vt:lpstr>Calibri</vt:lpstr>
      <vt:lpstr>Roboto Condensed</vt:lpstr>
      <vt:lpstr>Roboto Condensed Light</vt:lpstr>
      <vt:lpstr>Wingdings</vt:lpstr>
      <vt:lpstr>Salerio template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ПРОГРАММА РАЗВИТИЯ ОБРАЗОВАНИЯ И НАУКИ  КАРАГАНДИНСКОЙ ОБЛАСТИ НА 2020-2025 ГОДЫ</dc:title>
  <dc:creator>Айжан Садыкова</dc:creator>
  <cp:lastModifiedBy>Aibek Abilgazym</cp:lastModifiedBy>
  <cp:revision>148</cp:revision>
  <dcterms:modified xsi:type="dcterms:W3CDTF">2021-06-01T18:54:44Z</dcterms:modified>
</cp:coreProperties>
</file>