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7" r:id="rId1"/>
  </p:sldMasterIdLst>
  <p:notesMasterIdLst>
    <p:notesMasterId r:id="rId6"/>
  </p:notesMasterIdLst>
  <p:sldIdLst>
    <p:sldId id="303" r:id="rId2"/>
    <p:sldId id="311" r:id="rId3"/>
    <p:sldId id="296" r:id="rId4"/>
    <p:sldId id="306" r:id="rId5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BC59FD6-CE2E-4DBC-A053-6187F19C6CAD}">
  <a:tblStyle styleId="{6BC59FD6-CE2E-4DBC-A053-6187F19C6CAD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102" y="14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8B75B49-ABEC-478E-A643-D400ADE5E265}" type="doc">
      <dgm:prSet loTypeId="urn:microsoft.com/office/officeart/2005/8/layout/hierarchy1" loCatId="hierarchy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744EE6E-457C-4B73-9AFA-085DF4052C11}">
      <dgm:prSet custT="1"/>
      <dgm:spPr/>
      <dgm:t>
        <a:bodyPr/>
        <a:lstStyle/>
        <a:p>
          <a:pPr algn="ctr" rtl="0"/>
          <a:r>
            <a:rPr lang="kk-KZ" sz="1400" b="1" dirty="0">
              <a:solidFill>
                <a:srgbClr val="002060"/>
              </a:solidFill>
            </a:rPr>
            <a:t>Математика, физика</a:t>
          </a:r>
          <a:endParaRPr lang="ru-RU" sz="1400" b="1" dirty="0">
            <a:solidFill>
              <a:srgbClr val="002060"/>
            </a:solidFill>
          </a:endParaRPr>
        </a:p>
      </dgm:t>
    </dgm:pt>
    <dgm:pt modelId="{389B004E-64EB-46FA-A3B0-0467ACE7EA30}" type="parTrans" cxnId="{04F648EE-A705-48AD-BBBC-A5EB79AE0759}">
      <dgm:prSet/>
      <dgm:spPr/>
      <dgm:t>
        <a:bodyPr/>
        <a:lstStyle/>
        <a:p>
          <a:endParaRPr lang="ru-RU" sz="1800" b="1">
            <a:solidFill>
              <a:schemeClr val="accent5">
                <a:lumMod val="50000"/>
              </a:schemeClr>
            </a:solidFill>
          </a:endParaRPr>
        </a:p>
      </dgm:t>
    </dgm:pt>
    <dgm:pt modelId="{8D0B00AD-7504-4391-BC2B-4B93DE6E307C}" type="sibTrans" cxnId="{04F648EE-A705-48AD-BBBC-A5EB79AE0759}">
      <dgm:prSet/>
      <dgm:spPr/>
      <dgm:t>
        <a:bodyPr/>
        <a:lstStyle/>
        <a:p>
          <a:endParaRPr lang="ru-RU" sz="1800" b="1">
            <a:solidFill>
              <a:schemeClr val="accent5">
                <a:lumMod val="50000"/>
              </a:schemeClr>
            </a:solidFill>
          </a:endParaRPr>
        </a:p>
      </dgm:t>
    </dgm:pt>
    <dgm:pt modelId="{2075FEA3-AD18-442B-B4B8-32B3AC72BE3E}">
      <dgm:prSet custT="1"/>
      <dgm:spPr/>
      <dgm:t>
        <a:bodyPr/>
        <a:lstStyle/>
        <a:p>
          <a:pPr rtl="0"/>
          <a:r>
            <a:rPr lang="kk-KZ" sz="1400" b="1" dirty="0">
              <a:solidFill>
                <a:srgbClr val="002060"/>
              </a:solidFill>
            </a:rPr>
            <a:t>Информатика</a:t>
          </a:r>
          <a:endParaRPr lang="en-US" sz="1400" b="1" dirty="0">
            <a:solidFill>
              <a:srgbClr val="002060"/>
            </a:solidFill>
          </a:endParaRPr>
        </a:p>
      </dgm:t>
    </dgm:pt>
    <dgm:pt modelId="{F7064A60-B862-4F46-A2E6-B19F3DB928F3}" type="parTrans" cxnId="{7AE65B44-E864-4FD5-A768-BF886E737084}">
      <dgm:prSet/>
      <dgm:spPr/>
      <dgm:t>
        <a:bodyPr/>
        <a:lstStyle/>
        <a:p>
          <a:endParaRPr lang="ru-RU" sz="1800" b="1">
            <a:solidFill>
              <a:schemeClr val="accent5">
                <a:lumMod val="50000"/>
              </a:schemeClr>
            </a:solidFill>
          </a:endParaRPr>
        </a:p>
      </dgm:t>
    </dgm:pt>
    <dgm:pt modelId="{D2556B0F-82EB-41B5-B4BD-F7042DA1468D}" type="sibTrans" cxnId="{7AE65B44-E864-4FD5-A768-BF886E737084}">
      <dgm:prSet/>
      <dgm:spPr/>
      <dgm:t>
        <a:bodyPr/>
        <a:lstStyle/>
        <a:p>
          <a:endParaRPr lang="ru-RU" sz="1800" b="1">
            <a:solidFill>
              <a:schemeClr val="accent5">
                <a:lumMod val="50000"/>
              </a:schemeClr>
            </a:solidFill>
          </a:endParaRPr>
        </a:p>
      </dgm:t>
    </dgm:pt>
    <dgm:pt modelId="{B118CD6E-A88D-42FB-A952-3267132F1CA6}" type="pres">
      <dgm:prSet presAssocID="{28B75B49-ABEC-478E-A643-D400ADE5E265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77F49512-76BB-45C8-888D-829A4EC88CB1}" type="pres">
      <dgm:prSet presAssocID="{1744EE6E-457C-4B73-9AFA-085DF4052C11}" presName="hierRoot1" presStyleCnt="0"/>
      <dgm:spPr/>
    </dgm:pt>
    <dgm:pt modelId="{6D3173D3-D506-48AD-9CD6-975AD90314E6}" type="pres">
      <dgm:prSet presAssocID="{1744EE6E-457C-4B73-9AFA-085DF4052C11}" presName="composite" presStyleCnt="0"/>
      <dgm:spPr/>
    </dgm:pt>
    <dgm:pt modelId="{BDB5C4FD-C7C3-44BA-B074-1747226FD2A3}" type="pres">
      <dgm:prSet presAssocID="{1744EE6E-457C-4B73-9AFA-085DF4052C11}" presName="background" presStyleLbl="node0" presStyleIdx="0" presStyleCnt="2"/>
      <dgm:spPr/>
    </dgm:pt>
    <dgm:pt modelId="{745D421F-65F8-495E-B92A-E91605179505}" type="pres">
      <dgm:prSet presAssocID="{1744EE6E-457C-4B73-9AFA-085DF4052C11}" presName="text" presStyleLbl="fgAcc0" presStyleIdx="0" presStyleCnt="2" custScaleX="103875" custScaleY="58378" custLinFactNeighborX="-4701" custLinFactNeighborY="-7748">
        <dgm:presLayoutVars>
          <dgm:chPref val="3"/>
        </dgm:presLayoutVars>
      </dgm:prSet>
      <dgm:spPr/>
    </dgm:pt>
    <dgm:pt modelId="{49D97F96-DF17-47C9-A793-0E58E96B82EB}" type="pres">
      <dgm:prSet presAssocID="{1744EE6E-457C-4B73-9AFA-085DF4052C11}" presName="hierChild2" presStyleCnt="0"/>
      <dgm:spPr/>
    </dgm:pt>
    <dgm:pt modelId="{7761DA9E-E9A2-4A00-A3A1-E83A81AB6902}" type="pres">
      <dgm:prSet presAssocID="{2075FEA3-AD18-442B-B4B8-32B3AC72BE3E}" presName="hierRoot1" presStyleCnt="0"/>
      <dgm:spPr/>
    </dgm:pt>
    <dgm:pt modelId="{D55782A7-9D03-4F20-9963-776B2C105779}" type="pres">
      <dgm:prSet presAssocID="{2075FEA3-AD18-442B-B4B8-32B3AC72BE3E}" presName="composite" presStyleCnt="0"/>
      <dgm:spPr/>
    </dgm:pt>
    <dgm:pt modelId="{6912B134-CFBB-410F-A54C-AC0F9B893246}" type="pres">
      <dgm:prSet presAssocID="{2075FEA3-AD18-442B-B4B8-32B3AC72BE3E}" presName="background" presStyleLbl="node0" presStyleIdx="1" presStyleCnt="2"/>
      <dgm:spPr/>
    </dgm:pt>
    <dgm:pt modelId="{88B4A6B3-1BBD-4716-9997-85BC795B8FE7}" type="pres">
      <dgm:prSet presAssocID="{2075FEA3-AD18-442B-B4B8-32B3AC72BE3E}" presName="text" presStyleLbl="fgAcc0" presStyleIdx="1" presStyleCnt="2" custScaleX="90739" custScaleY="53617" custLinFactNeighborX="2519" custLinFactNeighborY="-9174">
        <dgm:presLayoutVars>
          <dgm:chPref val="3"/>
        </dgm:presLayoutVars>
      </dgm:prSet>
      <dgm:spPr/>
    </dgm:pt>
    <dgm:pt modelId="{F82CDA62-5476-43C8-B1C5-0890977E4FBD}" type="pres">
      <dgm:prSet presAssocID="{2075FEA3-AD18-442B-B4B8-32B3AC72BE3E}" presName="hierChild2" presStyleCnt="0"/>
      <dgm:spPr/>
    </dgm:pt>
  </dgm:ptLst>
  <dgm:cxnLst>
    <dgm:cxn modelId="{7AE65B44-E864-4FD5-A768-BF886E737084}" srcId="{28B75B49-ABEC-478E-A643-D400ADE5E265}" destId="{2075FEA3-AD18-442B-B4B8-32B3AC72BE3E}" srcOrd="1" destOrd="0" parTransId="{F7064A60-B862-4F46-A2E6-B19F3DB928F3}" sibTransId="{D2556B0F-82EB-41B5-B4BD-F7042DA1468D}"/>
    <dgm:cxn modelId="{E992B46B-67AA-4899-AD01-A614131FEE12}" type="presOf" srcId="{2075FEA3-AD18-442B-B4B8-32B3AC72BE3E}" destId="{88B4A6B3-1BBD-4716-9997-85BC795B8FE7}" srcOrd="0" destOrd="0" presId="urn:microsoft.com/office/officeart/2005/8/layout/hierarchy1"/>
    <dgm:cxn modelId="{5888579A-9B9D-4EE2-9524-04B44C2208B5}" type="presOf" srcId="{28B75B49-ABEC-478E-A643-D400ADE5E265}" destId="{B118CD6E-A88D-42FB-A952-3267132F1CA6}" srcOrd="0" destOrd="0" presId="urn:microsoft.com/office/officeart/2005/8/layout/hierarchy1"/>
    <dgm:cxn modelId="{6DDA51D2-BC6D-4688-BCDA-4E55DD89033F}" type="presOf" srcId="{1744EE6E-457C-4B73-9AFA-085DF4052C11}" destId="{745D421F-65F8-495E-B92A-E91605179505}" srcOrd="0" destOrd="0" presId="urn:microsoft.com/office/officeart/2005/8/layout/hierarchy1"/>
    <dgm:cxn modelId="{04F648EE-A705-48AD-BBBC-A5EB79AE0759}" srcId="{28B75B49-ABEC-478E-A643-D400ADE5E265}" destId="{1744EE6E-457C-4B73-9AFA-085DF4052C11}" srcOrd="0" destOrd="0" parTransId="{389B004E-64EB-46FA-A3B0-0467ACE7EA30}" sibTransId="{8D0B00AD-7504-4391-BC2B-4B93DE6E307C}"/>
    <dgm:cxn modelId="{39BD5970-2BD8-4393-8B13-CD110835B106}" type="presParOf" srcId="{B118CD6E-A88D-42FB-A952-3267132F1CA6}" destId="{77F49512-76BB-45C8-888D-829A4EC88CB1}" srcOrd="0" destOrd="0" presId="urn:microsoft.com/office/officeart/2005/8/layout/hierarchy1"/>
    <dgm:cxn modelId="{E62DE201-6A73-4282-A96A-7FF92331E7AC}" type="presParOf" srcId="{77F49512-76BB-45C8-888D-829A4EC88CB1}" destId="{6D3173D3-D506-48AD-9CD6-975AD90314E6}" srcOrd="0" destOrd="0" presId="urn:microsoft.com/office/officeart/2005/8/layout/hierarchy1"/>
    <dgm:cxn modelId="{2596C172-F037-4134-9077-F2A9F19C91C1}" type="presParOf" srcId="{6D3173D3-D506-48AD-9CD6-975AD90314E6}" destId="{BDB5C4FD-C7C3-44BA-B074-1747226FD2A3}" srcOrd="0" destOrd="0" presId="urn:microsoft.com/office/officeart/2005/8/layout/hierarchy1"/>
    <dgm:cxn modelId="{5A5E91C2-7A59-4396-9305-A9C8A4C707D1}" type="presParOf" srcId="{6D3173D3-D506-48AD-9CD6-975AD90314E6}" destId="{745D421F-65F8-495E-B92A-E91605179505}" srcOrd="1" destOrd="0" presId="urn:microsoft.com/office/officeart/2005/8/layout/hierarchy1"/>
    <dgm:cxn modelId="{61B05A64-21DA-43D6-BB7B-5D5FFEDCBA4E}" type="presParOf" srcId="{77F49512-76BB-45C8-888D-829A4EC88CB1}" destId="{49D97F96-DF17-47C9-A793-0E58E96B82EB}" srcOrd="1" destOrd="0" presId="urn:microsoft.com/office/officeart/2005/8/layout/hierarchy1"/>
    <dgm:cxn modelId="{12CE08C8-7D18-441D-8D14-0427A074A5B8}" type="presParOf" srcId="{B118CD6E-A88D-42FB-A952-3267132F1CA6}" destId="{7761DA9E-E9A2-4A00-A3A1-E83A81AB6902}" srcOrd="1" destOrd="0" presId="urn:microsoft.com/office/officeart/2005/8/layout/hierarchy1"/>
    <dgm:cxn modelId="{6F949724-A6A2-4BB7-A3B3-E5AB6D7B7B63}" type="presParOf" srcId="{7761DA9E-E9A2-4A00-A3A1-E83A81AB6902}" destId="{D55782A7-9D03-4F20-9963-776B2C105779}" srcOrd="0" destOrd="0" presId="urn:microsoft.com/office/officeart/2005/8/layout/hierarchy1"/>
    <dgm:cxn modelId="{1D8DC6C9-8253-48ED-A05F-ABDCED539CCA}" type="presParOf" srcId="{D55782A7-9D03-4F20-9963-776B2C105779}" destId="{6912B134-CFBB-410F-A54C-AC0F9B893246}" srcOrd="0" destOrd="0" presId="urn:microsoft.com/office/officeart/2005/8/layout/hierarchy1"/>
    <dgm:cxn modelId="{7EE2C52A-B542-475D-BFAC-0B61C09674F0}" type="presParOf" srcId="{D55782A7-9D03-4F20-9963-776B2C105779}" destId="{88B4A6B3-1BBD-4716-9997-85BC795B8FE7}" srcOrd="1" destOrd="0" presId="urn:microsoft.com/office/officeart/2005/8/layout/hierarchy1"/>
    <dgm:cxn modelId="{F41842A0-38A0-4630-BE65-6E5F453003AD}" type="presParOf" srcId="{7761DA9E-E9A2-4A00-A3A1-E83A81AB6902}" destId="{F82CDA62-5476-43C8-B1C5-0890977E4FBD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B5C4FD-C7C3-44BA-B074-1747226FD2A3}">
      <dsp:nvSpPr>
        <dsp:cNvPr id="0" name=""/>
        <dsp:cNvSpPr/>
      </dsp:nvSpPr>
      <dsp:spPr>
        <a:xfrm>
          <a:off x="652861" y="-156979"/>
          <a:ext cx="3321387" cy="118530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45D421F-65F8-495E-B92A-E91605179505}">
      <dsp:nvSpPr>
        <dsp:cNvPr id="0" name=""/>
        <dsp:cNvSpPr/>
      </dsp:nvSpPr>
      <dsp:spPr>
        <a:xfrm>
          <a:off x="1008137" y="180533"/>
          <a:ext cx="3321387" cy="11853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1400" b="1" kern="1200" dirty="0">
              <a:solidFill>
                <a:srgbClr val="002060"/>
              </a:solidFill>
            </a:rPr>
            <a:t>Математика, физика</a:t>
          </a:r>
          <a:endParaRPr lang="ru-RU" sz="1400" b="1" kern="1200" dirty="0">
            <a:solidFill>
              <a:srgbClr val="002060"/>
            </a:solidFill>
          </a:endParaRPr>
        </a:p>
      </dsp:txBody>
      <dsp:txXfrm>
        <a:off x="1042853" y="215249"/>
        <a:ext cx="3251955" cy="1115876"/>
      </dsp:txXfrm>
    </dsp:sp>
    <dsp:sp modelId="{6912B134-CFBB-410F-A54C-AC0F9B893246}">
      <dsp:nvSpPr>
        <dsp:cNvPr id="0" name=""/>
        <dsp:cNvSpPr/>
      </dsp:nvSpPr>
      <dsp:spPr>
        <a:xfrm>
          <a:off x="4915659" y="-185932"/>
          <a:ext cx="2901365" cy="10886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8B4A6B3-1BBD-4716-9997-85BC795B8FE7}">
      <dsp:nvSpPr>
        <dsp:cNvPr id="0" name=""/>
        <dsp:cNvSpPr/>
      </dsp:nvSpPr>
      <dsp:spPr>
        <a:xfrm>
          <a:off x="5270935" y="151579"/>
          <a:ext cx="2901365" cy="10886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1400" b="1" kern="1200" dirty="0">
              <a:solidFill>
                <a:srgbClr val="002060"/>
              </a:solidFill>
            </a:rPr>
            <a:t>Информатика</a:t>
          </a:r>
          <a:endParaRPr lang="en-US" sz="1400" b="1" kern="1200" dirty="0">
            <a:solidFill>
              <a:srgbClr val="002060"/>
            </a:solidFill>
          </a:endParaRPr>
        </a:p>
      </dsp:txBody>
      <dsp:txXfrm>
        <a:off x="5302820" y="183464"/>
        <a:ext cx="2837595" cy="10248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9899404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" name="Google Shape;163;p10"/>
          <p:cNvGrpSpPr/>
          <p:nvPr/>
        </p:nvGrpSpPr>
        <p:grpSpPr>
          <a:xfrm rot="10800000">
            <a:off x="-8" y="-2"/>
            <a:ext cx="2202830" cy="670795"/>
            <a:chOff x="5575242" y="4472723"/>
            <a:chExt cx="2202830" cy="670795"/>
          </a:xfrm>
        </p:grpSpPr>
        <p:sp>
          <p:nvSpPr>
            <p:cNvPr id="164" name="Google Shape;164;p10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65" name="Google Shape;165;p10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166" name="Google Shape;166;p10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7" name="Google Shape;167;p10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68" name="Google Shape;168;p10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169" name="Google Shape;169;p10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0" name="Google Shape;170;p10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71" name="Google Shape;171;p10"/>
          <p:cNvGrpSpPr/>
          <p:nvPr/>
        </p:nvGrpSpPr>
        <p:grpSpPr>
          <a:xfrm>
            <a:off x="6946842" y="4472723"/>
            <a:ext cx="2202830" cy="670795"/>
            <a:chOff x="5575242" y="4472723"/>
            <a:chExt cx="2202830" cy="670795"/>
          </a:xfrm>
        </p:grpSpPr>
        <p:sp>
          <p:nvSpPr>
            <p:cNvPr id="172" name="Google Shape;172;p10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73" name="Google Shape;173;p10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174" name="Google Shape;174;p10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5" name="Google Shape;175;p10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76" name="Google Shape;176;p10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177" name="Google Shape;177;p10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8" name="Google Shape;178;p10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79" name="Google Shape;179;p10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02.06.2021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9A92564-F051-4301-847F-266B7ADFFA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7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BE6BEC4-34BD-4F9A-BB5E-DFFE34A6B4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7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707C907-8B40-49E3-A341-20119415126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1AC5B0C-25E1-4AEA-B25C-2E8543791FBE}" type="datetimeFigureOut">
              <a:rPr lang="ru-RU" smtClean="0"/>
              <a:pPr/>
              <a:t>02.06.2021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FA9E4F3-7E8E-4DFB-8C66-A87A7BD0DE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E2E0525-E9DE-485C-97FF-55C4C46BD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27204-04B9-4021-AC7E-CD3EE3E5E7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9257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258400" cy="76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14275" y="1327350"/>
            <a:ext cx="6132600" cy="314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Condensed Light"/>
              <a:buChar char="▰"/>
              <a:defRPr sz="240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1pPr>
            <a:lvl2pPr marL="914400" lvl="1" indent="-381000"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Condensed Light"/>
              <a:buChar char="▻"/>
              <a:defRPr sz="240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2pPr>
            <a:lvl3pPr marL="1371600" lvl="2" indent="-381000"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Condensed Light"/>
              <a:buChar char="▻"/>
              <a:defRPr sz="240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3pPr>
            <a:lvl4pPr marL="1828800" lvl="3" indent="-381000"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Condensed Light"/>
              <a:buChar char="▻"/>
              <a:defRPr sz="240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4pPr>
            <a:lvl5pPr marL="2286000" lvl="4" indent="-381000"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Condensed Light"/>
              <a:buChar char="▻"/>
              <a:defRPr sz="240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5pPr>
            <a:lvl6pPr marL="2743200" lvl="5" indent="-381000"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Condensed Light"/>
              <a:buChar char="▻"/>
              <a:defRPr sz="240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6pPr>
            <a:lvl7pPr marL="3200400" lvl="6" indent="-381000"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Condensed Light"/>
              <a:buChar char="▻"/>
              <a:defRPr sz="240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7pPr>
            <a:lvl8pPr marL="3657600" lvl="7" indent="-381000"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Condensed Light"/>
              <a:buChar char="▻"/>
              <a:defRPr sz="240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8pPr>
            <a:lvl9pPr marL="4114800" lvl="8" indent="-381000">
              <a:spcBef>
                <a:spcPts val="1000"/>
              </a:spcBef>
              <a:spcAft>
                <a:spcPts val="1000"/>
              </a:spcAft>
              <a:buClr>
                <a:schemeClr val="accent4"/>
              </a:buClr>
              <a:buSzPts val="2400"/>
              <a:buFont typeface="Roboto Condensed Light"/>
              <a:buChar char="▻"/>
              <a:defRPr sz="240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2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lvl="1" algn="r">
              <a:buNone/>
              <a:defRPr sz="12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lvl="2" algn="r">
              <a:buNone/>
              <a:defRPr sz="12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lvl="3" algn="r">
              <a:buNone/>
              <a:defRPr sz="12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lvl="4" algn="r">
              <a:buNone/>
              <a:defRPr sz="12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lvl="5" algn="r">
              <a:buNone/>
              <a:defRPr sz="12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lvl="6" algn="r">
              <a:buNone/>
              <a:defRPr sz="12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lvl="7" algn="r">
              <a:buNone/>
              <a:defRPr sz="12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lvl="8" algn="r">
              <a:buNone/>
              <a:defRPr sz="12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6" r:id="rId1"/>
    <p:sldLayoutId id="2147483658" r:id="rId2"/>
    <p:sldLayoutId id="2147483659" r:id="rId3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7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9738" y="0"/>
            <a:ext cx="8229600" cy="3929072"/>
          </a:xfrm>
        </p:spPr>
        <p:txBody>
          <a:bodyPr/>
          <a:lstStyle/>
          <a:p>
            <a:pPr algn="ctr">
              <a:spcBef>
                <a:spcPts val="0"/>
              </a:spcBef>
              <a:buNone/>
            </a:pPr>
            <a:r>
              <a:rPr lang="ru-RU" sz="1800" b="1" dirty="0">
                <a:latin typeface="Arial" pitchFamily="34" charset="0"/>
                <a:cs typeface="Arial" pitchFamily="34" charset="0"/>
              </a:rPr>
              <a:t>КГКП «Учебно-методический центр развития </a:t>
            </a:r>
          </a:p>
          <a:p>
            <a:pPr algn="ctr">
              <a:spcBef>
                <a:spcPts val="0"/>
              </a:spcBef>
              <a:buNone/>
            </a:pPr>
            <a:r>
              <a:rPr lang="ru-RU" sz="1800" b="1" dirty="0">
                <a:latin typeface="Arial" pitchFamily="34" charset="0"/>
                <a:cs typeface="Arial" pitchFamily="34" charset="0"/>
              </a:rPr>
              <a:t>образования Карагандинской области»</a:t>
            </a:r>
          </a:p>
          <a:p>
            <a:pPr algn="ctr">
              <a:buNone/>
            </a:pPr>
            <a:endParaRPr lang="ru-RU" sz="1800" b="1" dirty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ru-RU" sz="1800" b="1" dirty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ru-RU" sz="1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kk-KZ" sz="2000" b="1" dirty="0"/>
              <a:t>Об организации и п</a:t>
            </a:r>
            <a:r>
              <a:rPr lang="ru-RU" sz="2000" b="1" dirty="0" err="1"/>
              <a:t>роведение</a:t>
            </a:r>
            <a:r>
              <a:rPr lang="ru-RU" sz="2000" b="1" dirty="0"/>
              <a:t> курсов </a:t>
            </a:r>
            <a:r>
              <a:rPr lang="kk-KZ" sz="2000" b="1" dirty="0"/>
              <a:t>для </a:t>
            </a:r>
            <a:r>
              <a:rPr lang="ru-RU" sz="2000" b="1" dirty="0"/>
              <a:t>учителей математики, физики, информатики по подготовке учащихся к олимпиадам</a:t>
            </a:r>
            <a:endParaRPr lang="ru-RU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ru-RU" sz="18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472" y="214296"/>
            <a:ext cx="1408240" cy="586101"/>
          </a:xfrm>
          <a:prstGeom prst="rect">
            <a:avLst/>
          </a:prstGeom>
        </p:spPr>
      </p:pic>
      <p:pic>
        <p:nvPicPr>
          <p:cNvPr id="5" name="Picture 2" descr="C:\Users\Айганым\Desktop\эмблема умц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7970" y="312903"/>
            <a:ext cx="1233120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38" y="3921900"/>
            <a:ext cx="9144000" cy="39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111624" y="123478"/>
            <a:ext cx="9217024" cy="4296998"/>
          </a:xfrm>
        </p:spPr>
        <p:txBody>
          <a:bodyPr/>
          <a:lstStyle/>
          <a:p>
            <a:r>
              <a:rPr lang="ru-RU" b="1" dirty="0"/>
              <a:t>Приоритетными направлениями </a:t>
            </a:r>
            <a:r>
              <a:rPr lang="kk-KZ" b="1" dirty="0"/>
              <a:t>школы </a:t>
            </a:r>
            <a:r>
              <a:rPr lang="ru-RU" b="1" dirty="0"/>
              <a:t>являются:</a:t>
            </a:r>
          </a:p>
          <a:p>
            <a:r>
              <a:rPr lang="ru-RU" sz="1800" dirty="0"/>
              <a:t>-     	успешное и результативное обучение   по учебным программам РФМШ;</a:t>
            </a:r>
          </a:p>
          <a:p>
            <a:r>
              <a:rPr lang="ru-RU" sz="1800" dirty="0"/>
              <a:t>- 	воспитание уникальных детей-олимпийцев, принимающих участие и побеждающих на престижных международных олимпиадах естественно-математического направления;</a:t>
            </a:r>
          </a:p>
          <a:p>
            <a:r>
              <a:rPr lang="ru-RU" sz="1800" dirty="0"/>
              <a:t>- 	усиленная </a:t>
            </a:r>
            <a:r>
              <a:rPr lang="ru-RU" sz="1800" dirty="0" err="1"/>
              <a:t>профориентационная</a:t>
            </a:r>
            <a:r>
              <a:rPr lang="ru-RU" sz="1800" dirty="0"/>
              <a:t> работа с учениками старших классов по вопросу поступления в ведущие мировые университеты и престижные ВУЗы  России, Казахстана;</a:t>
            </a:r>
          </a:p>
          <a:p>
            <a:r>
              <a:rPr lang="ru-RU" sz="1800" dirty="0"/>
              <a:t>- 	разработка новых учебных программ, во взаимодействии с крупными компаниями, такими как </a:t>
            </a:r>
            <a:r>
              <a:rPr lang="ru-RU" sz="1800" b="1" dirty="0"/>
              <a:t>Яндекс</a:t>
            </a:r>
            <a:r>
              <a:rPr lang="ru-RU" sz="1800" dirty="0"/>
              <a:t> и </a:t>
            </a:r>
            <a:r>
              <a:rPr lang="en-US" sz="1800" b="1" dirty="0"/>
              <a:t>Samsung</a:t>
            </a:r>
            <a:r>
              <a:rPr lang="ru-RU" sz="1800" dirty="0"/>
              <a:t>;</a:t>
            </a:r>
          </a:p>
          <a:p>
            <a:r>
              <a:rPr lang="ru-RU" sz="1800" dirty="0"/>
              <a:t>- 	внедрение стандарт </a:t>
            </a:r>
            <a:r>
              <a:rPr lang="en-US" sz="1800" dirty="0"/>
              <a:t>AP</a:t>
            </a:r>
            <a:r>
              <a:rPr lang="ru-RU" sz="1800" dirty="0"/>
              <a:t> программ (математика, физика, информатика);</a:t>
            </a:r>
          </a:p>
          <a:p>
            <a:r>
              <a:rPr lang="ru-RU" sz="1800" dirty="0"/>
              <a:t>-  	успешно внедренная в школах РФМШ Программа Сингапурской математики, результативность которой подтверждена мировой практикой.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6797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50;p9">
            <a:extLst>
              <a:ext uri="{FF2B5EF4-FFF2-40B4-BE49-F238E27FC236}">
                <a16:creationId xmlns:a16="http://schemas.microsoft.com/office/drawing/2014/main" id="{8F083C30-D5C1-4F16-B7F0-6F5D2EF62FC6}"/>
              </a:ext>
            </a:extLst>
          </p:cNvPr>
          <p:cNvSpPr/>
          <p:nvPr/>
        </p:nvSpPr>
        <p:spPr>
          <a:xfrm>
            <a:off x="1239889" y="803099"/>
            <a:ext cx="45963" cy="571504"/>
          </a:xfrm>
          <a:prstGeom prst="rect">
            <a:avLst/>
          </a:prstGeom>
          <a:solidFill>
            <a:schemeClr val="accent4">
              <a:lumMod val="25000"/>
            </a:schemeClr>
          </a:solidFill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</a:pPr>
            <a:endParaRPr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214545" y="68031"/>
            <a:ext cx="657229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1800" b="1" dirty="0">
              <a:solidFill>
                <a:srgbClr val="002060"/>
              </a:solidFill>
            </a:endParaRPr>
          </a:p>
          <a:p>
            <a:endParaRPr lang="ru-RU" sz="1800" dirty="0">
              <a:solidFill>
                <a:srgbClr val="002060"/>
              </a:solidFill>
              <a:latin typeface="Arial "/>
            </a:endParaRPr>
          </a:p>
        </p:txBody>
      </p:sp>
      <p:sp>
        <p:nvSpPr>
          <p:cNvPr id="10" name="Rectangle 26"/>
          <p:cNvSpPr/>
          <p:nvPr/>
        </p:nvSpPr>
        <p:spPr>
          <a:xfrm>
            <a:off x="1127206" y="809929"/>
            <a:ext cx="7678001" cy="377026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marL="214313" indent="-214313" algn="ctr"/>
            <a:r>
              <a:rPr lang="kk-KZ" sz="2000" b="1" dirty="0">
                <a:solidFill>
                  <a:srgbClr val="002060"/>
                </a:solidFill>
              </a:rPr>
              <a:t>Информация о проведении курса</a:t>
            </a:r>
            <a:endParaRPr lang="ru-RU" sz="2000" b="1" dirty="0">
              <a:solidFill>
                <a:srgbClr val="002060"/>
              </a:solidFill>
              <a:latin typeface="Arial "/>
              <a:cs typeface="Segoe UI" panose="020B0502040204020203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285852" y="1571618"/>
            <a:ext cx="75724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Курс рассчитан на 16 часов с периодичностью 4 раза в неделю по 2 часа с выполнением индивидуальных практических заданий в онлайн режиме. </a:t>
            </a:r>
            <a:endParaRPr lang="ru-RU" b="1" dirty="0">
              <a:solidFill>
                <a:srgbClr val="002060"/>
              </a:solidFill>
              <a:latin typeface="Arial "/>
              <a:cs typeface="Segoe UI" panose="020B0502040204020203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1285852" y="2143123"/>
            <a:ext cx="6886548" cy="15004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kk-KZ" b="1" dirty="0">
                <a:solidFill>
                  <a:srgbClr val="002060"/>
                </a:solidFill>
              </a:rPr>
              <a:t>Предлагается проведение курсов в офлайн режиме на базе учебного центра г.Алматы с проживанием в общежитии интернатного типа (из расчета 2500 тенге за сутки  проживания). </a:t>
            </a:r>
            <a:endParaRPr lang="ru-RU" b="1" dirty="0">
              <a:solidFill>
                <a:srgbClr val="002060"/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kk-KZ" b="1" dirty="0">
                <a:solidFill>
                  <a:srgbClr val="002060"/>
                </a:solidFill>
              </a:rPr>
              <a:t>е</a:t>
            </a:r>
            <a:endParaRPr lang="ru-RU" b="1" dirty="0">
              <a:solidFill>
                <a:srgbClr val="002060"/>
              </a:solidFill>
            </a:endParaRPr>
          </a:p>
          <a:p>
            <a:pPr algn="just">
              <a:spcBef>
                <a:spcPts val="900"/>
              </a:spcBef>
            </a:pPr>
            <a:r>
              <a:rPr lang="ru-RU" b="1" dirty="0">
                <a:solidFill>
                  <a:srgbClr val="002060"/>
                </a:solidFill>
                <a:latin typeface="Arial "/>
                <a:cs typeface="Segoe UI" panose="020B0502040204020203" pitchFamily="34" charset="0"/>
              </a:rPr>
              <a:t>Ориентировочная стоимость 16-ти часового курса составляет 48000 тенге при минимальной группе в 20 человек. </a:t>
            </a:r>
          </a:p>
        </p:txBody>
      </p:sp>
      <p:sp>
        <p:nvSpPr>
          <p:cNvPr id="30" name="Google Shape;50;p9">
            <a:extLst>
              <a:ext uri="{FF2B5EF4-FFF2-40B4-BE49-F238E27FC236}">
                <a16:creationId xmlns:a16="http://schemas.microsoft.com/office/drawing/2014/main" id="{8F083C30-D5C1-4F16-B7F0-6F5D2EF62FC6}"/>
              </a:ext>
            </a:extLst>
          </p:cNvPr>
          <p:cNvSpPr/>
          <p:nvPr/>
        </p:nvSpPr>
        <p:spPr>
          <a:xfrm flipH="1">
            <a:off x="1240133" y="1599858"/>
            <a:ext cx="45719" cy="543264"/>
          </a:xfrm>
          <a:prstGeom prst="rect">
            <a:avLst/>
          </a:prstGeom>
          <a:solidFill>
            <a:schemeClr val="accent4">
              <a:lumMod val="25000"/>
            </a:schemeClr>
          </a:solidFill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</a:pPr>
            <a:endParaRPr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" name="Google Shape;50;p9">
            <a:extLst>
              <a:ext uri="{FF2B5EF4-FFF2-40B4-BE49-F238E27FC236}">
                <a16:creationId xmlns:a16="http://schemas.microsoft.com/office/drawing/2014/main" id="{8F083C30-D5C1-4F16-B7F0-6F5D2EF62FC6}"/>
              </a:ext>
            </a:extLst>
          </p:cNvPr>
          <p:cNvSpPr/>
          <p:nvPr/>
        </p:nvSpPr>
        <p:spPr>
          <a:xfrm>
            <a:off x="1239889" y="2341364"/>
            <a:ext cx="45963" cy="587576"/>
          </a:xfrm>
          <a:prstGeom prst="rect">
            <a:avLst/>
          </a:prstGeom>
          <a:solidFill>
            <a:schemeClr val="accent4">
              <a:lumMod val="25000"/>
            </a:schemeClr>
          </a:solidFill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</a:pPr>
            <a:endParaRPr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2" name="Picture 14" descr="https://mtdata.ru/u20/groupD88B/f253e769879df256a700f513c7d86cde-0/__logo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670" y="2305100"/>
            <a:ext cx="574868" cy="549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8" name="Прямая соединительная линия 47"/>
          <p:cNvCxnSpPr/>
          <p:nvPr/>
        </p:nvCxnSpPr>
        <p:spPr>
          <a:xfrm>
            <a:off x="142836" y="3697623"/>
            <a:ext cx="8643998" cy="1588"/>
          </a:xfrm>
          <a:prstGeom prst="line">
            <a:avLst/>
          </a:prstGeom>
          <a:ln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" name="Прямоугольник 38"/>
          <p:cNvSpPr/>
          <p:nvPr/>
        </p:nvSpPr>
        <p:spPr>
          <a:xfrm>
            <a:off x="1357290" y="3143254"/>
            <a:ext cx="742955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kk-KZ" b="1" dirty="0">
                <a:solidFill>
                  <a:srgbClr val="002060"/>
                </a:solidFill>
              </a:rPr>
              <a:t> </a:t>
            </a:r>
            <a:endParaRPr lang="ru-RU" b="1" dirty="0">
              <a:solidFill>
                <a:srgbClr val="002060"/>
              </a:solidFill>
              <a:latin typeface="Arial "/>
              <a:cs typeface="Segoe UI" panose="020B0502040204020203" pitchFamily="34" charset="0"/>
            </a:endParaRPr>
          </a:p>
        </p:txBody>
      </p:sp>
      <p:sp>
        <p:nvSpPr>
          <p:cNvPr id="40" name="Google Shape;50;p9">
            <a:extLst>
              <a:ext uri="{FF2B5EF4-FFF2-40B4-BE49-F238E27FC236}">
                <a16:creationId xmlns:a16="http://schemas.microsoft.com/office/drawing/2014/main" id="{8F083C30-D5C1-4F16-B7F0-6F5D2EF62FC6}"/>
              </a:ext>
            </a:extLst>
          </p:cNvPr>
          <p:cNvSpPr/>
          <p:nvPr/>
        </p:nvSpPr>
        <p:spPr>
          <a:xfrm>
            <a:off x="1239889" y="3127182"/>
            <a:ext cx="45963" cy="587576"/>
          </a:xfrm>
          <a:prstGeom prst="rect">
            <a:avLst/>
          </a:prstGeom>
          <a:solidFill>
            <a:schemeClr val="accent4">
              <a:lumMod val="25000"/>
            </a:schemeClr>
          </a:solidFill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</a:pPr>
            <a:endParaRPr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57" name="Прямая соединительная линия 56"/>
          <p:cNvCxnSpPr/>
          <p:nvPr/>
        </p:nvCxnSpPr>
        <p:spPr>
          <a:xfrm>
            <a:off x="214282" y="1500180"/>
            <a:ext cx="8643998" cy="1588"/>
          </a:xfrm>
          <a:prstGeom prst="line">
            <a:avLst/>
          </a:prstGeom>
          <a:ln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>
            <a:off x="214282" y="2071684"/>
            <a:ext cx="8643998" cy="1588"/>
          </a:xfrm>
          <a:prstGeom prst="line">
            <a:avLst/>
          </a:prstGeom>
          <a:ln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>
            <a:off x="285720" y="3143254"/>
            <a:ext cx="8643998" cy="1588"/>
          </a:xfrm>
          <a:prstGeom prst="line">
            <a:avLst/>
          </a:prstGeom>
          <a:ln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63" name="Рисунок 62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910" y="3286129"/>
            <a:ext cx="537369" cy="357189"/>
          </a:xfrm>
          <a:prstGeom prst="rect">
            <a:avLst/>
          </a:prstGeom>
        </p:spPr>
      </p:pic>
      <p:pic>
        <p:nvPicPr>
          <p:cNvPr id="65" name="Рисунок 64" descr="ᐈ Символ учителя значок, векторные картинки эмблема учителя | скачать на  Depositphotos®"/>
          <p:cNvPicPr/>
          <p:nvPr/>
        </p:nvPicPr>
        <p:blipFill>
          <a:blip r:embed="rId4"/>
          <a:srcRect l="2606" t="26925" r="77417" b="51883"/>
          <a:stretch>
            <a:fillRect/>
          </a:stretch>
        </p:blipFill>
        <p:spPr bwMode="auto">
          <a:xfrm>
            <a:off x="571472" y="1571618"/>
            <a:ext cx="538162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108;p1"/>
          <p:cNvSpPr/>
          <p:nvPr/>
        </p:nvSpPr>
        <p:spPr>
          <a:xfrm>
            <a:off x="500034" y="571486"/>
            <a:ext cx="8072494" cy="857256"/>
          </a:xfrm>
          <a:prstGeom prst="rect">
            <a:avLst/>
          </a:prstGeom>
          <a:solidFill>
            <a:srgbClr val="D2E7FF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>
              <a:defRPr sz="1800">
                <a:latin typeface="Calibri"/>
                <a:ea typeface="Calibri"/>
                <a:cs typeface="Calibri"/>
                <a:sym typeface="Calibri"/>
              </a:defRPr>
            </a:pPr>
            <a:endParaRPr sz="1500" dirty="0"/>
          </a:p>
        </p:txBody>
      </p:sp>
      <p:sp>
        <p:nvSpPr>
          <p:cNvPr id="222" name="Google Shape;112;p1"/>
          <p:cNvSpPr txBox="1"/>
          <p:nvPr/>
        </p:nvSpPr>
        <p:spPr>
          <a:xfrm>
            <a:off x="1305136" y="217069"/>
            <a:ext cx="7491001" cy="3000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34256" tIns="34256" rIns="34256" bIns="34256">
            <a:spAutoFit/>
          </a:bodyPr>
          <a:lstStyle/>
          <a:p>
            <a:pPr algn="r"/>
            <a:endParaRPr lang="ru-RU" sz="1500" dirty="0">
              <a:solidFill>
                <a:srgbClr val="002060"/>
              </a:solidFill>
            </a:endParaRPr>
          </a:p>
        </p:txBody>
      </p:sp>
      <p:sp>
        <p:nvSpPr>
          <p:cNvPr id="15" name="Google Shape;112;p1"/>
          <p:cNvSpPr txBox="1"/>
          <p:nvPr/>
        </p:nvSpPr>
        <p:spPr>
          <a:xfrm>
            <a:off x="757458" y="776134"/>
            <a:ext cx="7871338" cy="8078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34256" tIns="34256" rIns="34256" bIns="34256">
            <a:spAutoFit/>
          </a:bodyPr>
          <a:lstStyle/>
          <a:p>
            <a:pPr algn="just"/>
            <a:endParaRPr lang="kk-KZ" sz="1200" dirty="0">
              <a:solidFill>
                <a:srgbClr val="002060"/>
              </a:solidFill>
            </a:endParaRPr>
          </a:p>
          <a:p>
            <a:pPr algn="just"/>
            <a:endParaRPr lang="kk-KZ" sz="1200" dirty="0">
              <a:solidFill>
                <a:srgbClr val="002060"/>
              </a:solidFill>
            </a:endParaRPr>
          </a:p>
          <a:p>
            <a:pPr algn="just"/>
            <a:endParaRPr lang="kk-KZ" sz="1200" dirty="0">
              <a:solidFill>
                <a:srgbClr val="002060"/>
              </a:solidFill>
            </a:endParaRPr>
          </a:p>
          <a:p>
            <a:pPr algn="just"/>
            <a:endParaRPr lang="ru-RU" sz="1200" dirty="0">
              <a:solidFill>
                <a:srgbClr val="002060"/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500034" y="558695"/>
            <a:ext cx="8105056" cy="870047"/>
          </a:xfrm>
          <a:prstGeom prst="roundRect">
            <a:avLst/>
          </a:prstGeom>
          <a:noFill/>
          <a:ln w="3810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/>
          </a:p>
        </p:txBody>
      </p:sp>
      <p:graphicFrame>
        <p:nvGraphicFramePr>
          <p:cNvPr id="32" name="Схема 31"/>
          <p:cNvGraphicFramePr/>
          <p:nvPr>
            <p:extLst>
              <p:ext uri="{D42A27DB-BD31-4B8C-83A1-F6EECF244321}">
                <p14:modId xmlns:p14="http://schemas.microsoft.com/office/powerpoint/2010/main" val="251303602"/>
              </p:ext>
            </p:extLst>
          </p:nvPr>
        </p:nvGraphicFramePr>
        <p:xfrm>
          <a:off x="249068" y="1722628"/>
          <a:ext cx="8894932" cy="15234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509" y="1729852"/>
            <a:ext cx="24288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757458" y="754951"/>
            <a:ext cx="7584736" cy="300082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kk-KZ" sz="15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Предлагаемые темы по курсу</a:t>
            </a:r>
            <a:endParaRPr lang="ru-RU" sz="15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0" y="3130237"/>
            <a:ext cx="4499992" cy="2013263"/>
          </a:xfrm>
          <a:prstGeom prst="rect">
            <a:avLst/>
          </a:prstGeom>
          <a:gradFill flip="none" rotWithShape="1">
            <a:gsLst>
              <a:gs pos="0">
                <a:schemeClr val="accent4">
                  <a:tint val="100000"/>
                  <a:shade val="100000"/>
                  <a:satMod val="130000"/>
                </a:schemeClr>
              </a:gs>
              <a:gs pos="100000">
                <a:schemeClr val="accent4">
                  <a:tint val="50000"/>
                  <a:shade val="100000"/>
                  <a:satMod val="350000"/>
                </a:schemeClr>
              </a:gs>
            </a:gsLst>
            <a:lin ang="8100000" scaled="1"/>
            <a:tileRect/>
          </a:gradFill>
          <a:ln>
            <a:prstDash val="sysDot"/>
          </a:ln>
          <a:scene3d>
            <a:camera prst="obliqueTopRight"/>
            <a:lightRig rig="threePt" dir="t"/>
          </a:scene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602743" y="3115007"/>
            <a:ext cx="4541257" cy="2013263"/>
          </a:xfrm>
          <a:prstGeom prst="rect">
            <a:avLst/>
          </a:prstGeom>
          <a:gradFill flip="none" rotWithShape="1">
            <a:gsLst>
              <a:gs pos="0">
                <a:schemeClr val="accent4">
                  <a:tint val="100000"/>
                  <a:shade val="100000"/>
                  <a:satMod val="130000"/>
                </a:schemeClr>
              </a:gs>
              <a:gs pos="100000">
                <a:schemeClr val="accent4">
                  <a:tint val="50000"/>
                  <a:shade val="100000"/>
                  <a:satMod val="350000"/>
                </a:schemeClr>
              </a:gs>
            </a:gsLst>
            <a:lin ang="8100000" scaled="1"/>
            <a:tileRect/>
          </a:gradFill>
          <a:ln>
            <a:prstDash val="sysDot"/>
          </a:ln>
          <a:scene3d>
            <a:camera prst="obliqueTopRight"/>
            <a:lightRig rig="threePt" dir="t"/>
          </a:scene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722628"/>
            <a:ext cx="24288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DBB5D06E-2B65-44EB-9219-D100598E10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5141172"/>
              </p:ext>
            </p:extLst>
          </p:nvPr>
        </p:nvGraphicFramePr>
        <p:xfrm>
          <a:off x="234305" y="3564043"/>
          <a:ext cx="4018280" cy="557595"/>
        </p:xfrm>
        <a:graphic>
          <a:graphicData uri="http://schemas.openxmlformats.org/drawingml/2006/table">
            <a:tbl>
              <a:tblPr firstRow="1" firstCol="1" bandRow="1">
                <a:tableStyleId>{6BC59FD6-CE2E-4DBC-A053-6187F19C6CAD}</a:tableStyleId>
              </a:tblPr>
              <a:tblGrid>
                <a:gridCol w="4018280">
                  <a:extLst>
                    <a:ext uri="{9D8B030D-6E8A-4147-A177-3AD203B41FA5}">
                      <a16:colId xmlns:a16="http://schemas.microsoft.com/office/drawing/2014/main" val="103732884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200">
                          <a:effectLst/>
                        </a:rPr>
                        <a:t>Решение олимпиадных задач (7-8 классы)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600115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200">
                          <a:effectLst/>
                        </a:rPr>
                        <a:t>Решение олимпиадных задач (9 классы)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7584616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200" dirty="0">
                          <a:effectLst/>
                        </a:rPr>
                        <a:t>Решение олимпиадных задач (10 классы)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13799028"/>
                  </a:ext>
                </a:extLst>
              </a:tr>
            </a:tbl>
          </a:graphicData>
        </a:graphic>
      </p:graphicFrame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id="{AE1988AD-10C5-4CCA-9201-A2B5011C2A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9925153"/>
              </p:ext>
            </p:extLst>
          </p:nvPr>
        </p:nvGraphicFramePr>
        <p:xfrm>
          <a:off x="4864231" y="3611719"/>
          <a:ext cx="4018280" cy="557595"/>
        </p:xfrm>
        <a:graphic>
          <a:graphicData uri="http://schemas.openxmlformats.org/drawingml/2006/table">
            <a:tbl>
              <a:tblPr firstRow="1" firstCol="1" bandRow="1">
                <a:tableStyleId>{6BC59FD6-CE2E-4DBC-A053-6187F19C6CAD}</a:tableStyleId>
              </a:tblPr>
              <a:tblGrid>
                <a:gridCol w="4018280">
                  <a:extLst>
                    <a:ext uri="{9D8B030D-6E8A-4147-A177-3AD203B41FA5}">
                      <a16:colId xmlns:a16="http://schemas.microsoft.com/office/drawing/2014/main" val="130955051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200">
                          <a:effectLst/>
                        </a:rPr>
                        <a:t>Решение олимпиадных задач (7-8 классы)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4819304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200">
                          <a:effectLst/>
                        </a:rPr>
                        <a:t>Решение олимпиадных задач (9 классы)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1330327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200" dirty="0">
                          <a:effectLst/>
                        </a:rPr>
                        <a:t>Решение олимпиадных задач (10 классы)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918410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0336356"/>
      </p:ext>
    </p:extLst>
  </p:cSld>
  <p:clrMapOvr>
    <a:masterClrMapping/>
  </p:clrMapOvr>
</p:sld>
</file>

<file path=ppt/theme/theme1.xml><?xml version="1.0" encoding="utf-8"?>
<a:theme xmlns:a="http://schemas.openxmlformats.org/drawingml/2006/main" name="Salerio template">
  <a:themeElements>
    <a:clrScheme name="Custom 347">
      <a:dk1>
        <a:srgbClr val="263248"/>
      </a:dk1>
      <a:lt1>
        <a:srgbClr val="FFFFFF"/>
      </a:lt1>
      <a:dk2>
        <a:srgbClr val="434343"/>
      </a:dk2>
      <a:lt2>
        <a:srgbClr val="E0E4E9"/>
      </a:lt2>
      <a:accent1>
        <a:srgbClr val="3F5378"/>
      </a:accent1>
      <a:accent2>
        <a:srgbClr val="263248"/>
      </a:accent2>
      <a:accent3>
        <a:srgbClr val="92A8C8"/>
      </a:accent3>
      <a:accent4>
        <a:srgbClr val="C7D3E6"/>
      </a:accent4>
      <a:accent5>
        <a:srgbClr val="FF9800"/>
      </a:accent5>
      <a:accent6>
        <a:srgbClr val="D26F00"/>
      </a:accent6>
      <a:hlink>
        <a:srgbClr val="3F5378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1536</TotalTime>
  <Words>255</Words>
  <Application>Microsoft Office PowerPoint</Application>
  <PresentationFormat>Экран (16:9)</PresentationFormat>
  <Paragraphs>31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1" baseType="lpstr">
      <vt:lpstr>Arial</vt:lpstr>
      <vt:lpstr>Arial </vt:lpstr>
      <vt:lpstr>Calibri</vt:lpstr>
      <vt:lpstr>Roboto Condensed</vt:lpstr>
      <vt:lpstr>Roboto Condensed Light</vt:lpstr>
      <vt:lpstr>Wingdings</vt:lpstr>
      <vt:lpstr>Salerio template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РЕГИОНАЛЬНАЯ ПРОГРАММА РАЗВИТИЯ ОБРАЗОВАНИЯ И НАУКИ  КАРАГАНДИНСКОЙ ОБЛАСТИ НА 2020-2025 ГОДЫ</dc:title>
  <dc:creator>Айжан Садыкова</dc:creator>
  <cp:lastModifiedBy>Aibek Abilgazym</cp:lastModifiedBy>
  <cp:revision>148</cp:revision>
  <dcterms:modified xsi:type="dcterms:W3CDTF">2021-06-01T18:54:44Z</dcterms:modified>
</cp:coreProperties>
</file>