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1129" r:id="rId2"/>
    <p:sldId id="1130" r:id="rId3"/>
    <p:sldId id="1138" r:id="rId4"/>
    <p:sldId id="1139" r:id="rId5"/>
    <p:sldId id="1141" r:id="rId6"/>
    <p:sldId id="1140" r:id="rId7"/>
    <p:sldId id="1142" r:id="rId8"/>
    <p:sldId id="1143" r:id="rId9"/>
    <p:sldId id="1144" r:id="rId10"/>
    <p:sldId id="1145" r:id="rId11"/>
    <p:sldId id="1147" r:id="rId12"/>
    <p:sldId id="1146" r:id="rId13"/>
  </p:sldIdLst>
  <p:sldSz cx="12192000" cy="6858000"/>
  <p:notesSz cx="6858000" cy="9947275"/>
  <p:embeddedFontLst>
    <p:embeddedFont>
      <p:font typeface="Oswald" charset="-52"/>
      <p:regular r:id="rId15"/>
      <p:bold r:id="rId16"/>
    </p:embeddedFont>
    <p:embeddedFont>
      <p:font typeface="Tahoma" pitchFamily="34" charset="0"/>
      <p:regular r:id="rId17"/>
      <p:bold r:id="rId18"/>
    </p:embeddedFont>
    <p:embeddedFont>
      <p:font typeface="Calibri" pitchFamily="34" charset="0"/>
      <p:regular r:id="rId19"/>
      <p:bold r:id="rId20"/>
      <p:italic r:id="rId21"/>
      <p:boldItalic r:id="rId22"/>
    </p:embeddedFont>
    <p:embeddedFont>
      <p:font typeface="Century Gothic" pitchFamily="34" charset="0"/>
      <p:regular r:id="rId23"/>
      <p:bold r:id="rId24"/>
      <p:italic r:id="rId25"/>
      <p:boldItalic r:id="rId26"/>
    </p:embeddedFont>
    <p:embeddedFont>
      <p:font typeface="Impact" pitchFamily="34" charset="0"/>
      <p:regular r:id="rId27"/>
    </p:embeddedFont>
    <p:embeddedFont>
      <p:font typeface="Quattrocento Sans"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3045" userDrawn="1">
          <p15:clr>
            <a:srgbClr val="A4A3A4"/>
          </p15:clr>
        </p15:guide>
        <p15:guide id="2" pos="7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375"/>
    <a:srgbClr val="002776"/>
    <a:srgbClr val="DCEDFC"/>
    <a:srgbClr val="FBE11D"/>
    <a:srgbClr val="FBE9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AD02041-B52C-4DD9-A68C-048C5E8747D6}">
  <a:tblStyle styleId="{9AD02041-B52C-4DD9-A68C-048C5E8747D6}"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498F73E-501D-4AE1-933A-061209AB6CB3}"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5B00C8A-415F-4389-B908-16440EA4FB74}" styleName="Table_2">
    <a:wholeTbl>
      <a:tcTxStyle b="off"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0000">
              <a:alpha val="20000"/>
            </a:srgbClr>
          </a:solidFill>
        </a:fill>
      </a:tcStyle>
    </a:wholeTbl>
    <a:band1H>
      <a:tcTxStyle b="off" i="off"/>
      <a:tcStyle>
        <a:tcBdr/>
      </a:tcStyle>
    </a:band1H>
    <a:band2H>
      <a:tcTxStyle b="off" i="off"/>
      <a:tcStyle>
        <a:tcBdr/>
        <a:fill>
          <a:solidFill>
            <a:srgbClr val="FFFFFF"/>
          </a:solidFill>
        </a:fill>
      </a:tcStyle>
    </a:band2H>
    <a:band1V>
      <a:tcTxStyle b="off" i="off"/>
      <a:tcStyle>
        <a:tcBdr/>
      </a:tcStyle>
    </a:band1V>
    <a:band2V>
      <a:tcTxStyle b="off" i="off"/>
      <a:tcStyle>
        <a:tcBdr/>
      </a:tcStyle>
    </a:band2V>
    <a:lastCol>
      <a:tcTxStyle b="off" i="off"/>
      <a:tcStyle>
        <a:tcBdr/>
      </a:tcStyle>
    </a:lastCol>
    <a:firstCol>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000000">
              <a:alpha val="20000"/>
            </a:srgbClr>
          </a:solidFill>
        </a:fill>
      </a:tcStyle>
    </a:firstCol>
    <a:lastRow>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lastRow>
    <a:seCell>
      <a:tcTxStyle b="off" i="off"/>
      <a:tcStyle>
        <a:tcBdr/>
      </a:tcStyle>
    </a:seCell>
    <a:swCell>
      <a:tcTxStyle b="off" i="off"/>
      <a:tcStyle>
        <a:tcBdr/>
      </a:tcStyle>
    </a:swCell>
    <a:firstRow>
      <a:tcTxStyle b="on"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firstRow>
    <a:neCell>
      <a:tcTxStyle b="off" i="off"/>
      <a:tcStyle>
        <a:tcBdr/>
      </a:tcStyle>
    </a:neCell>
    <a:nwCell>
      <a:tcTxStyle b="off" i="off"/>
      <a:tcStyle>
        <a:tcBdr/>
      </a:tcStyle>
    </a:nwCel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81" autoAdjust="0"/>
    <p:restoredTop sz="94660"/>
  </p:normalViewPr>
  <p:slideViewPr>
    <p:cSldViewPr snapToGrid="0">
      <p:cViewPr>
        <p:scale>
          <a:sx n="80" d="100"/>
          <a:sy n="80" d="100"/>
        </p:scale>
        <p:origin x="-384" y="288"/>
      </p:cViewPr>
      <p:guideLst>
        <p:guide orient="horz" pos="3045"/>
        <p:guide pos="7537"/>
      </p:guideLst>
    </p:cSldViewPr>
  </p:slideViewPr>
  <p:notesTextViewPr>
    <p:cViewPr>
      <p:scale>
        <a:sx n="1" d="1"/>
        <a:sy n="1" d="1"/>
      </p:scale>
      <p:origin x="0" y="0"/>
    </p:cViewPr>
  </p:notesTextViewPr>
  <p:sorterViewPr>
    <p:cViewPr>
      <p:scale>
        <a:sx n="172" d="100"/>
        <a:sy n="172" d="100"/>
      </p:scale>
      <p:origin x="0" y="-123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font" Target="fonts/font1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2713" y="746125"/>
            <a:ext cx="6632575" cy="37306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1" y="4724957"/>
            <a:ext cx="5029200" cy="4476274"/>
          </a:xfrm>
          <a:prstGeom prst="rect">
            <a:avLst/>
          </a:prstGeom>
          <a:noFill/>
          <a:ln>
            <a:noFill/>
          </a:ln>
        </p:spPr>
        <p:txBody>
          <a:bodyPr spcFirstLastPara="1" wrap="square" lIns="91718" tIns="45846" rIns="91718" bIns="45846"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Quattrocento Sans"/>
                <a:ea typeface="Quattrocento Sans"/>
                <a:cs typeface="Quattrocento Sans"/>
                <a:sym typeface="Quattrocento Sans"/>
              </a:defRPr>
            </a:lvl9pPr>
          </a:lstStyle>
          <a:p>
            <a:endParaRPr/>
          </a:p>
        </p:txBody>
      </p:sp>
    </p:spTree>
    <p:extLst>
      <p:ext uri="{BB962C8B-B14F-4D97-AF65-F5344CB8AC3E}">
        <p14:creationId xmlns:p14="http://schemas.microsoft.com/office/powerpoint/2010/main" val="13751906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11609975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3519413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3E73475-1810-40F9-A768-191B6E98576B}" type="datetimeFigureOut">
              <a:rPr lang="ru-RU" smtClean="0"/>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1048767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1_Титульный слайд" type="tx">
  <p:cSld name="1_Титульный слайд">
    <p:spTree>
      <p:nvGrpSpPr>
        <p:cNvPr id="1" name="Shape 14"/>
        <p:cNvGrpSpPr/>
        <p:nvPr/>
      </p:nvGrpSpPr>
      <p:grpSpPr>
        <a:xfrm>
          <a:off x="0" y="0"/>
          <a:ext cx="0" cy="0"/>
          <a:chOff x="0" y="0"/>
          <a:chExt cx="0" cy="0"/>
        </a:xfrm>
      </p:grpSpPr>
      <p:sp>
        <p:nvSpPr>
          <p:cNvPr id="16" name="Google Shape;16;p2"/>
          <p:cNvSpPr txBox="1">
            <a:spLocks noGrp="1"/>
          </p:cNvSpPr>
          <p:nvPr>
            <p:ph type="sldNum" idx="12"/>
          </p:nvPr>
        </p:nvSpPr>
        <p:spPr>
          <a:xfrm>
            <a:off x="11089818" y="6404292"/>
            <a:ext cx="263983" cy="269241"/>
          </a:xfrm>
          <a:prstGeom prst="rect">
            <a:avLst/>
          </a:prstGeom>
          <a:noFill/>
          <a:ln>
            <a:noFill/>
          </a:ln>
        </p:spPr>
        <p:txBody>
          <a:bodyPr spcFirstLastPara="1" wrap="square" lIns="45700" tIns="45700" rIns="45700"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ru-RU"/>
              <a:t>‹#›</a:t>
            </a:fld>
            <a:endParaRPr/>
          </a:p>
        </p:txBody>
      </p:sp>
    </p:spTree>
    <p:extLst>
      <p:ext uri="{BB962C8B-B14F-4D97-AF65-F5344CB8AC3E}">
        <p14:creationId xmlns:p14="http://schemas.microsoft.com/office/powerpoint/2010/main" val="2539892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Пустой слайд">
  <p:cSld name="1_Пустой слайд">
    <p:spTree>
      <p:nvGrpSpPr>
        <p:cNvPr id="1" name="Shape 19"/>
        <p:cNvGrpSpPr/>
        <p:nvPr/>
      </p:nvGrpSpPr>
      <p:grpSpPr>
        <a:xfrm>
          <a:off x="0" y="0"/>
          <a:ext cx="0" cy="0"/>
          <a:chOff x="0" y="0"/>
          <a:chExt cx="0" cy="0"/>
        </a:xfrm>
      </p:grpSpPr>
      <p:sp>
        <p:nvSpPr>
          <p:cNvPr id="20" name="Google Shape;20;p3"/>
          <p:cNvSpPr txBox="1">
            <a:spLocks noGrp="1"/>
          </p:cNvSpPr>
          <p:nvPr>
            <p:ph type="sldNum" idx="12"/>
          </p:nvPr>
        </p:nvSpPr>
        <p:spPr>
          <a:xfrm>
            <a:off x="11460075" y="166281"/>
            <a:ext cx="383640" cy="459741"/>
          </a:xfrm>
          <a:prstGeom prst="rect">
            <a:avLst/>
          </a:prstGeom>
          <a:noFill/>
          <a:ln>
            <a:noFill/>
          </a:ln>
        </p:spPr>
        <p:txBody>
          <a:bodyPr spcFirstLastPara="1" wrap="square" lIns="45700" tIns="45700" rIns="45700" bIns="45700" anchor="ctr" anchorCtr="0">
            <a:noAutofit/>
          </a:bodyPr>
          <a:lstStyle>
            <a:lvl1pPr marL="0" marR="0" lvl="0"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1pPr>
            <a:lvl2pPr marL="0" marR="0" lvl="1"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2pPr>
            <a:lvl3pPr marL="0" marR="0" lvl="2"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3pPr>
            <a:lvl4pPr marL="0" marR="0" lvl="3"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4pPr>
            <a:lvl5pPr marL="0" marR="0" lvl="4"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5pPr>
            <a:lvl6pPr marL="0" marR="0" lvl="5"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6pPr>
            <a:lvl7pPr marL="0" marR="0" lvl="6"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7pPr>
            <a:lvl8pPr marL="0" marR="0" lvl="7"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8pPr>
            <a:lvl9pPr marL="0" marR="0" lvl="8" indent="0" algn="ctr">
              <a:lnSpc>
                <a:spcPct val="100000"/>
              </a:lnSpc>
              <a:spcBef>
                <a:spcPts val="0"/>
              </a:spcBef>
              <a:spcAft>
                <a:spcPts val="0"/>
              </a:spcAft>
              <a:buClr>
                <a:srgbClr val="FFFFFF"/>
              </a:buClr>
              <a:buSzPts val="2400"/>
              <a:buFont typeface="Impact"/>
              <a:buNone/>
              <a:defRPr sz="2400" b="0" i="0" u="none" strike="noStrike" cap="none">
                <a:solidFill>
                  <a:srgbClr val="FFFFFF"/>
                </a:solidFill>
                <a:latin typeface="Impact"/>
                <a:ea typeface="Impact"/>
                <a:cs typeface="Impact"/>
                <a:sym typeface="Impact"/>
              </a:defRPr>
            </a:lvl9pPr>
          </a:lstStyle>
          <a:p>
            <a:pPr marL="0" lvl="0" indent="0" algn="ctr"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9B5113-DAC7-4767-A234-FCDC1C739F93}" type="slidenum">
              <a:rPr lang="ru-RU" smtClean="0"/>
              <a:t>‹#›</a:t>
            </a:fld>
            <a:endParaRPr lang="ru-RU"/>
          </a:p>
        </p:txBody>
      </p:sp>
    </p:spTree>
    <p:extLst>
      <p:ext uri="{BB962C8B-B14F-4D97-AF65-F5344CB8AC3E}">
        <p14:creationId xmlns:p14="http://schemas.microsoft.com/office/powerpoint/2010/main" val="811010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3E73475-1810-40F9-A768-191B6E98576B}" type="datetimeFigureOut">
              <a:rPr lang="ru-RU" smtClean="0"/>
              <a:t>09.06.2021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12383979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3E73475-1810-40F9-A768-191B6E98576B}" type="datetimeFigureOut">
              <a:rPr lang="ru-RU" smtClean="0"/>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15493441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3E73475-1810-40F9-A768-191B6E98576B}" type="datetimeFigureOut">
              <a:rPr lang="ru-RU" smtClean="0"/>
              <a:t>09.06.2021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80007046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3E73475-1810-40F9-A768-191B6E98576B}" type="datetimeFigureOut">
              <a:rPr lang="ru-RU" smtClean="0"/>
              <a:t>09.06.2021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411042133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3E73475-1810-40F9-A768-191B6E98576B}" type="datetimeFigureOut">
              <a:rPr lang="ru-RU" smtClean="0"/>
              <a:t>09.06.2021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6618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3E73475-1810-40F9-A768-191B6E98576B}" type="datetimeFigureOut">
              <a:rPr lang="ru-RU" smtClean="0"/>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2152097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3E73475-1810-40F9-A768-191B6E98576B}" type="datetimeFigureOut">
              <a:rPr lang="ru-RU" smtClean="0"/>
              <a:t>09.06.2021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65928370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73475-1810-40F9-A768-191B6E98576B}" type="datetimeFigureOut">
              <a:rPr lang="ru-RU" smtClean="0"/>
              <a:t>09.06.2021</a:t>
            </a:fld>
            <a:endParaRPr lang="ru-RU"/>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ct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5457502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ru-RU" smtClean="0"/>
              <a:t>1</a:t>
            </a:fld>
            <a:endParaRPr lang="ru-RU"/>
          </a:p>
        </p:txBody>
      </p:sp>
      <p:sp>
        <p:nvSpPr>
          <p:cNvPr id="3" name="Пятиугольник 2"/>
          <p:cNvSpPr/>
          <p:nvPr/>
        </p:nvSpPr>
        <p:spPr>
          <a:xfrm>
            <a:off x="3065469" y="1"/>
            <a:ext cx="9126531" cy="6858000"/>
          </a:xfrm>
          <a:prstGeom prst="homePlate">
            <a:avLst>
              <a:gd name="adj" fmla="val 0"/>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Google Shape;52;p10"/>
          <p:cNvCxnSpPr/>
          <p:nvPr/>
        </p:nvCxnSpPr>
        <p:spPr>
          <a:xfrm>
            <a:off x="3017343" y="0"/>
            <a:ext cx="0" cy="6858000"/>
          </a:xfrm>
          <a:prstGeom prst="straightConnector1">
            <a:avLst/>
          </a:prstGeom>
          <a:noFill/>
          <a:ln w="57150" cap="flat" cmpd="sng">
            <a:solidFill>
              <a:srgbClr val="00B050"/>
            </a:solidFill>
            <a:prstDash val="solid"/>
            <a:round/>
            <a:headEnd type="none" w="sm" len="sm"/>
            <a:tailEnd type="none" w="sm" len="sm"/>
          </a:ln>
        </p:spPr>
      </p:cxnSp>
      <p:sp>
        <p:nvSpPr>
          <p:cNvPr id="5" name="Номер слайда 1">
            <a:extLst>
              <a:ext uri="{FF2B5EF4-FFF2-40B4-BE49-F238E27FC236}">
                <a16:creationId xmlns:a16="http://schemas.microsoft.com/office/drawing/2014/main" xmlns="" id="{7E01EBED-56E2-4756-AC1E-71EB89B05128}"/>
              </a:ext>
            </a:extLst>
          </p:cNvPr>
          <p:cNvSpPr txBox="1">
            <a:spLocks/>
          </p:cNvSpPr>
          <p:nvPr/>
        </p:nvSpPr>
        <p:spPr>
          <a:xfrm>
            <a:off x="11089818" y="6404292"/>
            <a:ext cx="263983" cy="269241"/>
          </a:xfrm>
          <a:prstGeom prst="rect">
            <a:avLst/>
          </a:prstGeom>
          <a:noFill/>
          <a:ln>
            <a:noFill/>
          </a:ln>
        </p:spPr>
        <p:txBody>
          <a:bodyPr spcFirstLastPara="1" vert="horz" wrap="square" lIns="45700" tIns="45700" rIns="45700" bIns="45700" rtlCol="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ru-RU" smtClean="0"/>
              <a:pPr/>
              <a:t>1</a:t>
            </a:fld>
            <a:endParaRPr lang="ru-RU" dirty="0"/>
          </a:p>
        </p:txBody>
      </p:sp>
      <p:sp>
        <p:nvSpPr>
          <p:cNvPr id="7" name="Нашивка 6"/>
          <p:cNvSpPr/>
          <p:nvPr/>
        </p:nvSpPr>
        <p:spPr>
          <a:xfrm>
            <a:off x="9800093" y="0"/>
            <a:ext cx="2345131" cy="6858000"/>
          </a:xfrm>
          <a:prstGeom prst="chevron">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8" name="Нашивка 7"/>
          <p:cNvSpPr/>
          <p:nvPr/>
        </p:nvSpPr>
        <p:spPr>
          <a:xfrm>
            <a:off x="8646059" y="0"/>
            <a:ext cx="2378041" cy="6858000"/>
          </a:xfrm>
          <a:prstGeom prst="chevron">
            <a:avLst/>
          </a:prstGeom>
          <a:solidFill>
            <a:srgbClr val="00B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Прямоугольник 8">
            <a:extLst>
              <a:ext uri="{FF2B5EF4-FFF2-40B4-BE49-F238E27FC236}">
                <a16:creationId xmlns:a16="http://schemas.microsoft.com/office/drawing/2014/main" xmlns="" id="{DD0D6709-3B5A-47FE-B54C-881DB55A3635}"/>
              </a:ext>
            </a:extLst>
          </p:cNvPr>
          <p:cNvSpPr/>
          <p:nvPr/>
        </p:nvSpPr>
        <p:spPr>
          <a:xfrm>
            <a:off x="3254677" y="2001602"/>
            <a:ext cx="6271460" cy="2246769"/>
          </a:xfrm>
          <a:prstGeom prst="rect">
            <a:avLst/>
          </a:prstGeom>
        </p:spPr>
        <p:txBody>
          <a:bodyPr wrap="square">
            <a:spAutoFit/>
          </a:bodyPr>
          <a:lstStyle/>
          <a:p>
            <a:pPr algn="ctr"/>
            <a:r>
              <a:rPr lang="ru-RU" sz="2800" dirty="0">
                <a:latin typeface="Century Gothic" pitchFamily="34" charset="0"/>
              </a:rPr>
              <a:t>Анализ участия педагогов Карагандинской области в областном этапе республиканского конкурса </a:t>
            </a:r>
            <a:r>
              <a:rPr lang="kk-KZ" sz="2800" dirty="0">
                <a:latin typeface="Century Gothic" pitchFamily="34" charset="0"/>
              </a:rPr>
              <a:t>«Үздік педагог» 2021 года</a:t>
            </a:r>
            <a:endParaRPr lang="ru-RU" sz="2800" dirty="0">
              <a:latin typeface="Century Gothic" pitchFamily="34" charset="0"/>
            </a:endParaRPr>
          </a:p>
        </p:txBody>
      </p:sp>
      <p:pic>
        <p:nvPicPr>
          <p:cNvPr id="10" name="Picture 2" descr="C:\Users\Айганым\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86" y="2296799"/>
            <a:ext cx="2130680" cy="1731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709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pSp>
        <p:nvGrpSpPr>
          <p:cNvPr id="8" name="Группа 7"/>
          <p:cNvGrpSpPr/>
          <p:nvPr/>
        </p:nvGrpSpPr>
        <p:grpSpPr>
          <a:xfrm>
            <a:off x="664471" y="749731"/>
            <a:ext cx="10542867" cy="589860"/>
            <a:chOff x="4883180" y="3134070"/>
            <a:chExt cx="2425640" cy="589860"/>
          </a:xfrm>
        </p:grpSpPr>
        <p:sp>
          <p:nvSpPr>
            <p:cNvPr id="6" name="Прямоугольник 5"/>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7"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9" name="Прямоугольник 8"/>
          <p:cNvSpPr/>
          <p:nvPr/>
        </p:nvSpPr>
        <p:spPr>
          <a:xfrm>
            <a:off x="356842" y="381"/>
            <a:ext cx="8471848" cy="646331"/>
          </a:xfrm>
          <a:prstGeom prst="rect">
            <a:avLst/>
          </a:prstGeom>
        </p:spPr>
        <p:txBody>
          <a:bodyPr wrap="square">
            <a:spAutoFit/>
          </a:bodyPr>
          <a:lstStyle/>
          <a:p>
            <a:r>
              <a:rPr lang="kk-KZ" sz="1800" b="1" i="1" dirty="0">
                <a:solidFill>
                  <a:schemeClr val="bg1"/>
                </a:solidFill>
                <a:latin typeface="Century Gothic" pitchFamily="34" charset="0"/>
              </a:rPr>
              <a:t>Таким образом, конкурсант, получивший максимальные 40 баллов должен соответствовать следующим требованиям: </a:t>
            </a:r>
            <a:endParaRPr lang="ru-RU" sz="1800" b="1" i="1" dirty="0">
              <a:solidFill>
                <a:schemeClr val="bg1"/>
              </a:solidFill>
              <a:latin typeface="Century Gothic" pitchFamily="34" charset="0"/>
            </a:endParaRPr>
          </a:p>
        </p:txBody>
      </p:sp>
      <p:sp>
        <p:nvSpPr>
          <p:cNvPr id="10" name="Прямоугольник 9"/>
          <p:cNvSpPr/>
          <p:nvPr/>
        </p:nvSpPr>
        <p:spPr>
          <a:xfrm>
            <a:off x="1350835" y="790804"/>
            <a:ext cx="9824852" cy="523220"/>
          </a:xfrm>
          <a:prstGeom prst="rect">
            <a:avLst/>
          </a:prstGeom>
        </p:spPr>
        <p:txBody>
          <a:bodyPr wrap="square">
            <a:spAutoFit/>
          </a:bodyPr>
          <a:lstStyle/>
          <a:p>
            <a:pPr lvl="0"/>
            <a:r>
              <a:rPr lang="kk-KZ" i="1" dirty="0">
                <a:latin typeface="Century Gothic" pitchFamily="34" charset="0"/>
              </a:rPr>
              <a:t>транслирует опыт </a:t>
            </a:r>
            <a:r>
              <a:rPr lang="ru-RU" i="1" dirty="0">
                <a:latin typeface="Century Gothic" pitchFamily="34" charset="0"/>
              </a:rPr>
              <a:t>по использованию эффективных и инновационных методов обучения, проведению исследования практики преподавания, обучения и воспитания </a:t>
            </a:r>
            <a:r>
              <a:rPr lang="kk-KZ" i="1" dirty="0">
                <a:latin typeface="Century Gothic" pitchFamily="34" charset="0"/>
              </a:rPr>
              <a:t>на международном уровне; </a:t>
            </a:r>
            <a:endParaRPr lang="ru-RU" dirty="0">
              <a:latin typeface="Century Gothic" pitchFamily="34" charset="0"/>
            </a:endParaRPr>
          </a:p>
        </p:txBody>
      </p:sp>
      <p:grpSp>
        <p:nvGrpSpPr>
          <p:cNvPr id="11" name="Группа 10"/>
          <p:cNvGrpSpPr/>
          <p:nvPr/>
        </p:nvGrpSpPr>
        <p:grpSpPr>
          <a:xfrm>
            <a:off x="648586" y="1406618"/>
            <a:ext cx="10542867" cy="443446"/>
            <a:chOff x="4883180" y="3134070"/>
            <a:chExt cx="2425640" cy="589860"/>
          </a:xfrm>
        </p:grpSpPr>
        <p:sp>
          <p:nvSpPr>
            <p:cNvPr id="12" name="Прямоугольник 11"/>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13"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14" name="Прямоугольник 13"/>
          <p:cNvSpPr/>
          <p:nvPr/>
        </p:nvSpPr>
        <p:spPr>
          <a:xfrm>
            <a:off x="1292512" y="1479223"/>
            <a:ext cx="9824852" cy="307777"/>
          </a:xfrm>
          <a:prstGeom prst="rect">
            <a:avLst/>
          </a:prstGeom>
        </p:spPr>
        <p:txBody>
          <a:bodyPr wrap="square">
            <a:spAutoFit/>
          </a:bodyPr>
          <a:lstStyle/>
          <a:p>
            <a:pPr lvl="0"/>
            <a:r>
              <a:rPr lang="kk-KZ" i="1" dirty="0">
                <a:latin typeface="Century Gothic" pitchFamily="34" charset="0"/>
              </a:rPr>
              <a:t>показывает положительную динамику качества образования; </a:t>
            </a:r>
            <a:endParaRPr lang="ru-RU" dirty="0">
              <a:latin typeface="Century Gothic" pitchFamily="34" charset="0"/>
            </a:endParaRPr>
          </a:p>
        </p:txBody>
      </p:sp>
      <p:grpSp>
        <p:nvGrpSpPr>
          <p:cNvPr id="15" name="Группа 14"/>
          <p:cNvGrpSpPr/>
          <p:nvPr/>
        </p:nvGrpSpPr>
        <p:grpSpPr>
          <a:xfrm>
            <a:off x="648645" y="1882802"/>
            <a:ext cx="10542867" cy="445356"/>
            <a:chOff x="4883180" y="3134070"/>
            <a:chExt cx="2425640" cy="589860"/>
          </a:xfrm>
        </p:grpSpPr>
        <p:sp>
          <p:nvSpPr>
            <p:cNvPr id="16" name="Прямоугольник 15"/>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17"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18" name="Прямоугольник 17"/>
          <p:cNvSpPr/>
          <p:nvPr/>
        </p:nvSpPr>
        <p:spPr>
          <a:xfrm>
            <a:off x="1350835" y="1941551"/>
            <a:ext cx="5254965" cy="307777"/>
          </a:xfrm>
          <a:prstGeom prst="rect">
            <a:avLst/>
          </a:prstGeom>
        </p:spPr>
        <p:txBody>
          <a:bodyPr wrap="none">
            <a:spAutoFit/>
          </a:bodyPr>
          <a:lstStyle/>
          <a:p>
            <a:pPr lvl="0"/>
            <a:r>
              <a:rPr lang="kk-KZ" i="1" dirty="0">
                <a:latin typeface="Century Gothic" pitchFamily="34" charset="0"/>
              </a:rPr>
              <a:t>реализует образовательные или социальные проекты; </a:t>
            </a:r>
            <a:endParaRPr lang="ru-RU" dirty="0">
              <a:latin typeface="Century Gothic" pitchFamily="34" charset="0"/>
            </a:endParaRPr>
          </a:p>
        </p:txBody>
      </p:sp>
      <p:grpSp>
        <p:nvGrpSpPr>
          <p:cNvPr id="23" name="Группа 22"/>
          <p:cNvGrpSpPr/>
          <p:nvPr/>
        </p:nvGrpSpPr>
        <p:grpSpPr>
          <a:xfrm>
            <a:off x="632820" y="2413568"/>
            <a:ext cx="10542867" cy="581970"/>
            <a:chOff x="4883180" y="3134070"/>
            <a:chExt cx="2425640" cy="589860"/>
          </a:xfrm>
        </p:grpSpPr>
        <p:sp>
          <p:nvSpPr>
            <p:cNvPr id="24" name="Прямоугольник 23"/>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25"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26" name="Прямоугольник 25"/>
          <p:cNvSpPr/>
          <p:nvPr/>
        </p:nvSpPr>
        <p:spPr>
          <a:xfrm>
            <a:off x="1335010" y="2440785"/>
            <a:ext cx="9669635" cy="523220"/>
          </a:xfrm>
          <a:prstGeom prst="rect">
            <a:avLst/>
          </a:prstGeom>
        </p:spPr>
        <p:txBody>
          <a:bodyPr wrap="none">
            <a:spAutoFit/>
          </a:bodyPr>
          <a:lstStyle/>
          <a:p>
            <a:pPr lvl="0"/>
            <a:r>
              <a:rPr lang="kk-KZ" i="1" dirty="0">
                <a:latin typeface="Century Gothic" pitchFamily="34" charset="0"/>
              </a:rPr>
              <a:t>разрабатывает и внедряет </a:t>
            </a:r>
            <a:r>
              <a:rPr lang="ru-RU" i="1" dirty="0" err="1">
                <a:latin typeface="Century Gothic" pitchFamily="34" charset="0"/>
              </a:rPr>
              <a:t>авторски</a:t>
            </a:r>
            <a:r>
              <a:rPr lang="kk-KZ" i="1" dirty="0">
                <a:latin typeface="Century Gothic" pitchFamily="34" charset="0"/>
              </a:rPr>
              <a:t>е</a:t>
            </a:r>
            <a:r>
              <a:rPr lang="ru-RU" i="1" dirty="0">
                <a:latin typeface="Century Gothic" pitchFamily="34" charset="0"/>
              </a:rPr>
              <a:t> программ</a:t>
            </a:r>
            <a:r>
              <a:rPr lang="kk-KZ" i="1" dirty="0">
                <a:latin typeface="Century Gothic" pitchFamily="34" charset="0"/>
              </a:rPr>
              <a:t>ы</a:t>
            </a:r>
            <a:r>
              <a:rPr lang="ru-RU" i="1" dirty="0">
                <a:latin typeface="Century Gothic" pitchFamily="34" charset="0"/>
              </a:rPr>
              <a:t>, учебно-методически</a:t>
            </a:r>
            <a:r>
              <a:rPr lang="kk-KZ" i="1" dirty="0">
                <a:latin typeface="Century Gothic" pitchFamily="34" charset="0"/>
              </a:rPr>
              <a:t>е</a:t>
            </a:r>
            <a:r>
              <a:rPr lang="ru-RU" i="1" dirty="0">
                <a:latin typeface="Century Gothic" pitchFamily="34" charset="0"/>
              </a:rPr>
              <a:t> комплекс</a:t>
            </a:r>
            <a:r>
              <a:rPr lang="kk-KZ" i="1" dirty="0">
                <a:latin typeface="Century Gothic" pitchFamily="34" charset="0"/>
              </a:rPr>
              <a:t>ы</a:t>
            </a:r>
            <a:r>
              <a:rPr lang="ru-RU" i="1" dirty="0">
                <a:latin typeface="Century Gothic" pitchFamily="34" charset="0"/>
              </a:rPr>
              <a:t>, методически</a:t>
            </a:r>
            <a:r>
              <a:rPr lang="kk-KZ" i="1" dirty="0">
                <a:latin typeface="Century Gothic" pitchFamily="34" charset="0"/>
              </a:rPr>
              <a:t>е</a:t>
            </a:r>
            <a:r>
              <a:rPr lang="ru-RU" i="1" dirty="0">
                <a:latin typeface="Century Gothic" pitchFamily="34" charset="0"/>
              </a:rPr>
              <a:t> </a:t>
            </a:r>
            <a:endParaRPr lang="ru-RU" i="1" dirty="0" smtClean="0">
              <a:latin typeface="Century Gothic" pitchFamily="34" charset="0"/>
            </a:endParaRPr>
          </a:p>
          <a:p>
            <a:pPr lvl="0"/>
            <a:r>
              <a:rPr lang="ru-RU" i="1" dirty="0" smtClean="0">
                <a:latin typeface="Century Gothic" pitchFamily="34" charset="0"/>
              </a:rPr>
              <a:t>материал</a:t>
            </a:r>
            <a:r>
              <a:rPr lang="kk-KZ" i="1" dirty="0">
                <a:latin typeface="Century Gothic" pitchFamily="34" charset="0"/>
              </a:rPr>
              <a:t>ы</a:t>
            </a:r>
            <a:r>
              <a:rPr lang="ru-RU" i="1" dirty="0">
                <a:latin typeface="Century Gothic" pitchFamily="34" charset="0"/>
              </a:rPr>
              <a:t>, </a:t>
            </a:r>
            <a:r>
              <a:rPr lang="ru-RU" i="1" dirty="0" err="1">
                <a:latin typeface="Century Gothic" pitchFamily="34" charset="0"/>
              </a:rPr>
              <a:t>утвержденны</a:t>
            </a:r>
            <a:r>
              <a:rPr lang="kk-KZ" i="1" dirty="0">
                <a:latin typeface="Century Gothic" pitchFamily="34" charset="0"/>
              </a:rPr>
              <a:t>е</a:t>
            </a:r>
            <a:r>
              <a:rPr lang="ru-RU" i="1" dirty="0">
                <a:latin typeface="Century Gothic" pitchFamily="34" charset="0"/>
              </a:rPr>
              <a:t> Республиканским учебно-методическим советом</a:t>
            </a:r>
            <a:r>
              <a:rPr lang="kk-KZ" i="1" dirty="0">
                <a:latin typeface="Century Gothic" pitchFamily="34" charset="0"/>
              </a:rPr>
              <a:t>; </a:t>
            </a:r>
            <a:endParaRPr lang="ru-RU" dirty="0">
              <a:latin typeface="Century Gothic" pitchFamily="34" charset="0"/>
            </a:endParaRPr>
          </a:p>
        </p:txBody>
      </p:sp>
      <p:grpSp>
        <p:nvGrpSpPr>
          <p:cNvPr id="27" name="Группа 26"/>
          <p:cNvGrpSpPr/>
          <p:nvPr/>
        </p:nvGrpSpPr>
        <p:grpSpPr>
          <a:xfrm>
            <a:off x="632820" y="3081731"/>
            <a:ext cx="10542867" cy="581970"/>
            <a:chOff x="4883180" y="3134070"/>
            <a:chExt cx="2425640" cy="589860"/>
          </a:xfrm>
        </p:grpSpPr>
        <p:sp>
          <p:nvSpPr>
            <p:cNvPr id="28" name="Прямоугольник 27"/>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29"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30" name="Прямоугольник 29"/>
          <p:cNvSpPr/>
          <p:nvPr/>
        </p:nvSpPr>
        <p:spPr>
          <a:xfrm>
            <a:off x="1350835" y="3107690"/>
            <a:ext cx="6096000" cy="523220"/>
          </a:xfrm>
          <a:prstGeom prst="rect">
            <a:avLst/>
          </a:prstGeom>
        </p:spPr>
        <p:txBody>
          <a:bodyPr>
            <a:spAutoFit/>
          </a:bodyPr>
          <a:lstStyle/>
          <a:p>
            <a:pPr lvl="0"/>
            <a:r>
              <a:rPr lang="kk-KZ" i="1" dirty="0">
                <a:latin typeface="Century Gothic" pitchFamily="34" charset="0"/>
              </a:rPr>
              <a:t>осуществляет </a:t>
            </a:r>
            <a:r>
              <a:rPr lang="ru-RU" i="1" dirty="0">
                <a:latin typeface="Century Gothic" pitchFamily="34" charset="0"/>
              </a:rPr>
              <a:t>наставничество и обучение педагогов на республиканском или международном уровне</a:t>
            </a:r>
            <a:r>
              <a:rPr lang="kk-KZ" i="1" dirty="0">
                <a:latin typeface="Century Gothic" pitchFamily="34" charset="0"/>
              </a:rPr>
              <a:t>; </a:t>
            </a:r>
            <a:endParaRPr lang="ru-RU" dirty="0">
              <a:latin typeface="Century Gothic" pitchFamily="34" charset="0"/>
            </a:endParaRPr>
          </a:p>
        </p:txBody>
      </p:sp>
      <p:grpSp>
        <p:nvGrpSpPr>
          <p:cNvPr id="31" name="Группа 30"/>
          <p:cNvGrpSpPr/>
          <p:nvPr/>
        </p:nvGrpSpPr>
        <p:grpSpPr>
          <a:xfrm>
            <a:off x="636135" y="3730440"/>
            <a:ext cx="10542867" cy="581970"/>
            <a:chOff x="4883180" y="3134070"/>
            <a:chExt cx="2425640" cy="589860"/>
          </a:xfrm>
        </p:grpSpPr>
        <p:sp>
          <p:nvSpPr>
            <p:cNvPr id="32" name="Прямоугольник 31"/>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33"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34" name="Прямоугольник 33"/>
          <p:cNvSpPr/>
          <p:nvPr/>
        </p:nvSpPr>
        <p:spPr>
          <a:xfrm>
            <a:off x="1350835" y="3730440"/>
            <a:ext cx="6096000" cy="523220"/>
          </a:xfrm>
          <a:prstGeom prst="rect">
            <a:avLst/>
          </a:prstGeom>
        </p:spPr>
        <p:txBody>
          <a:bodyPr>
            <a:spAutoFit/>
          </a:bodyPr>
          <a:lstStyle/>
          <a:p>
            <a:pPr lvl="0"/>
            <a:r>
              <a:rPr lang="kk-KZ" i="1" dirty="0">
                <a:latin typeface="Century Gothic" pitchFamily="34" charset="0"/>
              </a:rPr>
              <a:t>имеет </a:t>
            </a:r>
            <a:r>
              <a:rPr lang="ru-RU" i="1" dirty="0">
                <a:latin typeface="Century Gothic" pitchFamily="34" charset="0"/>
              </a:rPr>
              <a:t>достижения учащихся и воспитанников в олимпиадах, конкурсах, соревнованиях на международном уровне; </a:t>
            </a:r>
            <a:endParaRPr lang="ru-RU" dirty="0">
              <a:latin typeface="Century Gothic" pitchFamily="34" charset="0"/>
            </a:endParaRPr>
          </a:p>
        </p:txBody>
      </p:sp>
      <p:grpSp>
        <p:nvGrpSpPr>
          <p:cNvPr id="35" name="Группа 34"/>
          <p:cNvGrpSpPr/>
          <p:nvPr/>
        </p:nvGrpSpPr>
        <p:grpSpPr>
          <a:xfrm>
            <a:off x="637561" y="4371253"/>
            <a:ext cx="10542867" cy="501505"/>
            <a:chOff x="4883180" y="3134070"/>
            <a:chExt cx="2425640" cy="589860"/>
          </a:xfrm>
        </p:grpSpPr>
        <p:sp>
          <p:nvSpPr>
            <p:cNvPr id="36" name="Прямоугольник 35"/>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37"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38" name="Прямоугольник 37"/>
          <p:cNvSpPr/>
          <p:nvPr/>
        </p:nvSpPr>
        <p:spPr>
          <a:xfrm>
            <a:off x="1350835" y="4418551"/>
            <a:ext cx="9653810" cy="307777"/>
          </a:xfrm>
          <a:prstGeom prst="rect">
            <a:avLst/>
          </a:prstGeom>
        </p:spPr>
        <p:txBody>
          <a:bodyPr wrap="square">
            <a:spAutoFit/>
          </a:bodyPr>
          <a:lstStyle/>
          <a:p>
            <a:pPr lvl="0"/>
            <a:r>
              <a:rPr lang="ru-RU" i="1" dirty="0">
                <a:latin typeface="Century Gothic" pitchFamily="34" charset="0"/>
              </a:rPr>
              <a:t>выступления на научно-практических конференциях международного уровня</a:t>
            </a:r>
            <a:r>
              <a:rPr lang="kk-KZ" i="1" dirty="0">
                <a:latin typeface="Century Gothic" pitchFamily="34" charset="0"/>
              </a:rPr>
              <a:t>;</a:t>
            </a:r>
            <a:endParaRPr lang="ru-RU" dirty="0">
              <a:latin typeface="Century Gothic" pitchFamily="34" charset="0"/>
            </a:endParaRPr>
          </a:p>
        </p:txBody>
      </p:sp>
      <p:grpSp>
        <p:nvGrpSpPr>
          <p:cNvPr id="39" name="Группа 38"/>
          <p:cNvGrpSpPr/>
          <p:nvPr/>
        </p:nvGrpSpPr>
        <p:grpSpPr>
          <a:xfrm>
            <a:off x="632939" y="4939521"/>
            <a:ext cx="10542867" cy="501505"/>
            <a:chOff x="4883180" y="3134070"/>
            <a:chExt cx="2425640" cy="589860"/>
          </a:xfrm>
        </p:grpSpPr>
        <p:sp>
          <p:nvSpPr>
            <p:cNvPr id="40" name="Прямоугольник 39"/>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41"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42" name="Прямоугольник 41"/>
          <p:cNvSpPr/>
          <p:nvPr/>
        </p:nvSpPr>
        <p:spPr>
          <a:xfrm>
            <a:off x="1346213" y="4986819"/>
            <a:ext cx="9653810" cy="307777"/>
          </a:xfrm>
          <a:prstGeom prst="rect">
            <a:avLst/>
          </a:prstGeom>
        </p:spPr>
        <p:txBody>
          <a:bodyPr wrap="square">
            <a:spAutoFit/>
          </a:bodyPr>
          <a:lstStyle/>
          <a:p>
            <a:pPr lvl="0"/>
            <a:r>
              <a:rPr lang="ru-RU" i="1" dirty="0">
                <a:latin typeface="Century Gothic" pitchFamily="34" charset="0"/>
              </a:rPr>
              <a:t>участие в профессиональных конкурсах и проектах международного уровня</a:t>
            </a:r>
            <a:r>
              <a:rPr lang="kk-KZ" i="1" dirty="0">
                <a:latin typeface="Century Gothic" pitchFamily="34" charset="0"/>
              </a:rPr>
              <a:t>; </a:t>
            </a:r>
            <a:endParaRPr lang="ru-RU" dirty="0">
              <a:latin typeface="Century Gothic" pitchFamily="34" charset="0"/>
            </a:endParaRPr>
          </a:p>
        </p:txBody>
      </p:sp>
      <p:grpSp>
        <p:nvGrpSpPr>
          <p:cNvPr id="43" name="Группа 42"/>
          <p:cNvGrpSpPr/>
          <p:nvPr/>
        </p:nvGrpSpPr>
        <p:grpSpPr>
          <a:xfrm>
            <a:off x="630997" y="5546128"/>
            <a:ext cx="10542867" cy="501505"/>
            <a:chOff x="4883180" y="3134070"/>
            <a:chExt cx="2425640" cy="589860"/>
          </a:xfrm>
        </p:grpSpPr>
        <p:sp>
          <p:nvSpPr>
            <p:cNvPr id="44" name="Прямоугольник 43"/>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45"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46" name="Прямоугольник 45"/>
          <p:cNvSpPr/>
          <p:nvPr/>
        </p:nvSpPr>
        <p:spPr>
          <a:xfrm>
            <a:off x="1382366" y="5534158"/>
            <a:ext cx="9856503" cy="523220"/>
          </a:xfrm>
          <a:prstGeom prst="rect">
            <a:avLst/>
          </a:prstGeom>
        </p:spPr>
        <p:txBody>
          <a:bodyPr wrap="square">
            <a:spAutoFit/>
          </a:bodyPr>
          <a:lstStyle/>
          <a:p>
            <a:pPr lvl="0"/>
            <a:r>
              <a:rPr lang="kk-KZ" i="1" dirty="0">
                <a:latin typeface="Century Gothic" pitchFamily="34" charset="0"/>
              </a:rPr>
              <a:t>имеет признание </a:t>
            </a:r>
            <a:r>
              <a:rPr lang="ru-RU" i="1" dirty="0">
                <a:latin typeface="Century Gothic" pitchFamily="34" charset="0"/>
              </a:rPr>
              <a:t>правительством, национальными педагогическими организациями, директорами организаций образования, коллегами, представителями других сообществ, учащимися</a:t>
            </a:r>
            <a:r>
              <a:rPr lang="kk-KZ" i="1" dirty="0">
                <a:latin typeface="Century Gothic" pitchFamily="34" charset="0"/>
              </a:rPr>
              <a:t>; </a:t>
            </a:r>
            <a:endParaRPr lang="ru-RU" dirty="0">
              <a:latin typeface="Century Gothic" pitchFamily="34" charset="0"/>
            </a:endParaRPr>
          </a:p>
        </p:txBody>
      </p:sp>
      <p:grpSp>
        <p:nvGrpSpPr>
          <p:cNvPr id="47" name="Группа 46"/>
          <p:cNvGrpSpPr/>
          <p:nvPr/>
        </p:nvGrpSpPr>
        <p:grpSpPr>
          <a:xfrm>
            <a:off x="625378" y="6182029"/>
            <a:ext cx="10542867" cy="501505"/>
            <a:chOff x="4883180" y="3134070"/>
            <a:chExt cx="2425640" cy="589860"/>
          </a:xfrm>
        </p:grpSpPr>
        <p:sp>
          <p:nvSpPr>
            <p:cNvPr id="48" name="Прямоугольник 47"/>
            <p:cNvSpPr/>
            <p:nvPr/>
          </p:nvSpPr>
          <p:spPr>
            <a:xfrm>
              <a:off x="4890462" y="3134070"/>
              <a:ext cx="2418358" cy="582936"/>
            </a:xfrm>
            <a:prstGeom prst="rect">
              <a:avLst/>
            </a:prstGeom>
            <a:solidFill>
              <a:schemeClr val="accent5">
                <a:lumMod val="40000"/>
                <a:lumOff val="60000"/>
              </a:schemeClr>
            </a:solidFill>
            <a:ln w="12700">
              <a:miter lim="400000"/>
            </a:ln>
          </p:spPr>
          <p:txBody>
            <a:bodyPr lIns="45719" rIns="45719"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solidFill>
                    <a:srgbClr val="FFFFFF"/>
                  </a:solidFill>
                </a:defRPr>
              </a:pPr>
              <a:endParaRPr>
                <a:latin typeface="Tahoma" pitchFamily="34" charset="0"/>
                <a:ea typeface="Tahoma" pitchFamily="34" charset="0"/>
                <a:cs typeface="Tahoma" pitchFamily="34" charset="0"/>
              </a:endParaRPr>
            </a:p>
          </p:txBody>
        </p:sp>
        <p:sp>
          <p:nvSpPr>
            <p:cNvPr id="49" name="Rectangle"/>
            <p:cNvSpPr/>
            <p:nvPr/>
          </p:nvSpPr>
          <p:spPr>
            <a:xfrm>
              <a:off x="4883180" y="3134070"/>
              <a:ext cx="148178" cy="589860"/>
            </a:xfrm>
            <a:prstGeom prst="rect">
              <a:avLst/>
            </a:prstGeom>
            <a:solidFill>
              <a:srgbClr val="002060"/>
            </a:solidFill>
            <a:ln w="12700" cap="flat">
              <a:noFill/>
              <a:miter lim="400000"/>
            </a:ln>
            <a:effectLst/>
          </p:spPr>
          <p:txBody>
            <a:bodyPr wrap="square" lIns="45719" tIns="45719" rIns="45719" bIns="45719" numCol="1" anchor="ctr">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sz="2400">
                  <a:solidFill>
                    <a:srgbClr val="FFFFFF"/>
                  </a:solidFill>
                  <a:latin typeface="Tahoma Bold"/>
                  <a:ea typeface="Tahoma Bold"/>
                  <a:cs typeface="Tahoma Bold"/>
                  <a:sym typeface="Tahoma Bold"/>
                </a:defRPr>
              </a:pPr>
              <a:endParaRPr>
                <a:latin typeface="Tahoma" pitchFamily="34" charset="0"/>
                <a:ea typeface="Tahoma" pitchFamily="34" charset="0"/>
                <a:cs typeface="Tahoma" pitchFamily="34" charset="0"/>
              </a:endParaRPr>
            </a:p>
          </p:txBody>
        </p:sp>
      </p:grpSp>
      <p:sp>
        <p:nvSpPr>
          <p:cNvPr id="50" name="Прямоугольник 49"/>
          <p:cNvSpPr/>
          <p:nvPr/>
        </p:nvSpPr>
        <p:spPr>
          <a:xfrm>
            <a:off x="1366599" y="6161994"/>
            <a:ext cx="10116413" cy="523220"/>
          </a:xfrm>
          <a:prstGeom prst="rect">
            <a:avLst/>
          </a:prstGeom>
        </p:spPr>
        <p:txBody>
          <a:bodyPr wrap="square">
            <a:spAutoFit/>
          </a:bodyPr>
          <a:lstStyle/>
          <a:p>
            <a:pPr lvl="0"/>
            <a:r>
              <a:rPr lang="kk-KZ" i="1" dirty="0">
                <a:latin typeface="Century Gothic" pitchFamily="34" charset="0"/>
              </a:rPr>
              <a:t>имеет </a:t>
            </a:r>
            <a:r>
              <a:rPr lang="ru-RU" i="1" dirty="0">
                <a:latin typeface="Century Gothic" pitchFamily="34" charset="0"/>
              </a:rPr>
              <a:t>влияние на сообщество (признание в средствах массовой информации, членство в благотворительных организациях); </a:t>
            </a:r>
            <a:r>
              <a:rPr lang="ru-RU" i="1" dirty="0" err="1">
                <a:latin typeface="Century Gothic" pitchFamily="34" charset="0"/>
              </a:rPr>
              <a:t>разви</a:t>
            </a:r>
            <a:r>
              <a:rPr lang="kk-KZ" i="1" dirty="0">
                <a:latin typeface="Century Gothic" pitchFamily="34" charset="0"/>
              </a:rPr>
              <a:t>вает</a:t>
            </a:r>
            <a:r>
              <a:rPr lang="ru-RU" i="1" dirty="0">
                <a:latin typeface="Century Gothic" pitchFamily="34" charset="0"/>
              </a:rPr>
              <a:t> ценностно</a:t>
            </a:r>
            <a:r>
              <a:rPr lang="kk-KZ" i="1" dirty="0">
                <a:latin typeface="Century Gothic" pitchFamily="34" charset="0"/>
              </a:rPr>
              <a:t>е</a:t>
            </a:r>
            <a:r>
              <a:rPr lang="ru-RU" i="1" dirty="0">
                <a:latin typeface="Century Gothic" pitchFamily="34" charset="0"/>
              </a:rPr>
              <a:t> </a:t>
            </a:r>
            <a:r>
              <a:rPr lang="ru-RU" i="1" dirty="0" err="1">
                <a:latin typeface="Century Gothic" pitchFamily="34" charset="0"/>
              </a:rPr>
              <a:t>образовани</a:t>
            </a:r>
            <a:r>
              <a:rPr lang="kk-KZ" i="1" dirty="0">
                <a:latin typeface="Century Gothic" pitchFamily="34" charset="0"/>
              </a:rPr>
              <a:t>е</a:t>
            </a:r>
            <a:r>
              <a:rPr lang="ru-RU" i="1" dirty="0">
                <a:latin typeface="Century Gothic" pitchFamily="34" charset="0"/>
              </a:rPr>
              <a:t> учащихся и воспитанников</a:t>
            </a:r>
            <a:r>
              <a:rPr lang="kk-KZ" i="1" dirty="0">
                <a:latin typeface="Century Gothic" pitchFamily="34" charset="0"/>
              </a:rPr>
              <a:t>.</a:t>
            </a:r>
            <a:endParaRPr lang="ru-RU" dirty="0">
              <a:latin typeface="Century Gothic" pitchFamily="34" charset="0"/>
            </a:endParaRPr>
          </a:p>
        </p:txBody>
      </p:sp>
    </p:spTree>
    <p:extLst>
      <p:ext uri="{BB962C8B-B14F-4D97-AF65-F5344CB8AC3E}">
        <p14:creationId xmlns:p14="http://schemas.microsoft.com/office/powerpoint/2010/main" val="2335240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11</a:t>
            </a:fld>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4039154136"/>
              </p:ext>
            </p:extLst>
          </p:nvPr>
        </p:nvGraphicFramePr>
        <p:xfrm>
          <a:off x="464207" y="1133872"/>
          <a:ext cx="10660993" cy="5198268"/>
        </p:xfrm>
        <a:graphic>
          <a:graphicData uri="http://schemas.openxmlformats.org/drawingml/2006/table">
            <a:tbl>
              <a:tblPr firstRow="1" firstCol="1" bandRow="1">
                <a:tableStyleId>{3C2FFA5D-87B4-456A-9821-1D502468CF0F}</a:tableStyleId>
              </a:tblPr>
              <a:tblGrid>
                <a:gridCol w="752344"/>
                <a:gridCol w="8208909"/>
                <a:gridCol w="1699740"/>
              </a:tblGrid>
              <a:tr h="226298">
                <a:tc>
                  <a:txBody>
                    <a:bodyPr/>
                    <a:lstStyle/>
                    <a:p>
                      <a:pPr algn="ctr">
                        <a:lnSpc>
                          <a:spcPct val="115000"/>
                        </a:lnSpc>
                        <a:spcAft>
                          <a:spcPts val="0"/>
                        </a:spcAft>
                      </a:pP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42431" marR="42431" marT="0" marB="0"/>
                </a:tc>
                <a:tc>
                  <a:txBody>
                    <a:bodyPr/>
                    <a:lstStyle/>
                    <a:p>
                      <a:pPr algn="ctr">
                        <a:spcAft>
                          <a:spcPts val="0"/>
                        </a:spcAft>
                      </a:pPr>
                      <a:r>
                        <a:rPr lang="kk-KZ" sz="1200" dirty="0">
                          <a:effectLst/>
                          <a:latin typeface="Century Gothic" pitchFamily="34" charset="0"/>
                        </a:rPr>
                        <a:t>Действия</a:t>
                      </a:r>
                      <a:endParaRPr lang="ru-RU" sz="1200" dirty="0">
                        <a:effectLst/>
                        <a:latin typeface="Century Gothic" pitchFamily="34" charset="0"/>
                        <a:ea typeface="Calibri"/>
                        <a:cs typeface="Times New Roman"/>
                      </a:endParaRPr>
                    </a:p>
                  </a:txBody>
                  <a:tcPr marL="42431" marR="42431" marT="0" marB="0"/>
                </a:tc>
                <a:tc>
                  <a:txBody>
                    <a:bodyPr/>
                    <a:lstStyle/>
                    <a:p>
                      <a:pPr algn="ctr">
                        <a:spcAft>
                          <a:spcPts val="0"/>
                        </a:spcAft>
                      </a:pPr>
                      <a:r>
                        <a:rPr lang="kk-KZ" sz="1200" dirty="0">
                          <a:effectLst/>
                          <a:latin typeface="Century Gothic" pitchFamily="34" charset="0"/>
                        </a:rPr>
                        <a:t>Пункт правил</a:t>
                      </a:r>
                      <a:endParaRPr lang="ru-RU" sz="1200" dirty="0">
                        <a:effectLst/>
                        <a:latin typeface="Century Gothic" pitchFamily="34" charset="0"/>
                        <a:ea typeface="Calibri"/>
                        <a:cs typeface="Times New Roman"/>
                      </a:endParaRPr>
                    </a:p>
                  </a:txBody>
                  <a:tcPr marL="42431" marR="42431" marT="0" marB="0"/>
                </a:tc>
              </a:tr>
              <a:tr h="565745">
                <a:tc>
                  <a:txBody>
                    <a:bodyPr/>
                    <a:lstStyle/>
                    <a:p>
                      <a:pPr algn="just">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dirty="0">
                          <a:effectLst/>
                          <a:latin typeface="Century Gothic" pitchFamily="34" charset="0"/>
                        </a:rPr>
                        <a:t>Опубликовать объявление о проведении І этапа Конкурса отделом образования района (города) в средствах массовой информации, распространяемых на территории района (города), а также на </a:t>
                      </a:r>
                      <a:r>
                        <a:rPr lang="ru-RU" sz="1200" dirty="0" err="1">
                          <a:effectLst/>
                          <a:latin typeface="Century Gothic" pitchFamily="34" charset="0"/>
                        </a:rPr>
                        <a:t>интернет-ресурсе</a:t>
                      </a:r>
                      <a:r>
                        <a:rPr lang="ru-RU" sz="1200" dirty="0">
                          <a:effectLst/>
                          <a:latin typeface="Century Gothic" pitchFamily="34" charset="0"/>
                        </a:rPr>
                        <a:t> Отдела за 15 календарных дней до начала проведения І этапа Конкурса.</a:t>
                      </a:r>
                      <a:endParaRPr lang="ru-RU" sz="1200" dirty="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dirty="0">
                          <a:effectLst/>
                          <a:latin typeface="Century Gothic" pitchFamily="34" charset="0"/>
                        </a:rPr>
                        <a:t>Параграф 1, пункт 8</a:t>
                      </a:r>
                      <a:endParaRPr lang="ru-RU" sz="1200" dirty="0">
                        <a:effectLst/>
                        <a:latin typeface="Century Gothic" pitchFamily="34" charset="0"/>
                        <a:ea typeface="Calibri"/>
                        <a:cs typeface="Times New Roman"/>
                      </a:endParaRPr>
                    </a:p>
                  </a:txBody>
                  <a:tcPr marL="42431" marR="42431" marT="0" marB="0"/>
                </a:tc>
              </a:tr>
              <a:tr h="905193">
                <a:tc>
                  <a:txBody>
                    <a:bodyPr/>
                    <a:lstStyle/>
                    <a:p>
                      <a:pPr algn="just">
                        <a:lnSpc>
                          <a:spcPct val="115000"/>
                        </a:lnSpc>
                        <a:spcAft>
                          <a:spcPts val="0"/>
                        </a:spcAft>
                      </a:pPr>
                      <a:r>
                        <a:rPr lang="kk-KZ" sz="1200">
                          <a:effectLst/>
                          <a:latin typeface="Century Gothic" pitchFamily="34" charset="0"/>
                        </a:rPr>
                        <a:t>2.</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dirty="0">
                          <a:effectLst/>
                          <a:latin typeface="Century Gothic" pitchFamily="34" charset="0"/>
                        </a:rPr>
                        <a:t>Создать Комиссию района (города), состав которой необходимо утвердить приказом Отдела. Комиссию нужно формировать из числа сотрудников Отдела, опытных педагогов, победителей профессиональных конкурсов педагогического мастерства, методических служб, сотрудников институтов повышения квалификации, а также представителей общественных объединений в области образования, средств массовой информации. Количество членов Комиссии составляет не менее 15-ти человек.</a:t>
                      </a:r>
                      <a:endParaRPr lang="ru-RU" sz="1200" dirty="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dirty="0">
                          <a:effectLst/>
                          <a:latin typeface="Century Gothic" pitchFamily="34" charset="0"/>
                        </a:rPr>
                        <a:t>Параграф 1, </a:t>
                      </a:r>
                      <a:endParaRPr lang="ru-RU" sz="1200" dirty="0">
                        <a:effectLst/>
                        <a:latin typeface="Century Gothic" pitchFamily="34" charset="0"/>
                      </a:endParaRPr>
                    </a:p>
                    <a:p>
                      <a:pPr algn="just">
                        <a:spcAft>
                          <a:spcPts val="0"/>
                        </a:spcAft>
                      </a:pPr>
                      <a:r>
                        <a:rPr lang="kk-KZ" sz="1200" dirty="0">
                          <a:effectLst/>
                          <a:latin typeface="Century Gothic" pitchFamily="34" charset="0"/>
                        </a:rPr>
                        <a:t>пункты 9 -11</a:t>
                      </a:r>
                      <a:endParaRPr lang="ru-RU" sz="1200" dirty="0">
                        <a:effectLst/>
                        <a:latin typeface="Century Gothic" pitchFamily="34" charset="0"/>
                        <a:ea typeface="Calibri"/>
                        <a:cs typeface="Times New Roman"/>
                      </a:endParaRPr>
                    </a:p>
                  </a:txBody>
                  <a:tcPr marL="42431" marR="42431" marT="0" marB="0"/>
                </a:tc>
              </a:tr>
              <a:tr h="226298">
                <a:tc>
                  <a:txBody>
                    <a:bodyPr/>
                    <a:lstStyle/>
                    <a:p>
                      <a:pPr algn="just">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Организовать прием документов и материалов в электронном формате (перечень имеется в пункте 13 Правил)</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Параграф 1, </a:t>
                      </a:r>
                      <a:endParaRPr lang="ru-RU" sz="1200">
                        <a:effectLst/>
                        <a:latin typeface="Century Gothic" pitchFamily="34" charset="0"/>
                      </a:endParaRPr>
                    </a:p>
                    <a:p>
                      <a:pPr algn="just">
                        <a:spcAft>
                          <a:spcPts val="0"/>
                        </a:spcAft>
                      </a:pPr>
                      <a:r>
                        <a:rPr lang="kk-KZ" sz="1200">
                          <a:effectLst/>
                          <a:latin typeface="Century Gothic" pitchFamily="34" charset="0"/>
                        </a:rPr>
                        <a:t>пункт 13</a:t>
                      </a:r>
                      <a:endParaRPr lang="ru-RU" sz="1200">
                        <a:effectLst/>
                        <a:latin typeface="Century Gothic" pitchFamily="34" charset="0"/>
                        <a:ea typeface="Calibri"/>
                        <a:cs typeface="Times New Roman"/>
                      </a:endParaRPr>
                    </a:p>
                  </a:txBody>
                  <a:tcPr marL="42431" marR="42431" marT="0" marB="0"/>
                </a:tc>
              </a:tr>
              <a:tr h="339447">
                <a:tc>
                  <a:txBody>
                    <a:bodyPr/>
                    <a:lstStyle/>
                    <a:p>
                      <a:pPr algn="just">
                        <a:lnSpc>
                          <a:spcPct val="115000"/>
                        </a:lnSpc>
                        <a:spcAft>
                          <a:spcPts val="0"/>
                        </a:spcAft>
                      </a:pPr>
                      <a:r>
                        <a:rPr lang="kk-KZ" sz="1200">
                          <a:effectLst/>
                          <a:latin typeface="Century Gothic" pitchFamily="34" charset="0"/>
                        </a:rPr>
                        <a:t>4.</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a:effectLst/>
                          <a:latin typeface="Century Gothic" pitchFamily="34" charset="0"/>
                        </a:rPr>
                        <a:t>Члены комиссии должны оценивать достижения в профессиональной деятельности педагогов по критериям согласно приложению 4 к Правилам.</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Параграф 1, </a:t>
                      </a:r>
                      <a:endParaRPr lang="ru-RU" sz="1200">
                        <a:effectLst/>
                        <a:latin typeface="Century Gothic" pitchFamily="34" charset="0"/>
                      </a:endParaRPr>
                    </a:p>
                    <a:p>
                      <a:pPr algn="just">
                        <a:spcAft>
                          <a:spcPts val="0"/>
                        </a:spcAft>
                      </a:pPr>
                      <a:r>
                        <a:rPr lang="kk-KZ" sz="1200">
                          <a:effectLst/>
                          <a:latin typeface="Century Gothic" pitchFamily="34" charset="0"/>
                        </a:rPr>
                        <a:t>пункт 14</a:t>
                      </a:r>
                      <a:endParaRPr lang="ru-RU" sz="1200">
                        <a:effectLst/>
                        <a:latin typeface="Century Gothic" pitchFamily="34" charset="0"/>
                        <a:ea typeface="Calibri"/>
                        <a:cs typeface="Times New Roman"/>
                      </a:endParaRPr>
                    </a:p>
                  </a:txBody>
                  <a:tcPr marL="42431" marR="42431" marT="0" marB="0"/>
                </a:tc>
              </a:tr>
              <a:tr h="565745">
                <a:tc>
                  <a:txBody>
                    <a:bodyPr/>
                    <a:lstStyle/>
                    <a:p>
                      <a:pPr algn="just">
                        <a:lnSpc>
                          <a:spcPct val="115000"/>
                        </a:lnSpc>
                        <a:spcAft>
                          <a:spcPts val="0"/>
                        </a:spcAft>
                      </a:pPr>
                      <a:r>
                        <a:rPr lang="kk-KZ" sz="1200">
                          <a:effectLst/>
                          <a:latin typeface="Century Gothic" pitchFamily="34" charset="0"/>
                        </a:rPr>
                        <a:t>5.</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a:effectLst/>
                          <a:latin typeface="Century Gothic" pitchFamily="34" charset="0"/>
                        </a:rPr>
                        <a:t>Провести заседание комиссии отдела образования, решение оформить протоколом. Решение Комиссии о присвоении звания "Лучший педагог" района (города) принимается большинством голосов от членов Комиссии. При равенстве голосов членов Комиссии, голос председателя Комиссии является решающим. </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Параграф 1, </a:t>
                      </a:r>
                      <a:endParaRPr lang="ru-RU" sz="1200">
                        <a:effectLst/>
                        <a:latin typeface="Century Gothic" pitchFamily="34" charset="0"/>
                      </a:endParaRPr>
                    </a:p>
                    <a:p>
                      <a:pPr algn="just">
                        <a:spcAft>
                          <a:spcPts val="0"/>
                        </a:spcAft>
                      </a:pPr>
                      <a:r>
                        <a:rPr lang="kk-KZ" sz="1200">
                          <a:effectLst/>
                          <a:latin typeface="Century Gothic" pitchFamily="34" charset="0"/>
                        </a:rPr>
                        <a:t>пункты 15, 16</a:t>
                      </a:r>
                      <a:endParaRPr lang="ru-RU" sz="1200">
                        <a:effectLst/>
                        <a:latin typeface="Century Gothic" pitchFamily="34" charset="0"/>
                        <a:ea typeface="Calibri"/>
                        <a:cs typeface="Times New Roman"/>
                      </a:endParaRPr>
                    </a:p>
                  </a:txBody>
                  <a:tcPr marL="42431" marR="42431" marT="0" marB="0"/>
                </a:tc>
              </a:tr>
              <a:tr h="565745">
                <a:tc>
                  <a:txBody>
                    <a:bodyPr/>
                    <a:lstStyle/>
                    <a:p>
                      <a:pPr algn="just">
                        <a:lnSpc>
                          <a:spcPct val="115000"/>
                        </a:lnSpc>
                        <a:spcAft>
                          <a:spcPts val="0"/>
                        </a:spcAft>
                      </a:pPr>
                      <a:r>
                        <a:rPr lang="kk-KZ" sz="1200">
                          <a:effectLst/>
                          <a:latin typeface="Century Gothic" pitchFamily="34" charset="0"/>
                        </a:rPr>
                        <a:t>6.</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a:effectLst/>
                          <a:latin typeface="Century Gothic" pitchFamily="34" charset="0"/>
                        </a:rPr>
                        <a:t>Итоги І этапа Конкурса нужно опубликовать в средствах массовой информации, распространяемых на территории района (города), не позднее чем через 10 календарных дней после окончания Конкурса, а также разместить на интернет-ресурсе отдела образования района (города).</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Параграф 1, </a:t>
                      </a:r>
                      <a:endParaRPr lang="ru-RU" sz="1200">
                        <a:effectLst/>
                        <a:latin typeface="Century Gothic" pitchFamily="34" charset="0"/>
                      </a:endParaRPr>
                    </a:p>
                    <a:p>
                      <a:pPr algn="just">
                        <a:spcAft>
                          <a:spcPts val="0"/>
                        </a:spcAft>
                      </a:pPr>
                      <a:r>
                        <a:rPr lang="kk-KZ" sz="1200">
                          <a:effectLst/>
                          <a:latin typeface="Century Gothic" pitchFamily="34" charset="0"/>
                        </a:rPr>
                        <a:t>пункт 18</a:t>
                      </a:r>
                      <a:endParaRPr lang="ru-RU" sz="1200">
                        <a:effectLst/>
                        <a:latin typeface="Century Gothic" pitchFamily="34" charset="0"/>
                        <a:ea typeface="Calibri"/>
                        <a:cs typeface="Times New Roman"/>
                      </a:endParaRPr>
                    </a:p>
                  </a:txBody>
                  <a:tcPr marL="42431" marR="42431" marT="0" marB="0"/>
                </a:tc>
              </a:tr>
              <a:tr h="452596">
                <a:tc>
                  <a:txBody>
                    <a:bodyPr/>
                    <a:lstStyle/>
                    <a:p>
                      <a:pPr algn="just">
                        <a:lnSpc>
                          <a:spcPct val="115000"/>
                        </a:lnSpc>
                        <a:spcAft>
                          <a:spcPts val="0"/>
                        </a:spcAft>
                      </a:pPr>
                      <a:r>
                        <a:rPr lang="kk-KZ" sz="1200">
                          <a:effectLst/>
                          <a:latin typeface="Century Gothic" pitchFamily="34" charset="0"/>
                        </a:rPr>
                        <a:t>7.</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a:effectLst/>
                          <a:latin typeface="Century Gothic" pitchFamily="34" charset="0"/>
                        </a:rPr>
                        <a:t>По итогам Конкурса победителям в срок не позднее 15-ти календарных дней со дня принятия решения Комиссии присвоить звание "Лучший педагог" района (города) и вручить свидетельство согласно Приложению 5 Правил. </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a:effectLst/>
                          <a:latin typeface="Century Gothic" pitchFamily="34" charset="0"/>
                        </a:rPr>
                        <a:t>Параграф 1, </a:t>
                      </a:r>
                      <a:endParaRPr lang="ru-RU" sz="1200">
                        <a:effectLst/>
                        <a:latin typeface="Century Gothic" pitchFamily="34" charset="0"/>
                      </a:endParaRPr>
                    </a:p>
                    <a:p>
                      <a:pPr algn="just">
                        <a:spcAft>
                          <a:spcPts val="0"/>
                        </a:spcAft>
                      </a:pPr>
                      <a:r>
                        <a:rPr lang="kk-KZ" sz="1200">
                          <a:effectLst/>
                          <a:latin typeface="Century Gothic" pitchFamily="34" charset="0"/>
                        </a:rPr>
                        <a:t>пункт 19</a:t>
                      </a:r>
                      <a:endParaRPr lang="ru-RU" sz="1200">
                        <a:effectLst/>
                        <a:latin typeface="Century Gothic" pitchFamily="34" charset="0"/>
                        <a:ea typeface="Calibri"/>
                        <a:cs typeface="Times New Roman"/>
                      </a:endParaRPr>
                    </a:p>
                  </a:txBody>
                  <a:tcPr marL="42431" marR="42431" marT="0" marB="0"/>
                </a:tc>
              </a:tr>
              <a:tr h="678894">
                <a:tc>
                  <a:txBody>
                    <a:bodyPr/>
                    <a:lstStyle/>
                    <a:p>
                      <a:pPr algn="just">
                        <a:lnSpc>
                          <a:spcPct val="115000"/>
                        </a:lnSpc>
                        <a:spcAft>
                          <a:spcPts val="0"/>
                        </a:spcAft>
                      </a:pPr>
                      <a:r>
                        <a:rPr lang="kk-KZ" sz="1200" dirty="0">
                          <a:effectLst/>
                          <a:latin typeface="Century Gothic" pitchFamily="34" charset="0"/>
                        </a:rPr>
                        <a:t>8.</a:t>
                      </a:r>
                      <a:endParaRPr lang="ru-RU" sz="1200" dirty="0">
                        <a:effectLst/>
                        <a:latin typeface="Century Gothic" pitchFamily="34" charset="0"/>
                        <a:ea typeface="Calibri"/>
                        <a:cs typeface="Times New Roman"/>
                      </a:endParaRPr>
                    </a:p>
                  </a:txBody>
                  <a:tcPr marL="42431" marR="42431" marT="0" marB="0"/>
                </a:tc>
                <a:tc>
                  <a:txBody>
                    <a:bodyPr/>
                    <a:lstStyle/>
                    <a:p>
                      <a:pPr algn="just">
                        <a:spcAft>
                          <a:spcPts val="0"/>
                        </a:spcAft>
                      </a:pPr>
                      <a:r>
                        <a:rPr lang="ru-RU" sz="1200">
                          <a:effectLst/>
                          <a:latin typeface="Century Gothic" pitchFamily="34" charset="0"/>
                        </a:rPr>
                        <a:t>По результатам I этапа Конкурса победителей направить для участия во втором этапе (к документам конкурсантов прикладывается представление на педагога, заверенное руководителем отдела образования; выписка из протокола заседания комиссии отдела образования). Документы и материалы отправлять в электронном формате.</a:t>
                      </a:r>
                      <a:endParaRPr lang="ru-RU" sz="1200">
                        <a:effectLst/>
                        <a:latin typeface="Century Gothic" pitchFamily="34" charset="0"/>
                        <a:ea typeface="Calibri"/>
                        <a:cs typeface="Times New Roman"/>
                      </a:endParaRPr>
                    </a:p>
                  </a:txBody>
                  <a:tcPr marL="42431" marR="42431" marT="0" marB="0"/>
                </a:tc>
                <a:tc>
                  <a:txBody>
                    <a:bodyPr/>
                    <a:lstStyle/>
                    <a:p>
                      <a:pPr algn="just">
                        <a:spcAft>
                          <a:spcPts val="0"/>
                        </a:spcAft>
                      </a:pPr>
                      <a:r>
                        <a:rPr lang="kk-KZ" sz="1200" dirty="0">
                          <a:effectLst/>
                          <a:latin typeface="Century Gothic" pitchFamily="34" charset="0"/>
                        </a:rPr>
                        <a:t>Параграф 2, </a:t>
                      </a:r>
                      <a:endParaRPr lang="ru-RU" sz="1200" dirty="0">
                        <a:effectLst/>
                        <a:latin typeface="Century Gothic" pitchFamily="34" charset="0"/>
                      </a:endParaRPr>
                    </a:p>
                    <a:p>
                      <a:pPr algn="just">
                        <a:spcAft>
                          <a:spcPts val="0"/>
                        </a:spcAft>
                      </a:pPr>
                      <a:r>
                        <a:rPr lang="kk-KZ" sz="1200" dirty="0">
                          <a:effectLst/>
                          <a:latin typeface="Century Gothic" pitchFamily="34" charset="0"/>
                        </a:rPr>
                        <a:t>пункты 20, 27</a:t>
                      </a:r>
                      <a:endParaRPr lang="ru-RU" sz="1200" dirty="0">
                        <a:effectLst/>
                        <a:latin typeface="Century Gothic" pitchFamily="34" charset="0"/>
                        <a:ea typeface="Calibri"/>
                        <a:cs typeface="Times New Roman"/>
                      </a:endParaRPr>
                    </a:p>
                  </a:txBody>
                  <a:tcPr marL="42431" marR="42431" marT="0" marB="0"/>
                </a:tc>
              </a:tr>
            </a:tbl>
          </a:graphicData>
        </a:graphic>
      </p:graphicFrame>
      <p:pic>
        <p:nvPicPr>
          <p:cNvPr id="5"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33350" y="21325"/>
            <a:ext cx="10972800" cy="550175"/>
          </a:xfrm>
        </p:spPr>
        <p:txBody>
          <a:bodyPr>
            <a:noAutofit/>
          </a:bodyPr>
          <a:lstStyle/>
          <a:p>
            <a:r>
              <a:rPr lang="kk-KZ" sz="1800" b="1" dirty="0">
                <a:solidFill>
                  <a:schemeClr val="bg1"/>
                </a:solidFill>
                <a:latin typeface="Century Gothic" pitchFamily="34" charset="0"/>
              </a:rPr>
              <a:t>Алгоритм проведения районного (городского) этапа </a:t>
            </a:r>
            <a:r>
              <a:rPr lang="kk-KZ" sz="1800" b="1" dirty="0" smtClean="0">
                <a:solidFill>
                  <a:schemeClr val="bg1"/>
                </a:solidFill>
                <a:latin typeface="Century Gothic" pitchFamily="34" charset="0"/>
              </a:rPr>
              <a:t>конкурса</a:t>
            </a:r>
            <a:br>
              <a:rPr lang="kk-KZ" sz="1800" b="1" dirty="0" smtClean="0">
                <a:solidFill>
                  <a:schemeClr val="bg1"/>
                </a:solidFill>
                <a:latin typeface="Century Gothic" pitchFamily="34" charset="0"/>
              </a:rPr>
            </a:br>
            <a:r>
              <a:rPr lang="kk-KZ" sz="1800" b="1" dirty="0" smtClean="0">
                <a:solidFill>
                  <a:schemeClr val="bg1"/>
                </a:solidFill>
                <a:latin typeface="Century Gothic" pitchFamily="34" charset="0"/>
              </a:rPr>
              <a:t> </a:t>
            </a:r>
            <a:r>
              <a:rPr lang="kk-KZ" sz="1800" b="1" dirty="0">
                <a:solidFill>
                  <a:schemeClr val="bg1"/>
                </a:solidFill>
                <a:latin typeface="Century Gothic" pitchFamily="34" charset="0"/>
              </a:rPr>
              <a:t>«Үздік педагог</a:t>
            </a:r>
            <a:r>
              <a:rPr lang="kk-KZ" sz="1800" b="1" dirty="0" smtClean="0">
                <a:solidFill>
                  <a:schemeClr val="bg1"/>
                </a:solidFill>
                <a:latin typeface="Century Gothic" pitchFamily="34" charset="0"/>
              </a:rPr>
              <a:t>»</a:t>
            </a:r>
            <a:endParaRPr lang="ru-RU" sz="1800" dirty="0">
              <a:solidFill>
                <a:schemeClr val="bg1"/>
              </a:solidFill>
              <a:latin typeface="Century Gothic" pitchFamily="34" charset="0"/>
            </a:endParaRPr>
          </a:p>
        </p:txBody>
      </p:sp>
    </p:spTree>
    <p:extLst>
      <p:ext uri="{BB962C8B-B14F-4D97-AF65-F5344CB8AC3E}">
        <p14:creationId xmlns:p14="http://schemas.microsoft.com/office/powerpoint/2010/main" val="329757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12</a:t>
            </a:fld>
            <a:endParaRPr lang="ru-RU"/>
          </a:p>
        </p:txBody>
      </p:sp>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946261" y="142757"/>
            <a:ext cx="1997663" cy="369332"/>
          </a:xfrm>
          <a:prstGeom prst="rect">
            <a:avLst/>
          </a:prstGeom>
        </p:spPr>
        <p:txBody>
          <a:bodyPr wrap="none">
            <a:spAutoFit/>
          </a:bodyPr>
          <a:lstStyle/>
          <a:p>
            <a:r>
              <a:rPr lang="kk-KZ" sz="1800" b="1" dirty="0">
                <a:solidFill>
                  <a:schemeClr val="bg1"/>
                </a:solidFill>
                <a:latin typeface="Century Gothic" pitchFamily="34" charset="0"/>
              </a:rPr>
              <a:t>Рекомендации:</a:t>
            </a:r>
            <a:endParaRPr lang="ru-RU" sz="1800" dirty="0">
              <a:solidFill>
                <a:schemeClr val="bg1"/>
              </a:solidFill>
              <a:latin typeface="Century Gothic" pitchFamily="34" charset="0"/>
            </a:endParaRPr>
          </a:p>
        </p:txBody>
      </p:sp>
      <p:sp>
        <p:nvSpPr>
          <p:cNvPr id="17" name="TextBox 16">
            <a:extLst>
              <a:ext uri="{FF2B5EF4-FFF2-40B4-BE49-F238E27FC236}">
                <a16:creationId xmlns:a16="http://schemas.microsoft.com/office/drawing/2014/main" xmlns="" id="{6438E0AB-5119-4429-97E3-E08BF619DF32}"/>
              </a:ext>
            </a:extLst>
          </p:cNvPr>
          <p:cNvSpPr txBox="1"/>
          <p:nvPr/>
        </p:nvSpPr>
        <p:spPr>
          <a:xfrm>
            <a:off x="0" y="6196084"/>
            <a:ext cx="12192000" cy="661916"/>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sp>
        <p:nvSpPr>
          <p:cNvPr id="6" name="Скругленный прямоугольник 5"/>
          <p:cNvSpPr/>
          <p:nvPr/>
        </p:nvSpPr>
        <p:spPr>
          <a:xfrm>
            <a:off x="677920" y="772491"/>
            <a:ext cx="10058400" cy="930166"/>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898963" y="788257"/>
            <a:ext cx="9474746" cy="830997"/>
          </a:xfrm>
          <a:prstGeom prst="rect">
            <a:avLst/>
          </a:prstGeom>
        </p:spPr>
        <p:txBody>
          <a:bodyPr wrap="square">
            <a:spAutoFit/>
          </a:bodyPr>
          <a:lstStyle/>
          <a:p>
            <a:pPr lvl="0"/>
            <a:r>
              <a:rPr lang="kk-KZ" sz="1600" dirty="0">
                <a:latin typeface="Century Gothic" pitchFamily="34" charset="0"/>
              </a:rPr>
              <a:t>Членам комиссии по проведению конкурса, всем методистам методических кабинетов изучить «</a:t>
            </a:r>
            <a:r>
              <a:rPr lang="ru-RU" sz="1600" dirty="0">
                <a:latin typeface="Century Gothic" pitchFamily="34" charset="0"/>
              </a:rPr>
              <a:t>Правила присвоения звания </a:t>
            </a:r>
            <a:r>
              <a:rPr lang="kk-KZ" sz="1600" dirty="0">
                <a:latin typeface="Century Gothic" pitchFamily="34" charset="0"/>
              </a:rPr>
              <a:t>«</a:t>
            </a:r>
            <a:r>
              <a:rPr lang="ru-RU" sz="1600" dirty="0">
                <a:latin typeface="Century Gothic" pitchFamily="34" charset="0"/>
              </a:rPr>
              <a:t>Лучший педагог</a:t>
            </a:r>
            <a:r>
              <a:rPr lang="kk-KZ" sz="1600" dirty="0">
                <a:latin typeface="Century Gothic" pitchFamily="34" charset="0"/>
              </a:rPr>
              <a:t>», утвержденные приказом Министра образования и науки РК №157 от 23 апреля 2020 года.</a:t>
            </a:r>
            <a:endParaRPr lang="ru-RU" sz="1600" dirty="0">
              <a:latin typeface="Century Gothic" pitchFamily="34" charset="0"/>
            </a:endParaRPr>
          </a:p>
        </p:txBody>
      </p:sp>
      <p:sp>
        <p:nvSpPr>
          <p:cNvPr id="9" name="Скругленный прямоугольник 8"/>
          <p:cNvSpPr/>
          <p:nvPr/>
        </p:nvSpPr>
        <p:spPr>
          <a:xfrm>
            <a:off x="677920" y="1855057"/>
            <a:ext cx="10058400" cy="711305"/>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925431" y="1902757"/>
            <a:ext cx="9259104" cy="584775"/>
          </a:xfrm>
          <a:prstGeom prst="rect">
            <a:avLst/>
          </a:prstGeom>
        </p:spPr>
        <p:txBody>
          <a:bodyPr wrap="square">
            <a:spAutoFit/>
          </a:bodyPr>
          <a:lstStyle/>
          <a:p>
            <a:pPr lvl="0"/>
            <a:r>
              <a:rPr lang="kk-KZ" sz="1600" dirty="0">
                <a:latin typeface="Century Gothic" pitchFamily="34" charset="0"/>
              </a:rPr>
              <a:t>Провести информационно-разъяснительную работу с педагогами по Правилам участия в  конкурсе, так как он является ежегодным, традиционным.</a:t>
            </a:r>
            <a:endParaRPr lang="ru-RU" sz="1600" dirty="0">
              <a:latin typeface="Century Gothic" pitchFamily="34" charset="0"/>
            </a:endParaRPr>
          </a:p>
        </p:txBody>
      </p:sp>
      <p:sp>
        <p:nvSpPr>
          <p:cNvPr id="11" name="Скругленный прямоугольник 10"/>
          <p:cNvSpPr/>
          <p:nvPr/>
        </p:nvSpPr>
        <p:spPr>
          <a:xfrm>
            <a:off x="677920" y="2718762"/>
            <a:ext cx="10058400" cy="1254148"/>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925431" y="2768347"/>
            <a:ext cx="9810889" cy="1077218"/>
          </a:xfrm>
          <a:prstGeom prst="rect">
            <a:avLst/>
          </a:prstGeom>
        </p:spPr>
        <p:txBody>
          <a:bodyPr wrap="square">
            <a:spAutoFit/>
          </a:bodyPr>
          <a:lstStyle/>
          <a:p>
            <a:pPr lvl="0"/>
            <a:r>
              <a:rPr lang="kk-KZ" sz="1600" dirty="0">
                <a:latin typeface="Century Gothic" pitchFamily="34" charset="0"/>
              </a:rPr>
              <a:t>Своевременно извещать </a:t>
            </a:r>
            <a:r>
              <a:rPr lang="ru-RU" sz="1600" dirty="0">
                <a:latin typeface="Century Gothic" pitchFamily="34" charset="0"/>
              </a:rPr>
              <a:t>в средствах массовой информации, распространяемых на территории района (города), а также на </a:t>
            </a:r>
            <a:r>
              <a:rPr lang="ru-RU" sz="1600" dirty="0" err="1">
                <a:latin typeface="Century Gothic" pitchFamily="34" charset="0"/>
              </a:rPr>
              <a:t>интернет-ресурсе</a:t>
            </a:r>
            <a:r>
              <a:rPr lang="ru-RU" sz="1600" dirty="0">
                <a:latin typeface="Century Gothic" pitchFamily="34" charset="0"/>
              </a:rPr>
              <a:t> Отдела за </a:t>
            </a:r>
            <a:r>
              <a:rPr lang="ru-RU" sz="1600" b="1" dirty="0">
                <a:solidFill>
                  <a:srgbClr val="254375"/>
                </a:solidFill>
                <a:latin typeface="Century Gothic" pitchFamily="34" charset="0"/>
              </a:rPr>
              <a:t>15 календарных дней</a:t>
            </a:r>
            <a:r>
              <a:rPr lang="ru-RU" sz="1600" dirty="0">
                <a:solidFill>
                  <a:srgbClr val="254375"/>
                </a:solidFill>
                <a:latin typeface="Century Gothic" pitchFamily="34" charset="0"/>
              </a:rPr>
              <a:t> </a:t>
            </a:r>
            <a:r>
              <a:rPr lang="ru-RU" sz="1600" dirty="0">
                <a:latin typeface="Century Gothic" pitchFamily="34" charset="0"/>
              </a:rPr>
              <a:t>до начала проведения І этапа Конкурса</a:t>
            </a:r>
            <a:r>
              <a:rPr lang="kk-KZ" sz="1600" dirty="0">
                <a:latin typeface="Century Gothic" pitchFamily="34" charset="0"/>
              </a:rPr>
              <a:t>, чтобы сделать максимально прозрачным саму процедуру проведения конкурса, привлечь большее количество участников.</a:t>
            </a:r>
            <a:endParaRPr lang="ru-RU" sz="1600" dirty="0">
              <a:latin typeface="Century Gothic" pitchFamily="34" charset="0"/>
            </a:endParaRPr>
          </a:p>
        </p:txBody>
      </p:sp>
      <p:sp>
        <p:nvSpPr>
          <p:cNvPr id="13" name="Скругленный прямоугольник 12"/>
          <p:cNvSpPr/>
          <p:nvPr/>
        </p:nvSpPr>
        <p:spPr>
          <a:xfrm>
            <a:off x="688433" y="4078012"/>
            <a:ext cx="10058400" cy="951187"/>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p:cNvSpPr/>
          <p:nvPr/>
        </p:nvSpPr>
        <p:spPr>
          <a:xfrm>
            <a:off x="946260" y="4131742"/>
            <a:ext cx="9790059" cy="830997"/>
          </a:xfrm>
          <a:prstGeom prst="rect">
            <a:avLst/>
          </a:prstGeom>
        </p:spPr>
        <p:txBody>
          <a:bodyPr wrap="square">
            <a:spAutoFit/>
          </a:bodyPr>
          <a:lstStyle/>
          <a:p>
            <a:pPr lvl="0"/>
            <a:r>
              <a:rPr lang="kk-KZ" sz="1600" dirty="0">
                <a:latin typeface="Century Gothic" pitchFamily="34" charset="0"/>
              </a:rPr>
              <a:t>Проводить оценивание портфолио конкурсантов согласно критериям, представленным в П</a:t>
            </a:r>
            <a:r>
              <a:rPr lang="ru-RU" sz="1600" dirty="0" err="1">
                <a:latin typeface="Century Gothic" pitchFamily="34" charset="0"/>
              </a:rPr>
              <a:t>риложени</a:t>
            </a:r>
            <a:r>
              <a:rPr lang="kk-KZ" sz="1600" dirty="0">
                <a:latin typeface="Century Gothic" pitchFamily="34" charset="0"/>
              </a:rPr>
              <a:t>и</a:t>
            </a:r>
            <a:r>
              <a:rPr lang="ru-RU" sz="1600" dirty="0">
                <a:latin typeface="Century Gothic" pitchFamily="34" charset="0"/>
              </a:rPr>
              <a:t> 4 к </a:t>
            </a:r>
            <a:r>
              <a:rPr lang="kk-KZ" sz="1600" dirty="0">
                <a:latin typeface="Century Gothic" pitchFamily="34" charset="0"/>
              </a:rPr>
              <a:t> «</a:t>
            </a:r>
            <a:r>
              <a:rPr lang="ru-RU" sz="1600" dirty="0">
                <a:latin typeface="Century Gothic" pitchFamily="34" charset="0"/>
              </a:rPr>
              <a:t>Правилам присвоения звания </a:t>
            </a:r>
            <a:r>
              <a:rPr lang="kk-KZ" sz="1600" dirty="0">
                <a:latin typeface="Century Gothic" pitchFamily="34" charset="0"/>
              </a:rPr>
              <a:t>«</a:t>
            </a:r>
            <a:r>
              <a:rPr lang="ru-RU" sz="1600" dirty="0">
                <a:latin typeface="Century Gothic" pitchFamily="34" charset="0"/>
              </a:rPr>
              <a:t>Лучший педагог</a:t>
            </a:r>
            <a:r>
              <a:rPr lang="kk-KZ" sz="1600" dirty="0">
                <a:latin typeface="Century Gothic" pitchFamily="34" charset="0"/>
              </a:rPr>
              <a:t>», утвержденным приказом Министра образования и науки РК №157 от 23 апреля 2020 года</a:t>
            </a:r>
            <a:r>
              <a:rPr lang="ru-RU" sz="1600" dirty="0">
                <a:latin typeface="Century Gothic" pitchFamily="34" charset="0"/>
              </a:rPr>
              <a:t>.</a:t>
            </a:r>
          </a:p>
        </p:txBody>
      </p:sp>
      <p:sp>
        <p:nvSpPr>
          <p:cNvPr id="15" name="Скругленный прямоугольник 14"/>
          <p:cNvSpPr/>
          <p:nvPr/>
        </p:nvSpPr>
        <p:spPr>
          <a:xfrm>
            <a:off x="698945" y="5181599"/>
            <a:ext cx="10058400" cy="951187"/>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977791" y="5181599"/>
            <a:ext cx="9758527" cy="830997"/>
          </a:xfrm>
          <a:prstGeom prst="rect">
            <a:avLst/>
          </a:prstGeom>
        </p:spPr>
        <p:txBody>
          <a:bodyPr wrap="square">
            <a:spAutoFit/>
          </a:bodyPr>
          <a:lstStyle/>
          <a:p>
            <a:pPr lvl="0"/>
            <a:r>
              <a:rPr lang="kk-KZ" sz="1600" dirty="0">
                <a:latin typeface="Century Gothic" pitchFamily="34" charset="0"/>
              </a:rPr>
              <a:t>Вручать победителям районного (городского) этапа конкурса, </a:t>
            </a:r>
            <a:r>
              <a:rPr lang="ru-RU" sz="1600" dirty="0">
                <a:latin typeface="Century Gothic" pitchFamily="34" charset="0"/>
              </a:rPr>
              <a:t>свидетельств</a:t>
            </a:r>
            <a:r>
              <a:rPr lang="kk-KZ" sz="1600" dirty="0">
                <a:latin typeface="Century Gothic" pitchFamily="34" charset="0"/>
              </a:rPr>
              <a:t>а</a:t>
            </a:r>
            <a:r>
              <a:rPr lang="ru-RU" sz="1600" dirty="0">
                <a:latin typeface="Century Gothic" pitchFamily="34" charset="0"/>
              </a:rPr>
              <a:t> согласно Приложению 5 </a:t>
            </a:r>
            <a:r>
              <a:rPr lang="kk-KZ" sz="1600" dirty="0">
                <a:latin typeface="Century Gothic" pitchFamily="34" charset="0"/>
              </a:rPr>
              <a:t>«</a:t>
            </a:r>
            <a:r>
              <a:rPr lang="ru-RU" sz="1600" dirty="0">
                <a:latin typeface="Century Gothic" pitchFamily="34" charset="0"/>
              </a:rPr>
              <a:t>Правил присвоения звания </a:t>
            </a:r>
            <a:r>
              <a:rPr lang="kk-KZ" sz="1600" dirty="0">
                <a:latin typeface="Century Gothic" pitchFamily="34" charset="0"/>
              </a:rPr>
              <a:t>«</a:t>
            </a:r>
            <a:r>
              <a:rPr lang="ru-RU" sz="1600" dirty="0">
                <a:latin typeface="Century Gothic" pitchFamily="34" charset="0"/>
              </a:rPr>
              <a:t>Лучший педагог</a:t>
            </a:r>
            <a:r>
              <a:rPr lang="kk-KZ" sz="1600" dirty="0">
                <a:latin typeface="Century Gothic" pitchFamily="34" charset="0"/>
              </a:rPr>
              <a:t>», утвержденных приказом Министра образования и науки РК №157 от 23 апреля 2020 года</a:t>
            </a:r>
            <a:r>
              <a:rPr lang="ru-RU" sz="1600" dirty="0">
                <a:latin typeface="Century Gothic" pitchFamily="34" charset="0"/>
              </a:rPr>
              <a:t>. </a:t>
            </a:r>
          </a:p>
        </p:txBody>
      </p:sp>
    </p:spTree>
    <p:extLst>
      <p:ext uri="{BB962C8B-B14F-4D97-AF65-F5344CB8AC3E}">
        <p14:creationId xmlns:p14="http://schemas.microsoft.com/office/powerpoint/2010/main" val="1664511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2</a:t>
            </a:fld>
            <a:endParaRPr lang="ru-RU"/>
          </a:p>
        </p:txBody>
      </p:sp>
      <p:sp>
        <p:nvSpPr>
          <p:cNvPr id="12" name="TextBox 11">
            <a:extLst>
              <a:ext uri="{FF2B5EF4-FFF2-40B4-BE49-F238E27FC236}">
                <a16:creationId xmlns:a16="http://schemas.microsoft.com/office/drawing/2014/main" xmlns="" id="{6438E0AB-5119-4429-97E3-E08BF619DF32}"/>
              </a:ext>
            </a:extLst>
          </p:cNvPr>
          <p:cNvSpPr txBox="1"/>
          <p:nvPr/>
        </p:nvSpPr>
        <p:spPr>
          <a:xfrm>
            <a:off x="0" y="6196084"/>
            <a:ext cx="12192000" cy="661916"/>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73340" y="1272414"/>
            <a:ext cx="7863084" cy="861774"/>
          </a:xfrm>
          <a:prstGeom prst="rect">
            <a:avLst/>
          </a:prstGeom>
        </p:spPr>
        <p:txBody>
          <a:bodyPr wrap="square">
            <a:spAutoFit/>
          </a:bodyPr>
          <a:lstStyle/>
          <a:p>
            <a:r>
              <a:rPr lang="kk-KZ" sz="1800" dirty="0" smtClean="0">
                <a:latin typeface="Century Gothic" pitchFamily="34" charset="0"/>
              </a:rPr>
              <a:t>Принимает </a:t>
            </a:r>
            <a:r>
              <a:rPr lang="kk-KZ" sz="1800" dirty="0">
                <a:latin typeface="Century Gothic" pitchFamily="34" charset="0"/>
              </a:rPr>
              <a:t>участие </a:t>
            </a:r>
            <a:r>
              <a:rPr lang="kk-KZ" sz="3200" b="1" dirty="0" smtClean="0">
                <a:solidFill>
                  <a:srgbClr val="254375"/>
                </a:solidFill>
                <a:latin typeface="Century Gothic" pitchFamily="34" charset="0"/>
              </a:rPr>
              <a:t>72</a:t>
            </a:r>
            <a:r>
              <a:rPr lang="kk-KZ" sz="3200" b="1" dirty="0" smtClean="0">
                <a:solidFill>
                  <a:schemeClr val="tx2">
                    <a:lumMod val="50000"/>
                  </a:schemeClr>
                </a:solidFill>
                <a:latin typeface="Century Gothic" pitchFamily="34" charset="0"/>
              </a:rPr>
              <a:t> </a:t>
            </a:r>
            <a:r>
              <a:rPr lang="kk-KZ" sz="1800" dirty="0" smtClean="0">
                <a:latin typeface="Century Gothic" pitchFamily="34" charset="0"/>
              </a:rPr>
              <a:t>педагога </a:t>
            </a:r>
            <a:r>
              <a:rPr lang="kk-KZ" sz="1800" dirty="0">
                <a:latin typeface="Century Gothic" pitchFamily="34" charset="0"/>
              </a:rPr>
              <a:t>(</a:t>
            </a:r>
            <a:r>
              <a:rPr lang="kk-KZ" sz="1800" dirty="0" smtClean="0">
                <a:latin typeface="Century Gothic" pitchFamily="34" charset="0"/>
              </a:rPr>
              <a:t>42 человека </a:t>
            </a:r>
            <a:r>
              <a:rPr lang="kk-KZ" sz="1800" dirty="0">
                <a:latin typeface="Century Gothic" pitchFamily="34" charset="0"/>
              </a:rPr>
              <a:t>из городов/районов и 30 – из областных организаций).</a:t>
            </a:r>
            <a:endParaRPr lang="ru-RU" sz="1800" dirty="0">
              <a:latin typeface="Century Gothic" pitchFamily="34" charset="0"/>
            </a:endParaRPr>
          </a:p>
        </p:txBody>
      </p:sp>
      <p:sp>
        <p:nvSpPr>
          <p:cNvPr id="5" name="Прямоугольник 4"/>
          <p:cNvSpPr/>
          <p:nvPr/>
        </p:nvSpPr>
        <p:spPr>
          <a:xfrm>
            <a:off x="373340" y="2428446"/>
            <a:ext cx="7603777" cy="369332"/>
          </a:xfrm>
          <a:prstGeom prst="rect">
            <a:avLst/>
          </a:prstGeom>
        </p:spPr>
        <p:txBody>
          <a:bodyPr wrap="square">
            <a:spAutoFit/>
          </a:bodyPr>
          <a:lstStyle/>
          <a:p>
            <a:r>
              <a:rPr lang="kk-KZ" sz="1800" b="1" i="1" dirty="0" smtClean="0">
                <a:latin typeface="Century Gothic" pitchFamily="34" charset="0"/>
              </a:rPr>
              <a:t>Не </a:t>
            </a:r>
            <a:r>
              <a:rPr lang="kk-KZ" sz="1800" b="1" i="1" dirty="0">
                <a:latin typeface="Century Gothic" pitchFamily="34" charset="0"/>
              </a:rPr>
              <a:t>принимают участие педагоги г.Темиртау и г.Каражал.</a:t>
            </a:r>
            <a:endParaRPr lang="ru-RU" sz="1800" b="1" i="1" dirty="0">
              <a:latin typeface="Century Gothic" pitchFamily="34" charset="0"/>
            </a:endParaRPr>
          </a:p>
        </p:txBody>
      </p:sp>
      <p:sp>
        <p:nvSpPr>
          <p:cNvPr id="6" name="Прямоугольник 5"/>
          <p:cNvSpPr/>
          <p:nvPr/>
        </p:nvSpPr>
        <p:spPr>
          <a:xfrm>
            <a:off x="1038194" y="4729010"/>
            <a:ext cx="8443114" cy="584775"/>
          </a:xfrm>
          <a:prstGeom prst="rect">
            <a:avLst/>
          </a:prstGeom>
        </p:spPr>
        <p:txBody>
          <a:bodyPr wrap="square">
            <a:spAutoFit/>
          </a:bodyPr>
          <a:lstStyle/>
          <a:p>
            <a:r>
              <a:rPr lang="kk-KZ" sz="1800" dirty="0" smtClean="0">
                <a:latin typeface="Century Gothic" pitchFamily="34" charset="0"/>
              </a:rPr>
              <a:t>Из </a:t>
            </a:r>
            <a:r>
              <a:rPr lang="kk-KZ" sz="3200" b="1" dirty="0">
                <a:solidFill>
                  <a:srgbClr val="002060"/>
                </a:solidFill>
                <a:latin typeface="Century Gothic" pitchFamily="34" charset="0"/>
              </a:rPr>
              <a:t>69</a:t>
            </a:r>
            <a:r>
              <a:rPr lang="kk-KZ" sz="1800" dirty="0">
                <a:latin typeface="Century Gothic" pitchFamily="34" charset="0"/>
              </a:rPr>
              <a:t> организаций ТиПО участвуют педагоги только  </a:t>
            </a:r>
            <a:r>
              <a:rPr lang="kk-KZ" sz="3200" b="1" dirty="0">
                <a:solidFill>
                  <a:srgbClr val="002060"/>
                </a:solidFill>
                <a:latin typeface="Century Gothic" pitchFamily="34" charset="0"/>
              </a:rPr>
              <a:t>15</a:t>
            </a:r>
            <a:r>
              <a:rPr lang="kk-KZ" sz="1800" dirty="0">
                <a:latin typeface="Century Gothic" pitchFamily="34" charset="0"/>
              </a:rPr>
              <a:t> колледжей. </a:t>
            </a:r>
            <a:endParaRPr lang="ru-RU" sz="1800" dirty="0">
              <a:latin typeface="Century Gothic" pitchFamily="34" charset="0"/>
            </a:endParaRPr>
          </a:p>
        </p:txBody>
      </p:sp>
      <p:sp>
        <p:nvSpPr>
          <p:cNvPr id="21" name="teaching_248645"/>
          <p:cNvSpPr>
            <a:spLocks noChangeAspect="1"/>
          </p:cNvSpPr>
          <p:nvPr/>
        </p:nvSpPr>
        <p:spPr bwMode="auto">
          <a:xfrm>
            <a:off x="8481136" y="1446700"/>
            <a:ext cx="2000345" cy="1374975"/>
          </a:xfrm>
          <a:custGeom>
            <a:avLst/>
            <a:gdLst>
              <a:gd name="connsiteX0" fmla="*/ 558443 w 607639"/>
              <a:gd name="connsiteY0" fmla="*/ 231033 h 417677"/>
              <a:gd name="connsiteX1" fmla="*/ 568469 w 607639"/>
              <a:gd name="connsiteY1" fmla="*/ 231178 h 417677"/>
              <a:gd name="connsiteX2" fmla="*/ 593841 w 607639"/>
              <a:gd name="connsiteY2" fmla="*/ 257833 h 417677"/>
              <a:gd name="connsiteX3" fmla="*/ 593574 w 607639"/>
              <a:gd name="connsiteY3" fmla="*/ 352727 h 417677"/>
              <a:gd name="connsiteX4" fmla="*/ 580309 w 607639"/>
              <a:gd name="connsiteY4" fmla="*/ 377161 h 417677"/>
              <a:gd name="connsiteX5" fmla="*/ 572921 w 607639"/>
              <a:gd name="connsiteY5" fmla="*/ 379560 h 417677"/>
              <a:gd name="connsiteX6" fmla="*/ 588499 w 607639"/>
              <a:gd name="connsiteY6" fmla="*/ 379560 h 417677"/>
              <a:gd name="connsiteX7" fmla="*/ 607639 w 607639"/>
              <a:gd name="connsiteY7" fmla="*/ 398663 h 417677"/>
              <a:gd name="connsiteX8" fmla="*/ 588499 w 607639"/>
              <a:gd name="connsiteY8" fmla="*/ 417677 h 417677"/>
              <a:gd name="connsiteX9" fmla="*/ 489239 w 607639"/>
              <a:gd name="connsiteY9" fmla="*/ 417677 h 417677"/>
              <a:gd name="connsiteX10" fmla="*/ 464847 w 607639"/>
              <a:gd name="connsiteY10" fmla="*/ 396975 h 417677"/>
              <a:gd name="connsiteX11" fmla="*/ 481405 w 607639"/>
              <a:gd name="connsiteY11" fmla="*/ 369697 h 417677"/>
              <a:gd name="connsiteX12" fmla="*/ 549508 w 607639"/>
              <a:gd name="connsiteY12" fmla="*/ 347129 h 417677"/>
              <a:gd name="connsiteX13" fmla="*/ 555205 w 607639"/>
              <a:gd name="connsiteY13" fmla="*/ 335756 h 417677"/>
              <a:gd name="connsiteX14" fmla="*/ 571674 w 607639"/>
              <a:gd name="connsiteY14" fmla="*/ 276670 h 417677"/>
              <a:gd name="connsiteX15" fmla="*/ 540784 w 607639"/>
              <a:gd name="connsiteY15" fmla="*/ 327582 h 417677"/>
              <a:gd name="connsiteX16" fmla="*/ 528498 w 607639"/>
              <a:gd name="connsiteY16" fmla="*/ 335312 h 417677"/>
              <a:gd name="connsiteX17" fmla="*/ 473482 w 607639"/>
              <a:gd name="connsiteY17" fmla="*/ 340110 h 417677"/>
              <a:gd name="connsiteX18" fmla="*/ 456212 w 607639"/>
              <a:gd name="connsiteY18" fmla="*/ 325627 h 417677"/>
              <a:gd name="connsiteX19" fmla="*/ 470723 w 607639"/>
              <a:gd name="connsiteY19" fmla="*/ 308390 h 417677"/>
              <a:gd name="connsiteX20" fmla="*/ 517638 w 607639"/>
              <a:gd name="connsiteY20" fmla="*/ 304391 h 417677"/>
              <a:gd name="connsiteX21" fmla="*/ 549419 w 607639"/>
              <a:gd name="connsiteY21" fmla="*/ 252058 h 417677"/>
              <a:gd name="connsiteX22" fmla="*/ 516391 w 607639"/>
              <a:gd name="connsiteY22" fmla="*/ 285555 h 417677"/>
              <a:gd name="connsiteX23" fmla="*/ 515946 w 607639"/>
              <a:gd name="connsiteY23" fmla="*/ 258366 h 417677"/>
              <a:gd name="connsiteX24" fmla="*/ 536065 w 607639"/>
              <a:gd name="connsiteY24" fmla="*/ 232155 h 417677"/>
              <a:gd name="connsiteX25" fmla="*/ 558443 w 607639"/>
              <a:gd name="connsiteY25" fmla="*/ 231033 h 417677"/>
              <a:gd name="connsiteX26" fmla="*/ 445276 w 607639"/>
              <a:gd name="connsiteY26" fmla="*/ 177754 h 417677"/>
              <a:gd name="connsiteX27" fmla="*/ 464235 w 607639"/>
              <a:gd name="connsiteY27" fmla="*/ 185484 h 417677"/>
              <a:gd name="connsiteX28" fmla="*/ 472157 w 607639"/>
              <a:gd name="connsiteY28" fmla="*/ 204496 h 417677"/>
              <a:gd name="connsiteX29" fmla="*/ 472068 w 607639"/>
              <a:gd name="connsiteY29" fmla="*/ 226175 h 417677"/>
              <a:gd name="connsiteX30" fmla="*/ 500461 w 607639"/>
              <a:gd name="connsiteY30" fmla="*/ 216757 h 417677"/>
              <a:gd name="connsiteX31" fmla="*/ 500194 w 607639"/>
              <a:gd name="connsiteY31" fmla="*/ 201031 h 417677"/>
              <a:gd name="connsiteX32" fmla="*/ 508116 w 607639"/>
              <a:gd name="connsiteY32" fmla="*/ 214269 h 417677"/>
              <a:gd name="connsiteX33" fmla="*/ 518797 w 607639"/>
              <a:gd name="connsiteY33" fmla="*/ 224131 h 417677"/>
              <a:gd name="connsiteX34" fmla="*/ 501262 w 607639"/>
              <a:gd name="connsiteY34" fmla="*/ 258514 h 417677"/>
              <a:gd name="connsiteX35" fmla="*/ 501529 w 607639"/>
              <a:gd name="connsiteY35" fmla="*/ 276728 h 417677"/>
              <a:gd name="connsiteX36" fmla="*/ 471890 w 607639"/>
              <a:gd name="connsiteY36" fmla="*/ 276728 h 417677"/>
              <a:gd name="connsiteX37" fmla="*/ 471890 w 607639"/>
              <a:gd name="connsiteY37" fmla="*/ 293608 h 417677"/>
              <a:gd name="connsiteX38" fmla="*/ 467706 w 607639"/>
              <a:gd name="connsiteY38" fmla="*/ 294052 h 417677"/>
              <a:gd name="connsiteX39" fmla="*/ 441627 w 607639"/>
              <a:gd name="connsiteY39" fmla="*/ 326925 h 417677"/>
              <a:gd name="connsiteX40" fmla="*/ 472068 w 607639"/>
              <a:gd name="connsiteY40" fmla="*/ 354734 h 417677"/>
              <a:gd name="connsiteX41" fmla="*/ 482037 w 607639"/>
              <a:gd name="connsiteY41" fmla="*/ 354023 h 417677"/>
              <a:gd name="connsiteX42" fmla="*/ 462277 w 607639"/>
              <a:gd name="connsiteY42" fmla="*/ 364329 h 417677"/>
              <a:gd name="connsiteX43" fmla="*/ 367573 w 607639"/>
              <a:gd name="connsiteY43" fmla="*/ 364329 h 417677"/>
              <a:gd name="connsiteX44" fmla="*/ 343185 w 607639"/>
              <a:gd name="connsiteY44" fmla="*/ 343628 h 417677"/>
              <a:gd name="connsiteX45" fmla="*/ 359740 w 607639"/>
              <a:gd name="connsiteY45" fmla="*/ 316353 h 417677"/>
              <a:gd name="connsiteX46" fmla="*/ 427831 w 607639"/>
              <a:gd name="connsiteY46" fmla="*/ 293786 h 417677"/>
              <a:gd name="connsiteX47" fmla="*/ 434773 w 607639"/>
              <a:gd name="connsiteY47" fmla="*/ 281881 h 417677"/>
              <a:gd name="connsiteX48" fmla="*/ 449994 w 607639"/>
              <a:gd name="connsiteY48" fmla="*/ 223332 h 417677"/>
              <a:gd name="connsiteX49" fmla="*/ 419108 w 607639"/>
              <a:gd name="connsiteY49" fmla="*/ 274240 h 417677"/>
              <a:gd name="connsiteX50" fmla="*/ 406825 w 607639"/>
              <a:gd name="connsiteY50" fmla="*/ 281969 h 417677"/>
              <a:gd name="connsiteX51" fmla="*/ 350483 w 607639"/>
              <a:gd name="connsiteY51" fmla="*/ 286856 h 417677"/>
              <a:gd name="connsiteX52" fmla="*/ 334551 w 607639"/>
              <a:gd name="connsiteY52" fmla="*/ 270864 h 417677"/>
              <a:gd name="connsiteX53" fmla="*/ 349059 w 607639"/>
              <a:gd name="connsiteY53" fmla="*/ 255049 h 417677"/>
              <a:gd name="connsiteX54" fmla="*/ 395966 w 607639"/>
              <a:gd name="connsiteY54" fmla="*/ 251051 h 417677"/>
              <a:gd name="connsiteX55" fmla="*/ 427742 w 607639"/>
              <a:gd name="connsiteY55" fmla="*/ 198721 h 417677"/>
              <a:gd name="connsiteX56" fmla="*/ 394720 w 607639"/>
              <a:gd name="connsiteY56" fmla="*/ 232216 h 417677"/>
              <a:gd name="connsiteX57" fmla="*/ 394275 w 607639"/>
              <a:gd name="connsiteY57" fmla="*/ 204941 h 417677"/>
              <a:gd name="connsiteX58" fmla="*/ 401841 w 607639"/>
              <a:gd name="connsiteY58" fmla="*/ 185928 h 417677"/>
              <a:gd name="connsiteX59" fmla="*/ 420710 w 607639"/>
              <a:gd name="connsiteY59" fmla="*/ 177932 h 417677"/>
              <a:gd name="connsiteX60" fmla="*/ 549353 w 607639"/>
              <a:gd name="connsiteY60" fmla="*/ 140919 h 417677"/>
              <a:gd name="connsiteX61" fmla="*/ 588679 w 607639"/>
              <a:gd name="connsiteY61" fmla="*/ 174685 h 417677"/>
              <a:gd name="connsiteX62" fmla="*/ 549264 w 607639"/>
              <a:gd name="connsiteY62" fmla="*/ 220446 h 417677"/>
              <a:gd name="connsiteX63" fmla="*/ 510026 w 607639"/>
              <a:gd name="connsiteY63" fmla="*/ 186680 h 417677"/>
              <a:gd name="connsiteX64" fmla="*/ 549353 w 607639"/>
              <a:gd name="connsiteY64" fmla="*/ 140919 h 417677"/>
              <a:gd name="connsiteX65" fmla="*/ 61683 w 607639"/>
              <a:gd name="connsiteY65" fmla="*/ 134535 h 417677"/>
              <a:gd name="connsiteX66" fmla="*/ 98888 w 607639"/>
              <a:gd name="connsiteY66" fmla="*/ 134801 h 417677"/>
              <a:gd name="connsiteX67" fmla="*/ 138408 w 607639"/>
              <a:gd name="connsiteY67" fmla="*/ 167861 h 417677"/>
              <a:gd name="connsiteX68" fmla="*/ 80731 w 607639"/>
              <a:gd name="connsiteY68" fmla="*/ 154797 h 417677"/>
              <a:gd name="connsiteX69" fmla="*/ 164310 w 607639"/>
              <a:gd name="connsiteY69" fmla="*/ 195589 h 417677"/>
              <a:gd name="connsiteX70" fmla="*/ 227417 w 607639"/>
              <a:gd name="connsiteY70" fmla="*/ 162351 h 417677"/>
              <a:gd name="connsiteX71" fmla="*/ 260083 w 607639"/>
              <a:gd name="connsiteY71" fmla="*/ 172483 h 417677"/>
              <a:gd name="connsiteX72" fmla="*/ 249936 w 607639"/>
              <a:gd name="connsiteY72" fmla="*/ 205098 h 417677"/>
              <a:gd name="connsiteX73" fmla="*/ 175970 w 607639"/>
              <a:gd name="connsiteY73" fmla="*/ 243935 h 417677"/>
              <a:gd name="connsiteX74" fmla="*/ 153807 w 607639"/>
              <a:gd name="connsiteY74" fmla="*/ 244201 h 417677"/>
              <a:gd name="connsiteX75" fmla="*/ 72542 w 607639"/>
              <a:gd name="connsiteY75" fmla="*/ 204565 h 417677"/>
              <a:gd name="connsiteX76" fmla="*/ 137696 w 607639"/>
              <a:gd name="connsiteY76" fmla="*/ 262509 h 417677"/>
              <a:gd name="connsiteX77" fmla="*/ 136717 w 607639"/>
              <a:gd name="connsiteY77" fmla="*/ 326673 h 417677"/>
              <a:gd name="connsiteX78" fmla="*/ 191457 w 607639"/>
              <a:gd name="connsiteY78" fmla="*/ 344803 h 417677"/>
              <a:gd name="connsiteX79" fmla="*/ 216647 w 607639"/>
              <a:gd name="connsiteY79" fmla="*/ 386306 h 417677"/>
              <a:gd name="connsiteX80" fmla="*/ 179619 w 607639"/>
              <a:gd name="connsiteY80" fmla="*/ 417677 h 417677"/>
              <a:gd name="connsiteX81" fmla="*/ 29017 w 607639"/>
              <a:gd name="connsiteY81" fmla="*/ 417677 h 417677"/>
              <a:gd name="connsiteX82" fmla="*/ 0 w 607639"/>
              <a:gd name="connsiteY82" fmla="*/ 388794 h 417677"/>
              <a:gd name="connsiteX83" fmla="*/ 29017 w 607639"/>
              <a:gd name="connsiteY83" fmla="*/ 359822 h 417677"/>
              <a:gd name="connsiteX84" fmla="*/ 52604 w 607639"/>
              <a:gd name="connsiteY84" fmla="*/ 359822 h 417677"/>
              <a:gd name="connsiteX85" fmla="*/ 41478 w 607639"/>
              <a:gd name="connsiteY85" fmla="*/ 356178 h 417677"/>
              <a:gd name="connsiteX86" fmla="*/ 21896 w 607639"/>
              <a:gd name="connsiteY86" fmla="*/ 324985 h 417677"/>
              <a:gd name="connsiteX87" fmla="*/ 20917 w 607639"/>
              <a:gd name="connsiteY87" fmla="*/ 175060 h 417677"/>
              <a:gd name="connsiteX88" fmla="*/ 61683 w 607639"/>
              <a:gd name="connsiteY88" fmla="*/ 134535 h 417677"/>
              <a:gd name="connsiteX89" fmla="*/ 549850 w 607639"/>
              <a:gd name="connsiteY89" fmla="*/ 90131 h 417677"/>
              <a:gd name="connsiteX90" fmla="*/ 568899 w 607639"/>
              <a:gd name="connsiteY90" fmla="*/ 97860 h 417677"/>
              <a:gd name="connsiteX91" fmla="*/ 576732 w 607639"/>
              <a:gd name="connsiteY91" fmla="*/ 116782 h 417677"/>
              <a:gd name="connsiteX92" fmla="*/ 576732 w 607639"/>
              <a:gd name="connsiteY92" fmla="*/ 135260 h 417677"/>
              <a:gd name="connsiteX93" fmla="*/ 549316 w 607639"/>
              <a:gd name="connsiteY93" fmla="*/ 127709 h 417677"/>
              <a:gd name="connsiteX94" fmla="*/ 499558 w 607639"/>
              <a:gd name="connsiteY94" fmla="*/ 162089 h 417677"/>
              <a:gd name="connsiteX95" fmla="*/ 498846 w 607639"/>
              <a:gd name="connsiteY95" fmla="*/ 117315 h 417677"/>
              <a:gd name="connsiteX96" fmla="*/ 506501 w 607639"/>
              <a:gd name="connsiteY96" fmla="*/ 98304 h 417677"/>
              <a:gd name="connsiteX97" fmla="*/ 525372 w 607639"/>
              <a:gd name="connsiteY97" fmla="*/ 90309 h 417677"/>
              <a:gd name="connsiteX98" fmla="*/ 427662 w 607639"/>
              <a:gd name="connsiteY98" fmla="*/ 87642 h 417677"/>
              <a:gd name="connsiteX99" fmla="*/ 467426 w 607639"/>
              <a:gd name="connsiteY99" fmla="*/ 127406 h 417677"/>
              <a:gd name="connsiteX100" fmla="*/ 427662 w 607639"/>
              <a:gd name="connsiteY100" fmla="*/ 167170 h 417677"/>
              <a:gd name="connsiteX101" fmla="*/ 387898 w 607639"/>
              <a:gd name="connsiteY101" fmla="*/ 127406 h 417677"/>
              <a:gd name="connsiteX102" fmla="*/ 427662 w 607639"/>
              <a:gd name="connsiteY102" fmla="*/ 87642 h 417677"/>
              <a:gd name="connsiteX103" fmla="*/ 278948 w 607639"/>
              <a:gd name="connsiteY103" fmla="*/ 85545 h 417677"/>
              <a:gd name="connsiteX104" fmla="*/ 288384 w 607639"/>
              <a:gd name="connsiteY104" fmla="*/ 86079 h 417677"/>
              <a:gd name="connsiteX105" fmla="*/ 324881 w 607639"/>
              <a:gd name="connsiteY105" fmla="*/ 127418 h 417677"/>
              <a:gd name="connsiteX106" fmla="*/ 326217 w 607639"/>
              <a:gd name="connsiteY106" fmla="*/ 133819 h 417677"/>
              <a:gd name="connsiteX107" fmla="*/ 326217 w 607639"/>
              <a:gd name="connsiteY107" fmla="*/ 133908 h 417677"/>
              <a:gd name="connsiteX108" fmla="*/ 291944 w 607639"/>
              <a:gd name="connsiteY108" fmla="*/ 238635 h 417677"/>
              <a:gd name="connsiteX109" fmla="*/ 284823 w 607639"/>
              <a:gd name="connsiteY109" fmla="*/ 242191 h 417677"/>
              <a:gd name="connsiteX110" fmla="*/ 246901 w 607639"/>
              <a:gd name="connsiteY110" fmla="*/ 229834 h 417677"/>
              <a:gd name="connsiteX111" fmla="*/ 259453 w 607639"/>
              <a:gd name="connsiteY111" fmla="*/ 223255 h 417677"/>
              <a:gd name="connsiteX112" fmla="*/ 278236 w 607639"/>
              <a:gd name="connsiteY112" fmla="*/ 162979 h 417677"/>
              <a:gd name="connsiteX113" fmla="*/ 236041 w 607639"/>
              <a:gd name="connsiteY113" fmla="*/ 139242 h 417677"/>
              <a:gd name="connsiteX114" fmla="*/ 244676 w 607639"/>
              <a:gd name="connsiteY114" fmla="*/ 113105 h 417677"/>
              <a:gd name="connsiteX115" fmla="*/ 251708 w 607639"/>
              <a:gd name="connsiteY115" fmla="*/ 109549 h 417677"/>
              <a:gd name="connsiteX116" fmla="*/ 307345 w 607639"/>
              <a:gd name="connsiteY116" fmla="*/ 127685 h 417677"/>
              <a:gd name="connsiteX117" fmla="*/ 278325 w 607639"/>
              <a:gd name="connsiteY117" fmla="*/ 94969 h 417677"/>
              <a:gd name="connsiteX118" fmla="*/ 278948 w 607639"/>
              <a:gd name="connsiteY118" fmla="*/ 85545 h 417677"/>
              <a:gd name="connsiteX119" fmla="*/ 111811 w 607639"/>
              <a:gd name="connsiteY119" fmla="*/ 9879 h 417677"/>
              <a:gd name="connsiteX120" fmla="*/ 165123 w 607639"/>
              <a:gd name="connsiteY120" fmla="*/ 63086 h 417677"/>
              <a:gd name="connsiteX121" fmla="*/ 111811 w 607639"/>
              <a:gd name="connsiteY121" fmla="*/ 116293 h 417677"/>
              <a:gd name="connsiteX122" fmla="*/ 58499 w 607639"/>
              <a:gd name="connsiteY122" fmla="*/ 63086 h 417677"/>
              <a:gd name="connsiteX123" fmla="*/ 111811 w 607639"/>
              <a:gd name="connsiteY123" fmla="*/ 9879 h 417677"/>
              <a:gd name="connsiteX124" fmla="*/ 532310 w 607639"/>
              <a:gd name="connsiteY124" fmla="*/ 0 h 417677"/>
              <a:gd name="connsiteX125" fmla="*/ 572144 w 607639"/>
              <a:gd name="connsiteY125" fmla="*/ 39764 h 417677"/>
              <a:gd name="connsiteX126" fmla="*/ 532310 w 607639"/>
              <a:gd name="connsiteY126" fmla="*/ 79528 h 417677"/>
              <a:gd name="connsiteX127" fmla="*/ 492476 w 607639"/>
              <a:gd name="connsiteY127" fmla="*/ 39764 h 417677"/>
              <a:gd name="connsiteX128" fmla="*/ 532310 w 607639"/>
              <a:gd name="connsiteY128" fmla="*/ 0 h 417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607639" h="417677">
                <a:moveTo>
                  <a:pt x="558443" y="231033"/>
                </a:moveTo>
                <a:cubicBezTo>
                  <a:pt x="564374" y="231000"/>
                  <a:pt x="568247" y="231178"/>
                  <a:pt x="568469" y="231178"/>
                </a:cubicBezTo>
                <a:cubicBezTo>
                  <a:pt x="582891" y="231889"/>
                  <a:pt x="593841" y="243795"/>
                  <a:pt x="593841" y="257833"/>
                </a:cubicBezTo>
                <a:lnTo>
                  <a:pt x="593574" y="352727"/>
                </a:lnTo>
                <a:cubicBezTo>
                  <a:pt x="593396" y="364100"/>
                  <a:pt x="592149" y="373162"/>
                  <a:pt x="580309" y="377161"/>
                </a:cubicBezTo>
                <a:cubicBezTo>
                  <a:pt x="578529" y="377694"/>
                  <a:pt x="584404" y="375739"/>
                  <a:pt x="572921" y="379560"/>
                </a:cubicBezTo>
                <a:lnTo>
                  <a:pt x="588499" y="379560"/>
                </a:lnTo>
                <a:cubicBezTo>
                  <a:pt x="599093" y="379560"/>
                  <a:pt x="607639" y="388089"/>
                  <a:pt x="607639" y="398663"/>
                </a:cubicBezTo>
                <a:cubicBezTo>
                  <a:pt x="607639" y="409147"/>
                  <a:pt x="599093" y="417677"/>
                  <a:pt x="588499" y="417677"/>
                </a:cubicBezTo>
                <a:lnTo>
                  <a:pt x="489239" y="417677"/>
                </a:lnTo>
                <a:cubicBezTo>
                  <a:pt x="476954" y="417677"/>
                  <a:pt x="466806" y="408881"/>
                  <a:pt x="464847" y="396975"/>
                </a:cubicBezTo>
                <a:cubicBezTo>
                  <a:pt x="462889" y="384980"/>
                  <a:pt x="469832" y="373518"/>
                  <a:pt x="481405" y="369697"/>
                </a:cubicBezTo>
                <a:lnTo>
                  <a:pt x="549508" y="347129"/>
                </a:lnTo>
                <a:cubicBezTo>
                  <a:pt x="553247" y="345796"/>
                  <a:pt x="553959" y="340021"/>
                  <a:pt x="555205" y="335756"/>
                </a:cubicBezTo>
                <a:lnTo>
                  <a:pt x="571674" y="276670"/>
                </a:lnTo>
                <a:lnTo>
                  <a:pt x="540784" y="327582"/>
                </a:lnTo>
                <a:cubicBezTo>
                  <a:pt x="537935" y="332291"/>
                  <a:pt x="533039" y="335045"/>
                  <a:pt x="528498" y="335312"/>
                </a:cubicBezTo>
                <a:cubicBezTo>
                  <a:pt x="528498" y="335312"/>
                  <a:pt x="473482" y="340110"/>
                  <a:pt x="473482" y="340110"/>
                </a:cubicBezTo>
                <a:cubicBezTo>
                  <a:pt x="464847" y="340820"/>
                  <a:pt x="457013" y="334423"/>
                  <a:pt x="456212" y="325627"/>
                </a:cubicBezTo>
                <a:cubicBezTo>
                  <a:pt x="455500" y="317008"/>
                  <a:pt x="461909" y="309189"/>
                  <a:pt x="470723" y="308390"/>
                </a:cubicBezTo>
                <a:cubicBezTo>
                  <a:pt x="480604" y="307590"/>
                  <a:pt x="517638" y="304391"/>
                  <a:pt x="517638" y="304391"/>
                </a:cubicBezTo>
                <a:lnTo>
                  <a:pt x="549419" y="252058"/>
                </a:lnTo>
                <a:lnTo>
                  <a:pt x="516391" y="285555"/>
                </a:lnTo>
                <a:lnTo>
                  <a:pt x="515946" y="258366"/>
                </a:lnTo>
                <a:cubicBezTo>
                  <a:pt x="515768" y="246460"/>
                  <a:pt x="523246" y="233399"/>
                  <a:pt x="536065" y="232155"/>
                </a:cubicBezTo>
                <a:cubicBezTo>
                  <a:pt x="544522" y="231311"/>
                  <a:pt x="552512" y="231067"/>
                  <a:pt x="558443" y="231033"/>
                </a:cubicBezTo>
                <a:close/>
                <a:moveTo>
                  <a:pt x="445276" y="177754"/>
                </a:moveTo>
                <a:cubicBezTo>
                  <a:pt x="452397" y="177754"/>
                  <a:pt x="459251" y="180508"/>
                  <a:pt x="464235" y="185484"/>
                </a:cubicBezTo>
                <a:cubicBezTo>
                  <a:pt x="469308" y="190548"/>
                  <a:pt x="472157" y="197389"/>
                  <a:pt x="472157" y="204496"/>
                </a:cubicBezTo>
                <a:lnTo>
                  <a:pt x="472068" y="226175"/>
                </a:lnTo>
                <a:lnTo>
                  <a:pt x="500461" y="216757"/>
                </a:lnTo>
                <a:lnTo>
                  <a:pt x="500194" y="201031"/>
                </a:lnTo>
                <a:cubicBezTo>
                  <a:pt x="502152" y="205740"/>
                  <a:pt x="504823" y="210271"/>
                  <a:pt x="508116" y="214269"/>
                </a:cubicBezTo>
                <a:cubicBezTo>
                  <a:pt x="511232" y="218090"/>
                  <a:pt x="514792" y="221377"/>
                  <a:pt x="518797" y="224131"/>
                </a:cubicBezTo>
                <a:cubicBezTo>
                  <a:pt x="507226" y="232216"/>
                  <a:pt x="501084" y="245365"/>
                  <a:pt x="501262" y="258514"/>
                </a:cubicBezTo>
                <a:lnTo>
                  <a:pt x="501529" y="276728"/>
                </a:lnTo>
                <a:cubicBezTo>
                  <a:pt x="465481" y="276728"/>
                  <a:pt x="473225" y="276728"/>
                  <a:pt x="471890" y="276728"/>
                </a:cubicBezTo>
                <a:lnTo>
                  <a:pt x="471890" y="293608"/>
                </a:lnTo>
                <a:cubicBezTo>
                  <a:pt x="468418" y="293875"/>
                  <a:pt x="469397" y="293786"/>
                  <a:pt x="467706" y="294052"/>
                </a:cubicBezTo>
                <a:cubicBezTo>
                  <a:pt x="451507" y="296362"/>
                  <a:pt x="440203" y="310755"/>
                  <a:pt x="441627" y="326925"/>
                </a:cubicBezTo>
                <a:cubicBezTo>
                  <a:pt x="443051" y="342740"/>
                  <a:pt x="456135" y="354734"/>
                  <a:pt x="472068" y="354734"/>
                </a:cubicBezTo>
                <a:cubicBezTo>
                  <a:pt x="473848" y="354734"/>
                  <a:pt x="474204" y="354734"/>
                  <a:pt x="482037" y="354023"/>
                </a:cubicBezTo>
                <a:cubicBezTo>
                  <a:pt x="475984" y="356066"/>
                  <a:pt x="469397" y="357754"/>
                  <a:pt x="462277" y="364329"/>
                </a:cubicBezTo>
                <a:lnTo>
                  <a:pt x="367573" y="364329"/>
                </a:lnTo>
                <a:cubicBezTo>
                  <a:pt x="355379" y="364329"/>
                  <a:pt x="345143" y="355622"/>
                  <a:pt x="343185" y="343628"/>
                </a:cubicBezTo>
                <a:cubicBezTo>
                  <a:pt x="341226" y="331634"/>
                  <a:pt x="348169" y="320173"/>
                  <a:pt x="359740" y="316353"/>
                </a:cubicBezTo>
                <a:cubicBezTo>
                  <a:pt x="404600" y="301515"/>
                  <a:pt x="387866" y="307024"/>
                  <a:pt x="427831" y="293786"/>
                </a:cubicBezTo>
                <a:cubicBezTo>
                  <a:pt x="431658" y="292276"/>
                  <a:pt x="433616" y="286145"/>
                  <a:pt x="434773" y="281881"/>
                </a:cubicBezTo>
                <a:lnTo>
                  <a:pt x="449994" y="223332"/>
                </a:lnTo>
                <a:lnTo>
                  <a:pt x="419108" y="274240"/>
                </a:lnTo>
                <a:cubicBezTo>
                  <a:pt x="416527" y="278504"/>
                  <a:pt x="411987" y="281525"/>
                  <a:pt x="406825" y="281969"/>
                </a:cubicBezTo>
                <a:cubicBezTo>
                  <a:pt x="406736" y="281969"/>
                  <a:pt x="351640" y="286856"/>
                  <a:pt x="350483" y="286856"/>
                </a:cubicBezTo>
                <a:cubicBezTo>
                  <a:pt x="341760" y="286856"/>
                  <a:pt x="334551" y="279837"/>
                  <a:pt x="334551" y="270864"/>
                </a:cubicBezTo>
                <a:cubicBezTo>
                  <a:pt x="334551" y="262779"/>
                  <a:pt x="340781" y="255849"/>
                  <a:pt x="349059" y="255049"/>
                </a:cubicBezTo>
                <a:cubicBezTo>
                  <a:pt x="377185" y="252651"/>
                  <a:pt x="366683" y="253539"/>
                  <a:pt x="395966" y="251051"/>
                </a:cubicBezTo>
                <a:lnTo>
                  <a:pt x="427742" y="198721"/>
                </a:lnTo>
                <a:lnTo>
                  <a:pt x="394720" y="232216"/>
                </a:lnTo>
                <a:lnTo>
                  <a:pt x="394275" y="204941"/>
                </a:lnTo>
                <a:cubicBezTo>
                  <a:pt x="394186" y="197922"/>
                  <a:pt x="396856" y="191081"/>
                  <a:pt x="401841" y="185928"/>
                </a:cubicBezTo>
                <a:cubicBezTo>
                  <a:pt x="406825" y="180864"/>
                  <a:pt x="413590" y="178021"/>
                  <a:pt x="420710" y="177932"/>
                </a:cubicBezTo>
                <a:close/>
                <a:moveTo>
                  <a:pt x="549353" y="140919"/>
                </a:moveTo>
                <a:cubicBezTo>
                  <a:pt x="568749" y="140919"/>
                  <a:pt x="585654" y="155047"/>
                  <a:pt x="588679" y="174685"/>
                </a:cubicBezTo>
                <a:cubicBezTo>
                  <a:pt x="592327" y="198676"/>
                  <a:pt x="573821" y="220446"/>
                  <a:pt x="549264" y="220446"/>
                </a:cubicBezTo>
                <a:cubicBezTo>
                  <a:pt x="529956" y="220446"/>
                  <a:pt x="513051" y="206407"/>
                  <a:pt x="510026" y="186680"/>
                </a:cubicBezTo>
                <a:cubicBezTo>
                  <a:pt x="506378" y="162778"/>
                  <a:pt x="524885" y="140919"/>
                  <a:pt x="549353" y="140919"/>
                </a:cubicBezTo>
                <a:close/>
                <a:moveTo>
                  <a:pt x="61683" y="134535"/>
                </a:moveTo>
                <a:lnTo>
                  <a:pt x="98888" y="134801"/>
                </a:lnTo>
                <a:cubicBezTo>
                  <a:pt x="118292" y="134890"/>
                  <a:pt x="134848" y="148754"/>
                  <a:pt x="138408" y="167861"/>
                </a:cubicBezTo>
                <a:lnTo>
                  <a:pt x="80731" y="154797"/>
                </a:lnTo>
                <a:cubicBezTo>
                  <a:pt x="91056" y="159863"/>
                  <a:pt x="155053" y="191057"/>
                  <a:pt x="164310" y="195589"/>
                </a:cubicBezTo>
                <a:lnTo>
                  <a:pt x="227417" y="162351"/>
                </a:lnTo>
                <a:cubicBezTo>
                  <a:pt x="239255" y="156130"/>
                  <a:pt x="253853" y="160663"/>
                  <a:pt x="260083" y="172483"/>
                </a:cubicBezTo>
                <a:cubicBezTo>
                  <a:pt x="266314" y="184302"/>
                  <a:pt x="261774" y="198877"/>
                  <a:pt x="249936" y="205098"/>
                </a:cubicBezTo>
                <a:lnTo>
                  <a:pt x="175970" y="243935"/>
                </a:lnTo>
                <a:cubicBezTo>
                  <a:pt x="168760" y="247756"/>
                  <a:pt x="160571" y="247578"/>
                  <a:pt x="153807" y="244201"/>
                </a:cubicBezTo>
                <a:cubicBezTo>
                  <a:pt x="115444" y="225450"/>
                  <a:pt x="111706" y="223672"/>
                  <a:pt x="72542" y="204565"/>
                </a:cubicBezTo>
                <a:lnTo>
                  <a:pt x="137696" y="262509"/>
                </a:lnTo>
                <a:lnTo>
                  <a:pt x="136717" y="326673"/>
                </a:lnTo>
                <a:lnTo>
                  <a:pt x="191457" y="344803"/>
                </a:lnTo>
                <a:cubicBezTo>
                  <a:pt x="208992" y="350668"/>
                  <a:pt x="219584" y="368087"/>
                  <a:pt x="216647" y="386306"/>
                </a:cubicBezTo>
                <a:cubicBezTo>
                  <a:pt x="213621" y="404524"/>
                  <a:pt x="198133" y="417677"/>
                  <a:pt x="179619" y="417677"/>
                </a:cubicBezTo>
                <a:lnTo>
                  <a:pt x="29017" y="417677"/>
                </a:lnTo>
                <a:cubicBezTo>
                  <a:pt x="12995" y="417677"/>
                  <a:pt x="0" y="404791"/>
                  <a:pt x="0" y="388794"/>
                </a:cubicBezTo>
                <a:cubicBezTo>
                  <a:pt x="0" y="372797"/>
                  <a:pt x="12995" y="359822"/>
                  <a:pt x="29017" y="359822"/>
                </a:cubicBezTo>
                <a:lnTo>
                  <a:pt x="52604" y="359822"/>
                </a:lnTo>
                <a:lnTo>
                  <a:pt x="41478" y="356178"/>
                </a:lnTo>
                <a:cubicBezTo>
                  <a:pt x="28126" y="351735"/>
                  <a:pt x="21985" y="343114"/>
                  <a:pt x="21896" y="324985"/>
                </a:cubicBezTo>
                <a:cubicBezTo>
                  <a:pt x="21451" y="315564"/>
                  <a:pt x="21273" y="308899"/>
                  <a:pt x="20917" y="175060"/>
                </a:cubicBezTo>
                <a:cubicBezTo>
                  <a:pt x="20917" y="152576"/>
                  <a:pt x="39164" y="134357"/>
                  <a:pt x="61683" y="134535"/>
                </a:cubicBezTo>
                <a:close/>
                <a:moveTo>
                  <a:pt x="549850" y="90131"/>
                </a:moveTo>
                <a:cubicBezTo>
                  <a:pt x="556971" y="90042"/>
                  <a:pt x="563825" y="92885"/>
                  <a:pt x="568899" y="97860"/>
                </a:cubicBezTo>
                <a:cubicBezTo>
                  <a:pt x="573973" y="102923"/>
                  <a:pt x="576732" y="109764"/>
                  <a:pt x="576732" y="116782"/>
                </a:cubicBezTo>
                <a:lnTo>
                  <a:pt x="576732" y="135260"/>
                </a:lnTo>
                <a:cubicBezTo>
                  <a:pt x="568454" y="130374"/>
                  <a:pt x="559019" y="127709"/>
                  <a:pt x="549316" y="127709"/>
                </a:cubicBezTo>
                <a:cubicBezTo>
                  <a:pt x="526529" y="127709"/>
                  <a:pt x="507213" y="141923"/>
                  <a:pt x="499558" y="162089"/>
                </a:cubicBezTo>
                <a:lnTo>
                  <a:pt x="498846" y="117315"/>
                </a:lnTo>
                <a:cubicBezTo>
                  <a:pt x="498757" y="110208"/>
                  <a:pt x="501516" y="103368"/>
                  <a:pt x="506501" y="98304"/>
                </a:cubicBezTo>
                <a:cubicBezTo>
                  <a:pt x="511397" y="93240"/>
                  <a:pt x="518251" y="90397"/>
                  <a:pt x="525372" y="90309"/>
                </a:cubicBezTo>
                <a:close/>
                <a:moveTo>
                  <a:pt x="427662" y="87642"/>
                </a:moveTo>
                <a:cubicBezTo>
                  <a:pt x="449623" y="87642"/>
                  <a:pt x="467426" y="105445"/>
                  <a:pt x="467426" y="127406"/>
                </a:cubicBezTo>
                <a:cubicBezTo>
                  <a:pt x="467426" y="149367"/>
                  <a:pt x="449623" y="167170"/>
                  <a:pt x="427662" y="167170"/>
                </a:cubicBezTo>
                <a:cubicBezTo>
                  <a:pt x="405701" y="167170"/>
                  <a:pt x="387898" y="149367"/>
                  <a:pt x="387898" y="127406"/>
                </a:cubicBezTo>
                <a:cubicBezTo>
                  <a:pt x="387898" y="105445"/>
                  <a:pt x="405701" y="87642"/>
                  <a:pt x="427662" y="87642"/>
                </a:cubicBezTo>
                <a:close/>
                <a:moveTo>
                  <a:pt x="278948" y="85545"/>
                </a:moveTo>
                <a:cubicBezTo>
                  <a:pt x="281707" y="83056"/>
                  <a:pt x="285891" y="83323"/>
                  <a:pt x="288384" y="86079"/>
                </a:cubicBezTo>
                <a:lnTo>
                  <a:pt x="324881" y="127418"/>
                </a:lnTo>
                <a:cubicBezTo>
                  <a:pt x="326484" y="129196"/>
                  <a:pt x="326929" y="131686"/>
                  <a:pt x="326217" y="133819"/>
                </a:cubicBezTo>
                <a:lnTo>
                  <a:pt x="326217" y="133908"/>
                </a:lnTo>
                <a:lnTo>
                  <a:pt x="291944" y="238635"/>
                </a:lnTo>
                <a:cubicBezTo>
                  <a:pt x="290965" y="241569"/>
                  <a:pt x="287761" y="243169"/>
                  <a:pt x="284823" y="242191"/>
                </a:cubicBezTo>
                <a:lnTo>
                  <a:pt x="246901" y="229834"/>
                </a:lnTo>
                <a:lnTo>
                  <a:pt x="259453" y="223255"/>
                </a:lnTo>
                <a:cubicBezTo>
                  <a:pt x="281351" y="211786"/>
                  <a:pt x="289719" y="184760"/>
                  <a:pt x="278236" y="162979"/>
                </a:cubicBezTo>
                <a:cubicBezTo>
                  <a:pt x="269779" y="146977"/>
                  <a:pt x="253043" y="138264"/>
                  <a:pt x="236041" y="139242"/>
                </a:cubicBezTo>
                <a:lnTo>
                  <a:pt x="244676" y="113105"/>
                </a:lnTo>
                <a:cubicBezTo>
                  <a:pt x="245566" y="110171"/>
                  <a:pt x="248770" y="108571"/>
                  <a:pt x="251708" y="109549"/>
                </a:cubicBezTo>
                <a:lnTo>
                  <a:pt x="307345" y="127685"/>
                </a:lnTo>
                <a:lnTo>
                  <a:pt x="278325" y="94969"/>
                </a:lnTo>
                <a:cubicBezTo>
                  <a:pt x="275921" y="92213"/>
                  <a:pt x="276188" y="87946"/>
                  <a:pt x="278948" y="85545"/>
                </a:cubicBezTo>
                <a:close/>
                <a:moveTo>
                  <a:pt x="111811" y="9879"/>
                </a:moveTo>
                <a:cubicBezTo>
                  <a:pt x="141254" y="9879"/>
                  <a:pt x="165123" y="33701"/>
                  <a:pt x="165123" y="63086"/>
                </a:cubicBezTo>
                <a:cubicBezTo>
                  <a:pt x="165123" y="92471"/>
                  <a:pt x="141254" y="116293"/>
                  <a:pt x="111811" y="116293"/>
                </a:cubicBezTo>
                <a:cubicBezTo>
                  <a:pt x="82368" y="116293"/>
                  <a:pt x="58499" y="92471"/>
                  <a:pt x="58499" y="63086"/>
                </a:cubicBezTo>
                <a:cubicBezTo>
                  <a:pt x="58499" y="33701"/>
                  <a:pt x="82368" y="9879"/>
                  <a:pt x="111811" y="9879"/>
                </a:cubicBezTo>
                <a:close/>
                <a:moveTo>
                  <a:pt x="532310" y="0"/>
                </a:moveTo>
                <a:cubicBezTo>
                  <a:pt x="554310" y="0"/>
                  <a:pt x="572144" y="17803"/>
                  <a:pt x="572144" y="39764"/>
                </a:cubicBezTo>
                <a:cubicBezTo>
                  <a:pt x="572144" y="61725"/>
                  <a:pt x="554310" y="79528"/>
                  <a:pt x="532310" y="79528"/>
                </a:cubicBezTo>
                <a:cubicBezTo>
                  <a:pt x="510310" y="79528"/>
                  <a:pt x="492476" y="61725"/>
                  <a:pt x="492476" y="39764"/>
                </a:cubicBezTo>
                <a:cubicBezTo>
                  <a:pt x="492476" y="17803"/>
                  <a:pt x="510310" y="0"/>
                  <a:pt x="532310" y="0"/>
                </a:cubicBezTo>
                <a:close/>
              </a:path>
            </a:pathLst>
          </a:custGeom>
          <a:solidFill>
            <a:schemeClr val="accent1">
              <a:lumMod val="75000"/>
            </a:schemeClr>
          </a:solidFill>
          <a:ln>
            <a:noFill/>
          </a:ln>
        </p:spPr>
      </p:sp>
      <p:sp>
        <p:nvSpPr>
          <p:cNvPr id="10" name="Прямоугольник 9"/>
          <p:cNvSpPr/>
          <p:nvPr/>
        </p:nvSpPr>
        <p:spPr>
          <a:xfrm>
            <a:off x="677002" y="3511754"/>
            <a:ext cx="7255759" cy="646331"/>
          </a:xfrm>
          <a:prstGeom prst="rect">
            <a:avLst/>
          </a:prstGeom>
        </p:spPr>
        <p:txBody>
          <a:bodyPr wrap="square">
            <a:spAutoFit/>
          </a:bodyPr>
          <a:lstStyle/>
          <a:p>
            <a:r>
              <a:rPr lang="kk-KZ" sz="1800" dirty="0">
                <a:latin typeface="Century Gothic" pitchFamily="34" charset="0"/>
              </a:rPr>
              <a:t>Из 10-ти специальных организаций образования участвуют педагоги только двух школ-интернатов (СШИ №2, СШИ №9). </a:t>
            </a:r>
            <a:endParaRPr lang="ru-RU" sz="1800" dirty="0">
              <a:latin typeface="Century Gothic" pitchFamily="34" charset="0"/>
            </a:endParaRPr>
          </a:p>
        </p:txBody>
      </p:sp>
      <p:cxnSp>
        <p:nvCxnSpPr>
          <p:cNvPr id="24" name="Прямая соединительная линия 23">
            <a:extLst>
              <a:ext uri="{FF2B5EF4-FFF2-40B4-BE49-F238E27FC236}">
                <a16:creationId xmlns:a16="http://schemas.microsoft.com/office/drawing/2014/main" xmlns="" id="{198129FA-17E8-4134-AEE9-19981B6C32EF}"/>
              </a:ext>
            </a:extLst>
          </p:cNvPr>
          <p:cNvCxnSpPr>
            <a:cxnSpLocks/>
          </p:cNvCxnSpPr>
          <p:nvPr/>
        </p:nvCxnSpPr>
        <p:spPr>
          <a:xfrm>
            <a:off x="386987" y="3320441"/>
            <a:ext cx="0" cy="1028959"/>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 name="Рисунок 25" descr="Школа">
            <a:extLst/>
          </p:cNvPr>
          <p:cNvPicPr>
            <a:picLocks noChangeAspect="1"/>
          </p:cNvPicPr>
          <p:nvPr/>
        </p:nvPicPr>
        <p:blipFill>
          <a:blip r:embed="rId3" cstate="print">
            <a:duotone>
              <a:prstClr val="black"/>
              <a:schemeClr val="tx2">
                <a:tint val="45000"/>
                <a:satMod val="400000"/>
              </a:schemeClr>
            </a:duotone>
            <a:extLst>
              <a:ext uri="{96DAC541-7B7A-43D3-8B79-37D633B846F1}"/>
            </a:extLst>
          </a:blip>
          <a:stretch>
            <a:fillRect/>
          </a:stretch>
        </p:blipFill>
        <p:spPr>
          <a:xfrm>
            <a:off x="10481481" y="3678762"/>
            <a:ext cx="1409895" cy="1409895"/>
          </a:xfrm>
          <a:prstGeom prst="rect">
            <a:avLst/>
          </a:prstGeom>
        </p:spPr>
      </p:pic>
      <p:pic>
        <p:nvPicPr>
          <p:cNvPr id="27" name="Рисунок 26" descr="Школа">
            <a:extLst/>
          </p:cNvPr>
          <p:cNvPicPr>
            <a:picLocks noChangeAspect="1"/>
          </p:cNvPicPr>
          <p:nvPr/>
        </p:nvPicPr>
        <p:blipFill>
          <a:blip r:embed="rId3" cstate="print">
            <a:duotone>
              <a:prstClr val="black"/>
              <a:schemeClr val="tx2">
                <a:tint val="45000"/>
                <a:satMod val="400000"/>
              </a:schemeClr>
            </a:duotone>
            <a:extLst>
              <a:ext uri="{96DAC541-7B7A-43D3-8B79-37D633B846F1}"/>
            </a:extLst>
          </a:blip>
          <a:stretch>
            <a:fillRect/>
          </a:stretch>
        </p:blipFill>
        <p:spPr>
          <a:xfrm>
            <a:off x="9708384" y="4700735"/>
            <a:ext cx="1409895" cy="1409895"/>
          </a:xfrm>
          <a:prstGeom prst="rect">
            <a:avLst/>
          </a:prstGeom>
        </p:spPr>
      </p:pic>
      <p:pic>
        <p:nvPicPr>
          <p:cNvPr id="28" name="Рисунок 27" descr="Школа">
            <a:extLst/>
          </p:cNvPr>
          <p:cNvPicPr>
            <a:picLocks noChangeAspect="1"/>
          </p:cNvPicPr>
          <p:nvPr/>
        </p:nvPicPr>
        <p:blipFill>
          <a:blip r:embed="rId3" cstate="print">
            <a:duotone>
              <a:prstClr val="black"/>
              <a:schemeClr val="tx2">
                <a:tint val="45000"/>
                <a:satMod val="400000"/>
              </a:schemeClr>
            </a:duotone>
            <a:extLst>
              <a:ext uri="{96DAC541-7B7A-43D3-8B79-37D633B846F1}"/>
            </a:extLst>
          </a:blip>
          <a:stretch>
            <a:fillRect/>
          </a:stretch>
        </p:blipFill>
        <p:spPr>
          <a:xfrm>
            <a:off x="9269244" y="3678762"/>
            <a:ext cx="1409895" cy="1409895"/>
          </a:xfrm>
          <a:prstGeom prst="rect">
            <a:avLst/>
          </a:prstGeom>
        </p:spPr>
      </p:pic>
    </p:spTree>
    <p:extLst>
      <p:ext uri="{BB962C8B-B14F-4D97-AF65-F5344CB8AC3E}">
        <p14:creationId xmlns:p14="http://schemas.microsoft.com/office/powerpoint/2010/main" val="4068254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3</a:t>
            </a:fld>
            <a:endParaRPr lang="ru-RU"/>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273803" y="9263"/>
            <a:ext cx="7993039" cy="646331"/>
          </a:xfrm>
          <a:prstGeom prst="rect">
            <a:avLst/>
          </a:prstGeom>
        </p:spPr>
        <p:txBody>
          <a:bodyPr wrap="square">
            <a:spAutoFit/>
          </a:bodyPr>
          <a:lstStyle/>
          <a:p>
            <a:pPr algn="ctr"/>
            <a:r>
              <a:rPr lang="kk-KZ" sz="1800" b="1" dirty="0">
                <a:solidFill>
                  <a:schemeClr val="bg1"/>
                </a:solidFill>
                <a:latin typeface="Century Gothic" pitchFamily="34" charset="0"/>
              </a:rPr>
              <a:t>Количество </a:t>
            </a:r>
            <a:r>
              <a:rPr lang="kk-KZ" sz="1800" b="1" dirty="0" smtClean="0">
                <a:solidFill>
                  <a:schemeClr val="bg1"/>
                </a:solidFill>
                <a:latin typeface="Century Gothic" pitchFamily="34" charset="0"/>
              </a:rPr>
              <a:t>участников областного этапа </a:t>
            </a:r>
            <a:r>
              <a:rPr lang="kk-KZ" sz="1800" b="1" dirty="0">
                <a:solidFill>
                  <a:schemeClr val="bg1"/>
                </a:solidFill>
                <a:latin typeface="Century Gothic" pitchFamily="34" charset="0"/>
              </a:rPr>
              <a:t>конкурса «Үздік педагог» 2021 года</a:t>
            </a:r>
            <a:endParaRPr lang="ru-RU" sz="1800" dirty="0">
              <a:solidFill>
                <a:schemeClr val="bg1"/>
              </a:solidFill>
              <a:latin typeface="Century Gothic"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113601667"/>
              </p:ext>
            </p:extLst>
          </p:nvPr>
        </p:nvGraphicFramePr>
        <p:xfrm>
          <a:off x="2973581" y="872887"/>
          <a:ext cx="5499311" cy="5888736"/>
        </p:xfrm>
        <a:graphic>
          <a:graphicData uri="http://schemas.openxmlformats.org/drawingml/2006/table">
            <a:tbl>
              <a:tblPr firstRow="1" firstCol="1" bandRow="1">
                <a:tableStyleId>{3C2FFA5D-87B4-456A-9821-1D502468CF0F}</a:tableStyleId>
              </a:tblPr>
              <a:tblGrid>
                <a:gridCol w="4135251"/>
                <a:gridCol w="1364060"/>
              </a:tblGrid>
              <a:tr h="161642">
                <a:tc>
                  <a:txBody>
                    <a:bodyPr/>
                    <a:lstStyle/>
                    <a:p>
                      <a:pPr algn="l">
                        <a:lnSpc>
                          <a:spcPct val="115000"/>
                        </a:lnSpc>
                        <a:spcAft>
                          <a:spcPts val="0"/>
                        </a:spcAft>
                      </a:pPr>
                      <a:r>
                        <a:rPr lang="kk-KZ" sz="1200" dirty="0">
                          <a:effectLst/>
                          <a:latin typeface="Century Gothic" pitchFamily="34" charset="0"/>
                        </a:rPr>
                        <a:t>Город/район</a:t>
                      </a:r>
                      <a:endParaRPr lang="ru-RU" sz="120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Количество </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Караганда</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7</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Бухаржырауский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5</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Сарань </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Балхаш</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Сатпаев</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Приозерск </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Нуринский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Жанааркинский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3</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a:effectLst/>
                          <a:latin typeface="Century Gothic" pitchFamily="34" charset="0"/>
                        </a:rPr>
                        <a:t>Улытауский район</a:t>
                      </a:r>
                      <a:endParaRPr lang="ru-RU" sz="1200" b="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3</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Актогайский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2</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Шахтинск </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smtClean="0">
                          <a:effectLst/>
                          <a:latin typeface="Century Gothic" pitchFamily="34" charset="0"/>
                          <a:ea typeface="+mn-ea"/>
                          <a:cs typeface="+mn-cs"/>
                        </a:rPr>
                        <a:t>2</a:t>
                      </a:r>
                      <a:endParaRPr lang="ru-RU" sz="1200" dirty="0">
                        <a:effectLst/>
                        <a:latin typeface="Century Gothic" pitchFamily="34" charset="0"/>
                        <a:ea typeface="Calibri"/>
                        <a:cs typeface="Times New Roman"/>
                      </a:endParaRPr>
                    </a:p>
                  </a:txBody>
                  <a:tcPr marL="52709" marR="52709" marT="0" marB="0"/>
                </a:tc>
              </a:tr>
              <a:tr h="94169">
                <a:tc>
                  <a:txBody>
                    <a:bodyPr/>
                    <a:lstStyle/>
                    <a:p>
                      <a:pPr algn="l">
                        <a:lnSpc>
                          <a:spcPct val="115000"/>
                        </a:lnSpc>
                        <a:spcAft>
                          <a:spcPts val="0"/>
                        </a:spcAft>
                      </a:pPr>
                      <a:r>
                        <a:rPr lang="kk-KZ" sz="1200" b="0" dirty="0">
                          <a:effectLst/>
                          <a:latin typeface="Century Gothic" pitchFamily="34" charset="0"/>
                        </a:rPr>
                        <a:t>Жезказган </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1</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Шетский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1</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Абайский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1</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Осакаровский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1</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Каркаралинский район</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1</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Темиртау</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Каражал</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dirty="0">
                          <a:effectLst/>
                          <a:latin typeface="Century Gothic" pitchFamily="34" charset="0"/>
                        </a:rPr>
                        <a:t>Итого города/районы</a:t>
                      </a:r>
                      <a:endParaRPr lang="ru-RU" sz="120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b="1" dirty="0" smtClean="0">
                          <a:effectLst/>
                          <a:latin typeface="Century Gothic" pitchFamily="34" charset="0"/>
                        </a:rPr>
                        <a:t>42</a:t>
                      </a:r>
                      <a:endParaRPr lang="ru-RU" sz="1200" b="1" dirty="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колледжи</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25</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СШИ имени Жамбыла</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СШИ имени Нурмакова</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БИЛ №2</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СШИ №2</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b="0" dirty="0">
                          <a:effectLst/>
                          <a:latin typeface="Century Gothic" pitchFamily="34" charset="0"/>
                        </a:rPr>
                        <a:t>СШИ №9</a:t>
                      </a:r>
                      <a:endParaRPr lang="ru-RU" sz="1200" b="0" dirty="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a:effectLst/>
                          <a:latin typeface="Century Gothic" pitchFamily="34" charset="0"/>
                        </a:rPr>
                        <a:t>Итого областные организации</a:t>
                      </a:r>
                      <a:endParaRPr lang="ru-RU" sz="120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a:effectLst/>
                          <a:latin typeface="Century Gothic" pitchFamily="34" charset="0"/>
                        </a:rPr>
                        <a:t>30</a:t>
                      </a:r>
                      <a:endParaRPr lang="ru-RU" sz="1200">
                        <a:effectLst/>
                        <a:latin typeface="Century Gothic" pitchFamily="34" charset="0"/>
                        <a:ea typeface="Calibri"/>
                        <a:cs typeface="Times New Roman"/>
                      </a:endParaRPr>
                    </a:p>
                  </a:txBody>
                  <a:tcPr marL="52709" marR="52709" marT="0" marB="0"/>
                </a:tc>
              </a:tr>
              <a:tr h="161642">
                <a:tc>
                  <a:txBody>
                    <a:bodyPr/>
                    <a:lstStyle/>
                    <a:p>
                      <a:pPr algn="l">
                        <a:lnSpc>
                          <a:spcPct val="115000"/>
                        </a:lnSpc>
                        <a:spcAft>
                          <a:spcPts val="0"/>
                        </a:spcAft>
                      </a:pPr>
                      <a:r>
                        <a:rPr lang="kk-KZ" sz="1200">
                          <a:effectLst/>
                          <a:latin typeface="Century Gothic" pitchFamily="34" charset="0"/>
                        </a:rPr>
                        <a:t>Всего</a:t>
                      </a:r>
                      <a:endParaRPr lang="ru-RU" sz="1200">
                        <a:effectLst/>
                        <a:latin typeface="Century Gothic" pitchFamily="34" charset="0"/>
                        <a:ea typeface="Calibri"/>
                        <a:cs typeface="Times New Roman"/>
                      </a:endParaRPr>
                    </a:p>
                  </a:txBody>
                  <a:tcPr marL="52709" marR="52709" marT="0" marB="0"/>
                </a:tc>
                <a:tc>
                  <a:txBody>
                    <a:bodyPr/>
                    <a:lstStyle/>
                    <a:p>
                      <a:pPr algn="l">
                        <a:lnSpc>
                          <a:spcPct val="115000"/>
                        </a:lnSpc>
                        <a:spcAft>
                          <a:spcPts val="0"/>
                        </a:spcAft>
                      </a:pPr>
                      <a:r>
                        <a:rPr lang="kk-KZ" sz="1200" dirty="0" smtClean="0">
                          <a:effectLst/>
                          <a:latin typeface="Century Gothic" pitchFamily="34" charset="0"/>
                        </a:rPr>
                        <a:t>72</a:t>
                      </a:r>
                      <a:endParaRPr lang="ru-RU" sz="1200" dirty="0">
                        <a:effectLst/>
                        <a:latin typeface="Century Gothic" pitchFamily="34" charset="0"/>
                        <a:ea typeface="Calibri"/>
                        <a:cs typeface="Times New Roman"/>
                      </a:endParaRPr>
                    </a:p>
                  </a:txBody>
                  <a:tcPr marL="52709" marR="52709" marT="0" marB="0"/>
                </a:tc>
              </a:tr>
            </a:tbl>
          </a:graphicData>
        </a:graphic>
      </p:graphicFrame>
    </p:spTree>
    <p:extLst>
      <p:ext uri="{BB962C8B-B14F-4D97-AF65-F5344CB8AC3E}">
        <p14:creationId xmlns:p14="http://schemas.microsoft.com/office/powerpoint/2010/main" val="3202583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4</a:t>
            </a:fld>
            <a:endParaRPr lang="ru-RU"/>
          </a:p>
        </p:txBody>
      </p:sp>
      <p:sp>
        <p:nvSpPr>
          <p:cNvPr id="12" name="TextBox 11">
            <a:extLst>
              <a:ext uri="{FF2B5EF4-FFF2-40B4-BE49-F238E27FC236}">
                <a16:creationId xmlns:a16="http://schemas.microsoft.com/office/drawing/2014/main" xmlns="" id="{6438E0AB-5119-4429-97E3-E08BF619DF32}"/>
              </a:ext>
            </a:extLst>
          </p:cNvPr>
          <p:cNvSpPr txBox="1"/>
          <p:nvPr/>
        </p:nvSpPr>
        <p:spPr>
          <a:xfrm>
            <a:off x="0" y="6196084"/>
            <a:ext cx="12192000" cy="661916"/>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grpSp>
        <p:nvGrpSpPr>
          <p:cNvPr id="46" name="Группа 45"/>
          <p:cNvGrpSpPr/>
          <p:nvPr/>
        </p:nvGrpSpPr>
        <p:grpSpPr>
          <a:xfrm>
            <a:off x="1006588" y="833005"/>
            <a:ext cx="6244800" cy="1702829"/>
            <a:chOff x="1932017" y="1394172"/>
            <a:chExt cx="7855022" cy="2023805"/>
          </a:xfrm>
        </p:grpSpPr>
        <p:sp>
          <p:nvSpPr>
            <p:cNvPr id="10" name="RelativeShape2">
              <a:extLst>
                <a:ext uri="{FF2B5EF4-FFF2-40B4-BE49-F238E27FC236}">
                  <a16:creationId xmlns:a16="http://schemas.microsoft.com/office/drawing/2014/main" xmlns="" id="{01A2D61A-E968-4A41-9CBA-B79644DC2040}"/>
                </a:ext>
              </a:extLst>
            </p:cNvPr>
            <p:cNvSpPr/>
            <p:nvPr/>
          </p:nvSpPr>
          <p:spPr bwMode="auto">
            <a:xfrm>
              <a:off x="5896161" y="2299685"/>
              <a:ext cx="3890878" cy="255151"/>
            </a:xfrm>
            <a:prstGeom prst="roundRect">
              <a:avLst>
                <a:gd name="adj" fmla="val 50000"/>
              </a:avLst>
            </a:prstGeom>
            <a:solidFill>
              <a:schemeClr val="bg1"/>
            </a:solidFill>
            <a:ln w="28575">
              <a:solidFill>
                <a:schemeClr val="bg1"/>
              </a:solidFill>
            </a:ln>
          </p:spPr>
          <p:txBody>
            <a:bodyPr anchor="ctr"/>
            <a:lstStyle/>
            <a:p>
              <a:pPr algn="ctr"/>
              <a:endParaRPr/>
            </a:p>
          </p:txBody>
        </p:sp>
        <p:sp>
          <p:nvSpPr>
            <p:cNvPr id="11" name="ValueShape2">
              <a:extLst>
                <a:ext uri="{FF2B5EF4-FFF2-40B4-BE49-F238E27FC236}">
                  <a16:creationId xmlns:a16="http://schemas.microsoft.com/office/drawing/2014/main" xmlns="" id="{6D429341-07E7-478A-9A7A-94DA63BAE3E6}"/>
                </a:ext>
              </a:extLst>
            </p:cNvPr>
            <p:cNvSpPr/>
            <p:nvPr/>
          </p:nvSpPr>
          <p:spPr bwMode="auto">
            <a:xfrm>
              <a:off x="5896161" y="2299685"/>
              <a:ext cx="3307246" cy="255151"/>
            </a:xfrm>
            <a:prstGeom prst="roundRect">
              <a:avLst>
                <a:gd name="adj" fmla="val 50000"/>
              </a:avLst>
            </a:prstGeom>
            <a:solidFill>
              <a:schemeClr val="accent1">
                <a:lumMod val="20000"/>
                <a:lumOff val="80000"/>
              </a:schemeClr>
            </a:solidFill>
            <a:ln w="28575">
              <a:solidFill>
                <a:schemeClr val="accent1">
                  <a:lumMod val="100000"/>
                </a:schemeClr>
              </a:solidFill>
            </a:ln>
          </p:spPr>
          <p:txBody>
            <a:bodyPr anchor="ctr"/>
            <a:lstStyle/>
            <a:p>
              <a:pPr algn="ctr"/>
              <a:endParaRPr/>
            </a:p>
          </p:txBody>
        </p:sp>
        <p:sp>
          <p:nvSpPr>
            <p:cNvPr id="13" name="IconShape2">
              <a:extLst>
                <a:ext uri="{FF2B5EF4-FFF2-40B4-BE49-F238E27FC236}">
                  <a16:creationId xmlns:a16="http://schemas.microsoft.com/office/drawing/2014/main" xmlns="" id="{A8D04C82-9C6F-4D8A-8873-3FFCC0A4D4AF}"/>
                </a:ext>
              </a:extLst>
            </p:cNvPr>
            <p:cNvSpPr/>
            <p:nvPr/>
          </p:nvSpPr>
          <p:spPr>
            <a:xfrm>
              <a:off x="6061413"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IconShape2">
              <a:extLst>
                <a:ext uri="{FF2B5EF4-FFF2-40B4-BE49-F238E27FC236}">
                  <a16:creationId xmlns:a16="http://schemas.microsoft.com/office/drawing/2014/main" xmlns="" id="{3B3F3806-B05D-443D-9E71-94422B7FBAA9}"/>
                </a:ext>
              </a:extLst>
            </p:cNvPr>
            <p:cNvSpPr/>
            <p:nvPr/>
          </p:nvSpPr>
          <p:spPr>
            <a:xfrm>
              <a:off x="6438862"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IconShape2">
              <a:extLst>
                <a:ext uri="{FF2B5EF4-FFF2-40B4-BE49-F238E27FC236}">
                  <a16:creationId xmlns:a16="http://schemas.microsoft.com/office/drawing/2014/main" xmlns="" id="{ECAB4E0E-6B3A-4282-BB2F-DCE848FE75FC}"/>
                </a:ext>
              </a:extLst>
            </p:cNvPr>
            <p:cNvSpPr/>
            <p:nvPr/>
          </p:nvSpPr>
          <p:spPr>
            <a:xfrm>
              <a:off x="6816309"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IconShape2">
              <a:extLst>
                <a:ext uri="{FF2B5EF4-FFF2-40B4-BE49-F238E27FC236}">
                  <a16:creationId xmlns:a16="http://schemas.microsoft.com/office/drawing/2014/main" xmlns="" id="{08037D68-DC50-45FD-8F73-F81772DD5E6C}"/>
                </a:ext>
              </a:extLst>
            </p:cNvPr>
            <p:cNvSpPr/>
            <p:nvPr/>
          </p:nvSpPr>
          <p:spPr>
            <a:xfrm>
              <a:off x="7193757"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IconShape2">
              <a:extLst>
                <a:ext uri="{FF2B5EF4-FFF2-40B4-BE49-F238E27FC236}">
                  <a16:creationId xmlns:a16="http://schemas.microsoft.com/office/drawing/2014/main" xmlns="" id="{1368F9B0-6091-441F-A3BD-94017E7B8F4F}"/>
                </a:ext>
              </a:extLst>
            </p:cNvPr>
            <p:cNvSpPr/>
            <p:nvPr/>
          </p:nvSpPr>
          <p:spPr>
            <a:xfrm>
              <a:off x="7571204"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IconShape2">
              <a:extLst>
                <a:ext uri="{FF2B5EF4-FFF2-40B4-BE49-F238E27FC236}">
                  <a16:creationId xmlns:a16="http://schemas.microsoft.com/office/drawing/2014/main" xmlns="" id="{3E476B6E-73CC-4E78-B5B4-465ADA8EA9BF}"/>
                </a:ext>
              </a:extLst>
            </p:cNvPr>
            <p:cNvSpPr/>
            <p:nvPr/>
          </p:nvSpPr>
          <p:spPr>
            <a:xfrm>
              <a:off x="7948652"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IconShape2">
              <a:extLst>
                <a:ext uri="{FF2B5EF4-FFF2-40B4-BE49-F238E27FC236}">
                  <a16:creationId xmlns:a16="http://schemas.microsoft.com/office/drawing/2014/main" xmlns="" id="{94A26DC1-B8AA-40FB-B592-85D5E8D2C9DA}"/>
                </a:ext>
              </a:extLst>
            </p:cNvPr>
            <p:cNvSpPr/>
            <p:nvPr/>
          </p:nvSpPr>
          <p:spPr>
            <a:xfrm>
              <a:off x="8326101"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0" name="IconShape2">
              <a:extLst>
                <a:ext uri="{FF2B5EF4-FFF2-40B4-BE49-F238E27FC236}">
                  <a16:creationId xmlns:a16="http://schemas.microsoft.com/office/drawing/2014/main" xmlns="" id="{41352653-E5CB-479F-9C03-B3DA153C4441}"/>
                </a:ext>
              </a:extLst>
            </p:cNvPr>
            <p:cNvSpPr/>
            <p:nvPr/>
          </p:nvSpPr>
          <p:spPr>
            <a:xfrm>
              <a:off x="8703545"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1" name="IconShape2">
              <a:extLst>
                <a:ext uri="{FF2B5EF4-FFF2-40B4-BE49-F238E27FC236}">
                  <a16:creationId xmlns:a16="http://schemas.microsoft.com/office/drawing/2014/main" xmlns="" id="{7F0FC6D7-704C-4F7C-81C9-F1D585C8171F}"/>
                </a:ext>
              </a:extLst>
            </p:cNvPr>
            <p:cNvSpPr/>
            <p:nvPr/>
          </p:nvSpPr>
          <p:spPr>
            <a:xfrm>
              <a:off x="9080995"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gradFill flip="none" rotWithShape="1">
              <a:gsLst>
                <a:gs pos="0">
                  <a:schemeClr val="accent1">
                    <a:lumMod val="100000"/>
                  </a:schemeClr>
                </a:gs>
                <a:gs pos="100000">
                  <a:schemeClr val="lt1">
                    <a:lumMod val="100000"/>
                  </a:schemeClr>
                </a:gs>
                <a:gs pos="50000">
                  <a:schemeClr val="accent1">
                    <a:lumMod val="100000"/>
                  </a:schemeClr>
                </a:gs>
                <a:gs pos="50100">
                  <a:schemeClr val="lt1">
                    <a:lumMod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ValueBack2">
              <a:extLst>
                <a:ext uri="{FF2B5EF4-FFF2-40B4-BE49-F238E27FC236}">
                  <a16:creationId xmlns:a16="http://schemas.microsoft.com/office/drawing/2014/main" xmlns="" id="{1C796792-38B3-4749-A5D2-15B6B37F8E9D}"/>
                </a:ext>
              </a:extLst>
            </p:cNvPr>
            <p:cNvSpPr/>
            <p:nvPr/>
          </p:nvSpPr>
          <p:spPr bwMode="auto">
            <a:xfrm flipH="1">
              <a:off x="8207543" y="1395733"/>
              <a:ext cx="995866" cy="645680"/>
            </a:xfrm>
            <a:prstGeom prst="wedgeRoundRectCallout">
              <a:avLst>
                <a:gd name="adj1" fmla="val -33430"/>
                <a:gd name="adj2" fmla="val 71878"/>
                <a:gd name="adj3" fmla="val 16667"/>
              </a:avLst>
            </a:prstGeom>
            <a:solidFill>
              <a:schemeClr val="accent1">
                <a:lumMod val="100000"/>
              </a:schemeClr>
            </a:solidFill>
            <a:ln w="101600">
              <a:noFill/>
            </a:ln>
          </p:spPr>
          <p:txBody>
            <a:bodyPr anchor="ctr"/>
            <a:lstStyle/>
            <a:p>
              <a:pPr algn="ctr"/>
              <a:endParaRPr/>
            </a:p>
          </p:txBody>
        </p:sp>
        <p:sp>
          <p:nvSpPr>
            <p:cNvPr id="24" name="ValueText2">
              <a:extLst>
                <a:ext uri="{FF2B5EF4-FFF2-40B4-BE49-F238E27FC236}">
                  <a16:creationId xmlns:a16="http://schemas.microsoft.com/office/drawing/2014/main" xmlns="" id="{4FF3F662-CD32-4D88-BE67-0A92EDA80D62}"/>
                </a:ext>
              </a:extLst>
            </p:cNvPr>
            <p:cNvSpPr txBox="1"/>
            <p:nvPr/>
          </p:nvSpPr>
          <p:spPr>
            <a:xfrm>
              <a:off x="8383208" y="1560668"/>
              <a:ext cx="484633" cy="351482"/>
            </a:xfrm>
            <a:prstGeom prst="rect">
              <a:avLst/>
            </a:prstGeom>
            <a:noFill/>
          </p:spPr>
          <p:txBody>
            <a:bodyPr wrap="none" anchor="ctr" anchorCtr="0">
              <a:prstTxWarp prst="textPlain">
                <a:avLst/>
              </a:prstTxWarp>
              <a:normAutofit fontScale="25000" lnSpcReduction="20000"/>
            </a:bodyPr>
            <a:lstStyle/>
            <a:p>
              <a:r>
                <a:rPr lang="kk-KZ" sz="6000" dirty="0">
                  <a:solidFill>
                    <a:schemeClr val="bg1"/>
                  </a:solidFill>
                  <a:latin typeface="Impact" panose="020B0806030902050204" pitchFamily="34" charset="0"/>
                </a:rPr>
                <a:t>6</a:t>
              </a:r>
              <a:endParaRPr lang="en-US" sz="6000" dirty="0">
                <a:solidFill>
                  <a:schemeClr val="bg1"/>
                </a:solidFill>
                <a:latin typeface="Impact" panose="020B0806030902050204" pitchFamily="34" charset="0"/>
              </a:endParaRPr>
            </a:p>
          </p:txBody>
        </p:sp>
        <p:sp>
          <p:nvSpPr>
            <p:cNvPr id="25" name="RelativeShape1">
              <a:extLst>
                <a:ext uri="{FF2B5EF4-FFF2-40B4-BE49-F238E27FC236}">
                  <a16:creationId xmlns:a16="http://schemas.microsoft.com/office/drawing/2014/main" xmlns="" id="{D66EF992-D381-451A-9A5B-BB2DF4004E3A}"/>
                </a:ext>
              </a:extLst>
            </p:cNvPr>
            <p:cNvSpPr/>
            <p:nvPr/>
          </p:nvSpPr>
          <p:spPr bwMode="auto">
            <a:xfrm flipH="1">
              <a:off x="1932017" y="2299685"/>
              <a:ext cx="3890878" cy="255151"/>
            </a:xfrm>
            <a:prstGeom prst="roundRect">
              <a:avLst>
                <a:gd name="adj" fmla="val 50000"/>
              </a:avLst>
            </a:prstGeom>
            <a:noFill/>
            <a:ln w="28575">
              <a:noFill/>
            </a:ln>
          </p:spPr>
          <p:txBody>
            <a:bodyPr anchor="ctr"/>
            <a:lstStyle/>
            <a:p>
              <a:pPr algn="ctr"/>
              <a:endParaRPr/>
            </a:p>
          </p:txBody>
        </p:sp>
        <p:sp>
          <p:nvSpPr>
            <p:cNvPr id="26" name="ValueShape1">
              <a:extLst>
                <a:ext uri="{FF2B5EF4-FFF2-40B4-BE49-F238E27FC236}">
                  <a16:creationId xmlns:a16="http://schemas.microsoft.com/office/drawing/2014/main" xmlns="" id="{8B7ED368-0C90-4D51-B390-7C25849E0599}"/>
                </a:ext>
              </a:extLst>
            </p:cNvPr>
            <p:cNvSpPr/>
            <p:nvPr/>
          </p:nvSpPr>
          <p:spPr bwMode="auto">
            <a:xfrm flipH="1">
              <a:off x="3129210" y="2299685"/>
              <a:ext cx="2693685" cy="255151"/>
            </a:xfrm>
            <a:prstGeom prst="roundRect">
              <a:avLst>
                <a:gd name="adj" fmla="val 50000"/>
              </a:avLst>
            </a:prstGeom>
            <a:solidFill>
              <a:schemeClr val="accent2">
                <a:lumMod val="20000"/>
                <a:lumOff val="80000"/>
              </a:schemeClr>
            </a:solidFill>
            <a:ln w="28575">
              <a:solidFill>
                <a:schemeClr val="accent2">
                  <a:lumMod val="100000"/>
                </a:schemeClr>
              </a:solidFill>
            </a:ln>
          </p:spPr>
          <p:txBody>
            <a:bodyPr anchor="ctr"/>
            <a:lstStyle/>
            <a:p>
              <a:pPr algn="ctr"/>
              <a:endParaRPr/>
            </a:p>
          </p:txBody>
        </p:sp>
        <p:sp>
          <p:nvSpPr>
            <p:cNvPr id="27" name="IconShape1">
              <a:extLst>
                <a:ext uri="{FF2B5EF4-FFF2-40B4-BE49-F238E27FC236}">
                  <a16:creationId xmlns:a16="http://schemas.microsoft.com/office/drawing/2014/main" xmlns="" id="{6EE29FFB-C29B-40E7-A96B-13D5BE0E480C}"/>
                </a:ext>
              </a:extLst>
            </p:cNvPr>
            <p:cNvSpPr/>
            <p:nvPr/>
          </p:nvSpPr>
          <p:spPr>
            <a:xfrm flipH="1">
              <a:off x="5329049"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IconShape1">
              <a:extLst>
                <a:ext uri="{FF2B5EF4-FFF2-40B4-BE49-F238E27FC236}">
                  <a16:creationId xmlns:a16="http://schemas.microsoft.com/office/drawing/2014/main" xmlns="" id="{A27B9F49-A835-4D43-8946-6ADE14B2D430}"/>
                </a:ext>
              </a:extLst>
            </p:cNvPr>
            <p:cNvSpPr/>
            <p:nvPr/>
          </p:nvSpPr>
          <p:spPr>
            <a:xfrm flipH="1">
              <a:off x="4951600"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IconShape1">
              <a:extLst>
                <a:ext uri="{FF2B5EF4-FFF2-40B4-BE49-F238E27FC236}">
                  <a16:creationId xmlns:a16="http://schemas.microsoft.com/office/drawing/2014/main" xmlns="" id="{4689B1B1-D347-45A5-B782-928F999B1951}"/>
                </a:ext>
              </a:extLst>
            </p:cNvPr>
            <p:cNvSpPr/>
            <p:nvPr/>
          </p:nvSpPr>
          <p:spPr>
            <a:xfrm flipH="1">
              <a:off x="4574153"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0" name="IconShape1">
              <a:extLst>
                <a:ext uri="{FF2B5EF4-FFF2-40B4-BE49-F238E27FC236}">
                  <a16:creationId xmlns:a16="http://schemas.microsoft.com/office/drawing/2014/main" xmlns="" id="{FDB71519-DD92-475A-B1EC-273BFBF3AD4A}"/>
                </a:ext>
              </a:extLst>
            </p:cNvPr>
            <p:cNvSpPr/>
            <p:nvPr/>
          </p:nvSpPr>
          <p:spPr>
            <a:xfrm flipH="1">
              <a:off x="4196705"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IconShape1">
              <a:extLst>
                <a:ext uri="{FF2B5EF4-FFF2-40B4-BE49-F238E27FC236}">
                  <a16:creationId xmlns:a16="http://schemas.microsoft.com/office/drawing/2014/main" xmlns="" id="{16BF0159-4B92-4977-A89D-6DB78BBAF0B7}"/>
                </a:ext>
              </a:extLst>
            </p:cNvPr>
            <p:cNvSpPr/>
            <p:nvPr/>
          </p:nvSpPr>
          <p:spPr>
            <a:xfrm flipH="1">
              <a:off x="3819258"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2" name="IconShape1">
              <a:extLst>
                <a:ext uri="{FF2B5EF4-FFF2-40B4-BE49-F238E27FC236}">
                  <a16:creationId xmlns:a16="http://schemas.microsoft.com/office/drawing/2014/main" xmlns="" id="{339869E4-AED8-43E4-AD78-676E2785FE60}"/>
                </a:ext>
              </a:extLst>
            </p:cNvPr>
            <p:cNvSpPr/>
            <p:nvPr/>
          </p:nvSpPr>
          <p:spPr>
            <a:xfrm flipH="1">
              <a:off x="3441810"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IconShape1">
              <a:extLst>
                <a:ext uri="{FF2B5EF4-FFF2-40B4-BE49-F238E27FC236}">
                  <a16:creationId xmlns:a16="http://schemas.microsoft.com/office/drawing/2014/main" xmlns="" id="{A4C42ED5-A680-4D91-B01B-D0794E40AD0B}"/>
                </a:ext>
              </a:extLst>
            </p:cNvPr>
            <p:cNvSpPr/>
            <p:nvPr/>
          </p:nvSpPr>
          <p:spPr>
            <a:xfrm flipH="1">
              <a:off x="3064362"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gradFill flip="none" rotWithShape="1">
              <a:gsLst>
                <a:gs pos="0">
                  <a:schemeClr val="accent2">
                    <a:lumMod val="100000"/>
                  </a:schemeClr>
                </a:gs>
                <a:gs pos="100000">
                  <a:schemeClr val="lt1">
                    <a:lumMod val="100000"/>
                  </a:schemeClr>
                </a:gs>
                <a:gs pos="92308">
                  <a:schemeClr val="accent2">
                    <a:lumMod val="100000"/>
                  </a:schemeClr>
                </a:gs>
                <a:gs pos="92408">
                  <a:schemeClr val="lt1">
                    <a:lumMod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4" name="IconShape1">
              <a:extLst>
                <a:ext uri="{FF2B5EF4-FFF2-40B4-BE49-F238E27FC236}">
                  <a16:creationId xmlns:a16="http://schemas.microsoft.com/office/drawing/2014/main" xmlns="" id="{D9C60EF8-1AF5-4FFE-87F4-BF8C698E8D9A}"/>
                </a:ext>
              </a:extLst>
            </p:cNvPr>
            <p:cNvSpPr/>
            <p:nvPr/>
          </p:nvSpPr>
          <p:spPr>
            <a:xfrm flipH="1">
              <a:off x="2686917"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l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IconShape1">
              <a:extLst>
                <a:ext uri="{FF2B5EF4-FFF2-40B4-BE49-F238E27FC236}">
                  <a16:creationId xmlns:a16="http://schemas.microsoft.com/office/drawing/2014/main" xmlns="" id="{E2DC4D33-1A89-4FA6-B9ED-65A40D3BD02D}"/>
                </a:ext>
              </a:extLst>
            </p:cNvPr>
            <p:cNvSpPr/>
            <p:nvPr/>
          </p:nvSpPr>
          <p:spPr>
            <a:xfrm flipH="1">
              <a:off x="2309468"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l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6" name="IconShape1">
              <a:extLst>
                <a:ext uri="{FF2B5EF4-FFF2-40B4-BE49-F238E27FC236}">
                  <a16:creationId xmlns:a16="http://schemas.microsoft.com/office/drawing/2014/main" xmlns="" id="{E526AF3A-519A-45BB-8CC7-904182CD5604}"/>
                </a:ext>
              </a:extLst>
            </p:cNvPr>
            <p:cNvSpPr/>
            <p:nvPr/>
          </p:nvSpPr>
          <p:spPr>
            <a:xfrm flipH="1">
              <a:off x="1932026"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solidFill>
              <a:schemeClr val="l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ValueBack1">
              <a:extLst>
                <a:ext uri="{FF2B5EF4-FFF2-40B4-BE49-F238E27FC236}">
                  <a16:creationId xmlns:a16="http://schemas.microsoft.com/office/drawing/2014/main" xmlns="" id="{EC5D994C-D57A-4514-8EB6-EB37676A9625}"/>
                </a:ext>
              </a:extLst>
            </p:cNvPr>
            <p:cNvSpPr/>
            <p:nvPr/>
          </p:nvSpPr>
          <p:spPr bwMode="auto">
            <a:xfrm>
              <a:off x="3129210" y="1394172"/>
              <a:ext cx="995865" cy="645680"/>
            </a:xfrm>
            <a:prstGeom prst="wedgeRoundRectCallout">
              <a:avLst>
                <a:gd name="adj1" fmla="val -33430"/>
                <a:gd name="adj2" fmla="val 71878"/>
                <a:gd name="adj3" fmla="val 16667"/>
              </a:avLst>
            </a:prstGeom>
            <a:solidFill>
              <a:schemeClr val="accent2">
                <a:lumMod val="100000"/>
              </a:schemeClr>
            </a:solidFill>
            <a:ln w="101600">
              <a:noFill/>
            </a:ln>
          </p:spPr>
          <p:txBody>
            <a:bodyPr anchor="ctr"/>
            <a:lstStyle/>
            <a:p>
              <a:pPr algn="ctr"/>
              <a:endParaRPr/>
            </a:p>
          </p:txBody>
        </p:sp>
        <p:sp>
          <p:nvSpPr>
            <p:cNvPr id="38" name="ValueText1">
              <a:extLst>
                <a:ext uri="{FF2B5EF4-FFF2-40B4-BE49-F238E27FC236}">
                  <a16:creationId xmlns:a16="http://schemas.microsoft.com/office/drawing/2014/main" xmlns="" id="{5E46AFEE-CAAF-4DBE-9391-8342CD4DD79C}"/>
                </a:ext>
              </a:extLst>
            </p:cNvPr>
            <p:cNvSpPr txBox="1"/>
            <p:nvPr/>
          </p:nvSpPr>
          <p:spPr>
            <a:xfrm>
              <a:off x="3304875" y="1559109"/>
              <a:ext cx="644534" cy="315807"/>
            </a:xfrm>
            <a:prstGeom prst="rect">
              <a:avLst/>
            </a:prstGeom>
            <a:noFill/>
          </p:spPr>
          <p:txBody>
            <a:bodyPr wrap="none" anchor="ctr" anchorCtr="0">
              <a:prstTxWarp prst="textPlain">
                <a:avLst/>
              </a:prstTxWarp>
              <a:normAutofit fontScale="25000" lnSpcReduction="20000"/>
            </a:bodyPr>
            <a:lstStyle/>
            <a:p>
              <a:r>
                <a:rPr lang="kk-KZ" altLang="zh-CN" sz="6000" dirty="0" smtClean="0">
                  <a:solidFill>
                    <a:schemeClr val="bg1"/>
                  </a:solidFill>
                  <a:latin typeface="Impact" panose="020B0806030902050204" pitchFamily="34" charset="0"/>
                </a:rPr>
                <a:t>72</a:t>
              </a:r>
              <a:endParaRPr lang="en-US" altLang="zh-CN" sz="6000" dirty="0">
                <a:solidFill>
                  <a:schemeClr val="bg1"/>
                </a:solidFill>
                <a:latin typeface="Impact" panose="020B0806030902050204" pitchFamily="34" charset="0"/>
              </a:endParaRPr>
            </a:p>
          </p:txBody>
        </p:sp>
        <p:cxnSp>
          <p:nvCxnSpPr>
            <p:cNvPr id="39" name="line2">
              <a:extLst>
                <a:ext uri="{FF2B5EF4-FFF2-40B4-BE49-F238E27FC236}">
                  <a16:creationId xmlns:a16="http://schemas.microsoft.com/office/drawing/2014/main" xmlns="" id="{BA37601F-5BB2-4BE0-A8B7-D90B9A3CD778}"/>
                </a:ext>
              </a:extLst>
            </p:cNvPr>
            <p:cNvCxnSpPr/>
            <p:nvPr/>
          </p:nvCxnSpPr>
          <p:spPr>
            <a:xfrm>
              <a:off x="6032190" y="1964419"/>
              <a:ext cx="0" cy="1453558"/>
            </a:xfrm>
            <a:prstGeom prst="line">
              <a:avLst/>
            </a:prstGeom>
            <a:ln w="19050">
              <a:solidFill>
                <a:schemeClr val="accent1">
                  <a:lumMod val="100000"/>
                </a:schemeClr>
              </a:solidFill>
            </a:ln>
          </p:spPr>
          <p:style>
            <a:lnRef idx="1">
              <a:schemeClr val="accent1"/>
            </a:lnRef>
            <a:fillRef idx="0">
              <a:schemeClr val="accent1"/>
            </a:fillRef>
            <a:effectRef idx="0">
              <a:schemeClr val="accent1"/>
            </a:effectRef>
            <a:fontRef idx="minor">
              <a:schemeClr val="tx1"/>
            </a:fontRef>
          </p:style>
        </p:cxnSp>
        <p:cxnSp>
          <p:nvCxnSpPr>
            <p:cNvPr id="40" name="line1">
              <a:extLst>
                <a:ext uri="{FF2B5EF4-FFF2-40B4-BE49-F238E27FC236}">
                  <a16:creationId xmlns:a16="http://schemas.microsoft.com/office/drawing/2014/main" xmlns="" id="{5764C5A3-6149-4BAA-AFED-61A7958B4879}"/>
                </a:ext>
              </a:extLst>
            </p:cNvPr>
            <p:cNvCxnSpPr/>
            <p:nvPr/>
          </p:nvCxnSpPr>
          <p:spPr>
            <a:xfrm flipH="1">
              <a:off x="5686866" y="1964419"/>
              <a:ext cx="0" cy="1453558"/>
            </a:xfrm>
            <a:prstGeom prst="line">
              <a:avLst/>
            </a:prstGeom>
            <a:ln w="19050">
              <a:solidFill>
                <a:schemeClr val="accent2">
                  <a:lumMod val="100000"/>
                </a:schemeClr>
              </a:solidFill>
            </a:ln>
          </p:spPr>
          <p:style>
            <a:lnRef idx="1">
              <a:schemeClr val="accent1"/>
            </a:lnRef>
            <a:fillRef idx="0">
              <a:schemeClr val="accent1"/>
            </a:fillRef>
            <a:effectRef idx="0">
              <a:schemeClr val="accent1"/>
            </a:effectRef>
            <a:fontRef idx="minor">
              <a:schemeClr val="tx1"/>
            </a:fontRef>
          </p:style>
        </p:cxnSp>
        <p:sp>
          <p:nvSpPr>
            <p:cNvPr id="41" name="ExtraShape">
              <a:extLst>
                <a:ext uri="{FF2B5EF4-FFF2-40B4-BE49-F238E27FC236}">
                  <a16:creationId xmlns:a16="http://schemas.microsoft.com/office/drawing/2014/main" xmlns="" id="{5D3856E9-7354-4A0E-B3E1-B233BB3A0FED}"/>
                </a:ext>
              </a:extLst>
            </p:cNvPr>
            <p:cNvSpPr/>
            <p:nvPr/>
          </p:nvSpPr>
          <p:spPr>
            <a:xfrm flipH="1">
              <a:off x="5698143" y="2173023"/>
              <a:ext cx="325683" cy="6949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5" name="CustomText2">
              <a:extLst>
                <a:ext uri="{FF2B5EF4-FFF2-40B4-BE49-F238E27FC236}">
                  <a16:creationId xmlns:a16="http://schemas.microsoft.com/office/drawing/2014/main" xmlns="" id="{207896F6-DC86-4B14-9AB8-FAED77E5C79C}"/>
                </a:ext>
              </a:extLst>
            </p:cNvPr>
            <p:cNvSpPr/>
            <p:nvPr/>
          </p:nvSpPr>
          <p:spPr>
            <a:xfrm>
              <a:off x="6133544" y="2044112"/>
              <a:ext cx="1746669" cy="194323"/>
            </a:xfrm>
            <a:prstGeom prst="rect">
              <a:avLst/>
            </a:prstGeom>
            <a:noFill/>
          </p:spPr>
          <p:txBody>
            <a:bodyPr wrap="none" lIns="0" tIns="0" rIns="0" bIns="0">
              <a:noAutofit/>
            </a:bodyPr>
            <a:lstStyle/>
            <a:p>
              <a:pPr>
                <a:defRPr/>
              </a:pPr>
              <a:r>
                <a:rPr lang="kk-KZ" altLang="zh-CN" sz="1050" dirty="0" smtClean="0">
                  <a:solidFill>
                    <a:schemeClr val="tx1"/>
                  </a:solidFill>
                  <a:latin typeface="Century Gothic" pitchFamily="34" charset="0"/>
                </a:rPr>
                <a:t>педагогов инновационных школ</a:t>
              </a:r>
              <a:endParaRPr lang="en-US" altLang="zh-CN" sz="1050" dirty="0">
                <a:solidFill>
                  <a:schemeClr val="tx1"/>
                </a:solidFill>
                <a:latin typeface="Century Gothic" pitchFamily="34" charset="0"/>
              </a:endParaRPr>
            </a:p>
          </p:txBody>
        </p:sp>
        <p:sp>
          <p:nvSpPr>
            <p:cNvPr id="4" name="Прямоугольник 3"/>
            <p:cNvSpPr/>
            <p:nvPr/>
          </p:nvSpPr>
          <p:spPr>
            <a:xfrm>
              <a:off x="4185289" y="1488569"/>
              <a:ext cx="2417870" cy="475529"/>
            </a:xfrm>
            <a:prstGeom prst="rect">
              <a:avLst/>
            </a:prstGeom>
          </p:spPr>
          <p:txBody>
            <a:bodyPr wrap="square">
              <a:spAutoFit/>
            </a:bodyPr>
            <a:lstStyle/>
            <a:p>
              <a:r>
                <a:rPr lang="kk-KZ" sz="1000" dirty="0" smtClean="0">
                  <a:solidFill>
                    <a:schemeClr val="tx1"/>
                  </a:solidFill>
                  <a:latin typeface="Century Gothic" pitchFamily="34" charset="0"/>
                </a:rPr>
                <a:t>участника </a:t>
              </a:r>
              <a:r>
                <a:rPr lang="kk-KZ" sz="1000" dirty="0">
                  <a:solidFill>
                    <a:schemeClr val="tx1"/>
                  </a:solidFill>
                  <a:latin typeface="Century Gothic" pitchFamily="34" charset="0"/>
                </a:rPr>
                <a:t>областного этапа конкурса </a:t>
              </a:r>
              <a:endParaRPr lang="ru-RU" sz="1000" dirty="0">
                <a:solidFill>
                  <a:schemeClr val="tx1"/>
                </a:solidFill>
                <a:latin typeface="Century Gothic" pitchFamily="34" charset="0"/>
              </a:endParaRPr>
            </a:p>
          </p:txBody>
        </p:sp>
        <p:sp>
          <p:nvSpPr>
            <p:cNvPr id="47" name="IconShape1">
              <a:extLst>
                <a:ext uri="{FF2B5EF4-FFF2-40B4-BE49-F238E27FC236}">
                  <a16:creationId xmlns:a16="http://schemas.microsoft.com/office/drawing/2014/main" xmlns="" id="{A4C42ED5-A680-4D91-B01B-D0794E40AD0B}"/>
                </a:ext>
              </a:extLst>
            </p:cNvPr>
            <p:cNvSpPr/>
            <p:nvPr/>
          </p:nvSpPr>
          <p:spPr>
            <a:xfrm flipH="1">
              <a:off x="2735768" y="2679855"/>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gradFill flip="none" rotWithShape="1">
              <a:gsLst>
                <a:gs pos="0">
                  <a:schemeClr val="accent2">
                    <a:lumMod val="100000"/>
                  </a:schemeClr>
                </a:gs>
                <a:gs pos="100000">
                  <a:schemeClr val="lt1">
                    <a:lumMod val="100000"/>
                  </a:schemeClr>
                </a:gs>
                <a:gs pos="92308">
                  <a:schemeClr val="accent2">
                    <a:lumMod val="100000"/>
                  </a:schemeClr>
                </a:gs>
                <a:gs pos="92408">
                  <a:schemeClr val="lt1">
                    <a:lumMod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8" name="IconShape1">
              <a:extLst>
                <a:ext uri="{FF2B5EF4-FFF2-40B4-BE49-F238E27FC236}">
                  <a16:creationId xmlns:a16="http://schemas.microsoft.com/office/drawing/2014/main" xmlns="" id="{A4C42ED5-A680-4D91-B01B-D0794E40AD0B}"/>
                </a:ext>
              </a:extLst>
            </p:cNvPr>
            <p:cNvSpPr/>
            <p:nvPr/>
          </p:nvSpPr>
          <p:spPr>
            <a:xfrm flipH="1">
              <a:off x="2407174" y="2679855"/>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gradFill flip="none" rotWithShape="1">
              <a:gsLst>
                <a:gs pos="0">
                  <a:schemeClr val="accent2">
                    <a:lumMod val="100000"/>
                  </a:schemeClr>
                </a:gs>
                <a:gs pos="100000">
                  <a:schemeClr val="lt1">
                    <a:lumMod val="100000"/>
                  </a:schemeClr>
                </a:gs>
                <a:gs pos="92308">
                  <a:schemeClr val="accent2">
                    <a:lumMod val="100000"/>
                  </a:schemeClr>
                </a:gs>
                <a:gs pos="92408">
                  <a:schemeClr val="lt1">
                    <a:lumMod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9" name="IconShape1">
              <a:extLst>
                <a:ext uri="{FF2B5EF4-FFF2-40B4-BE49-F238E27FC236}">
                  <a16:creationId xmlns:a16="http://schemas.microsoft.com/office/drawing/2014/main" xmlns="" id="{A4C42ED5-A680-4D91-B01B-D0794E40AD0B}"/>
                </a:ext>
              </a:extLst>
            </p:cNvPr>
            <p:cNvSpPr/>
            <p:nvPr/>
          </p:nvSpPr>
          <p:spPr>
            <a:xfrm flipH="1">
              <a:off x="2075193" y="2684773"/>
              <a:ext cx="328594" cy="690414"/>
            </a:xfrm>
            <a:custGeom>
              <a:avLst/>
              <a:gdLst>
                <a:gd name="connsiteX0" fmla="*/ 32602 w 396196"/>
                <a:gd name="connsiteY0" fmla="*/ 244760 h 832453"/>
                <a:gd name="connsiteX1" fmla="*/ 366603 w 396196"/>
                <a:gd name="connsiteY1" fmla="*/ 244760 h 832453"/>
                <a:gd name="connsiteX2" fmla="*/ 391506 w 396196"/>
                <a:gd name="connsiteY2" fmla="*/ 255605 h 832453"/>
                <a:gd name="connsiteX3" fmla="*/ 396196 w 396196"/>
                <a:gd name="connsiteY3" fmla="*/ 271956 h 832453"/>
                <a:gd name="connsiteX4" fmla="*/ 396196 w 396196"/>
                <a:gd name="connsiteY4" fmla="*/ 297319 h 832453"/>
                <a:gd name="connsiteX5" fmla="*/ 393704 w 396196"/>
                <a:gd name="connsiteY5" fmla="*/ 312625 h 832453"/>
                <a:gd name="connsiteX6" fmla="*/ 357814 w 396196"/>
                <a:gd name="connsiteY6" fmla="*/ 533010 h 832453"/>
                <a:gd name="connsiteX7" fmla="*/ 325585 w 396196"/>
                <a:gd name="connsiteY7" fmla="*/ 558197 h 832453"/>
                <a:gd name="connsiteX8" fmla="*/ 293358 w 396196"/>
                <a:gd name="connsiteY8" fmla="*/ 586182 h 832453"/>
                <a:gd name="connsiteX9" fmla="*/ 252339 w 396196"/>
                <a:gd name="connsiteY9" fmla="*/ 807267 h 832453"/>
                <a:gd name="connsiteX10" fmla="*/ 220111 w 396196"/>
                <a:gd name="connsiteY10" fmla="*/ 832453 h 832453"/>
                <a:gd name="connsiteX11" fmla="*/ 179093 w 396196"/>
                <a:gd name="connsiteY11" fmla="*/ 832453 h 832453"/>
                <a:gd name="connsiteX12" fmla="*/ 146865 w 396196"/>
                <a:gd name="connsiteY12" fmla="*/ 807267 h 832453"/>
                <a:gd name="connsiteX13" fmla="*/ 108778 w 396196"/>
                <a:gd name="connsiteY13" fmla="*/ 586182 h 832453"/>
                <a:gd name="connsiteX14" fmla="*/ 76549 w 396196"/>
                <a:gd name="connsiteY14" fmla="*/ 558197 h 832453"/>
                <a:gd name="connsiteX15" fmla="*/ 44321 w 396196"/>
                <a:gd name="connsiteY15" fmla="*/ 533010 h 832453"/>
                <a:gd name="connsiteX16" fmla="*/ 374 w 396196"/>
                <a:gd name="connsiteY16" fmla="*/ 281142 h 832453"/>
                <a:gd name="connsiteX17" fmla="*/ 32602 w 396196"/>
                <a:gd name="connsiteY17" fmla="*/ 244760 h 832453"/>
                <a:gd name="connsiteX18" fmla="*/ 201006 w 396196"/>
                <a:gd name="connsiteY18" fmla="*/ 0 h 832453"/>
                <a:gd name="connsiteX19" fmla="*/ 304893 w 396196"/>
                <a:gd name="connsiteY19" fmla="*/ 100863 h 832453"/>
                <a:gd name="connsiteX20" fmla="*/ 201006 w 396196"/>
                <a:gd name="connsiteY20" fmla="*/ 201726 h 832453"/>
                <a:gd name="connsiteX21" fmla="*/ 97119 w 396196"/>
                <a:gd name="connsiteY21" fmla="*/ 100863 h 832453"/>
                <a:gd name="connsiteX22" fmla="*/ 201006 w 396196"/>
                <a:gd name="connsiteY22" fmla="*/ 0 h 83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6196" h="832453">
                  <a:moveTo>
                    <a:pt x="32602" y="244760"/>
                  </a:moveTo>
                  <a:cubicBezTo>
                    <a:pt x="32602" y="244760"/>
                    <a:pt x="32602" y="244760"/>
                    <a:pt x="366603" y="244760"/>
                  </a:cubicBezTo>
                  <a:cubicBezTo>
                    <a:pt x="376858" y="244760"/>
                    <a:pt x="385647" y="248958"/>
                    <a:pt x="391506" y="255605"/>
                  </a:cubicBezTo>
                  <a:lnTo>
                    <a:pt x="396196" y="271956"/>
                  </a:lnTo>
                  <a:lnTo>
                    <a:pt x="396196" y="297319"/>
                  </a:lnTo>
                  <a:lnTo>
                    <a:pt x="393704" y="312625"/>
                  </a:lnTo>
                  <a:cubicBezTo>
                    <a:pt x="388577" y="344109"/>
                    <a:pt x="378322" y="407076"/>
                    <a:pt x="357814" y="533010"/>
                  </a:cubicBezTo>
                  <a:cubicBezTo>
                    <a:pt x="354884" y="547003"/>
                    <a:pt x="340234" y="558197"/>
                    <a:pt x="325585" y="558197"/>
                  </a:cubicBezTo>
                  <a:cubicBezTo>
                    <a:pt x="308006" y="558197"/>
                    <a:pt x="293358" y="569391"/>
                    <a:pt x="293358" y="586182"/>
                  </a:cubicBezTo>
                  <a:cubicBezTo>
                    <a:pt x="293358" y="586182"/>
                    <a:pt x="293358" y="586182"/>
                    <a:pt x="252339" y="807267"/>
                  </a:cubicBezTo>
                  <a:cubicBezTo>
                    <a:pt x="249409" y="824058"/>
                    <a:pt x="237690" y="832453"/>
                    <a:pt x="220111" y="832453"/>
                  </a:cubicBezTo>
                  <a:cubicBezTo>
                    <a:pt x="220111" y="832453"/>
                    <a:pt x="220111" y="832453"/>
                    <a:pt x="179093" y="832453"/>
                  </a:cubicBezTo>
                  <a:cubicBezTo>
                    <a:pt x="164445" y="832453"/>
                    <a:pt x="149795" y="824058"/>
                    <a:pt x="146865" y="807267"/>
                  </a:cubicBezTo>
                  <a:cubicBezTo>
                    <a:pt x="146865" y="807267"/>
                    <a:pt x="146865" y="807267"/>
                    <a:pt x="108778" y="586182"/>
                  </a:cubicBezTo>
                  <a:cubicBezTo>
                    <a:pt x="105848" y="569391"/>
                    <a:pt x="91198" y="558197"/>
                    <a:pt x="76549" y="558197"/>
                  </a:cubicBezTo>
                  <a:cubicBezTo>
                    <a:pt x="61900" y="558197"/>
                    <a:pt x="47250" y="547003"/>
                    <a:pt x="44321" y="533010"/>
                  </a:cubicBezTo>
                  <a:cubicBezTo>
                    <a:pt x="44321" y="533010"/>
                    <a:pt x="44321" y="533010"/>
                    <a:pt x="374" y="281142"/>
                  </a:cubicBezTo>
                  <a:cubicBezTo>
                    <a:pt x="-2556" y="261552"/>
                    <a:pt x="12093" y="244760"/>
                    <a:pt x="32602" y="244760"/>
                  </a:cubicBezTo>
                  <a:close/>
                  <a:moveTo>
                    <a:pt x="201006" y="0"/>
                  </a:moveTo>
                  <a:cubicBezTo>
                    <a:pt x="258382" y="0"/>
                    <a:pt x="304893" y="45158"/>
                    <a:pt x="304893" y="100863"/>
                  </a:cubicBezTo>
                  <a:cubicBezTo>
                    <a:pt x="304893" y="156569"/>
                    <a:pt x="258382" y="201726"/>
                    <a:pt x="201006" y="201726"/>
                  </a:cubicBezTo>
                  <a:cubicBezTo>
                    <a:pt x="143631" y="201726"/>
                    <a:pt x="97119" y="156569"/>
                    <a:pt x="97119" y="100863"/>
                  </a:cubicBezTo>
                  <a:cubicBezTo>
                    <a:pt x="97119" y="45158"/>
                    <a:pt x="143631" y="0"/>
                    <a:pt x="201006" y="0"/>
                  </a:cubicBezTo>
                  <a:close/>
                </a:path>
              </a:pathLst>
            </a:custGeom>
            <a:gradFill flip="none" rotWithShape="1">
              <a:gsLst>
                <a:gs pos="0">
                  <a:schemeClr val="accent2">
                    <a:lumMod val="100000"/>
                  </a:schemeClr>
                </a:gs>
                <a:gs pos="100000">
                  <a:schemeClr val="lt1">
                    <a:lumMod val="100000"/>
                  </a:schemeClr>
                </a:gs>
                <a:gs pos="92308">
                  <a:schemeClr val="accent2">
                    <a:lumMod val="100000"/>
                  </a:schemeClr>
                </a:gs>
                <a:gs pos="92408">
                  <a:schemeClr val="lt1">
                    <a:lumMod val="10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50" name="Прямоугольник 49"/>
          <p:cNvSpPr/>
          <p:nvPr/>
        </p:nvSpPr>
        <p:spPr>
          <a:xfrm>
            <a:off x="8626203" y="1268833"/>
            <a:ext cx="1749197" cy="923330"/>
          </a:xfrm>
          <a:prstGeom prst="rect">
            <a:avLst/>
          </a:prstGeom>
        </p:spPr>
        <p:txBody>
          <a:bodyPr wrap="none">
            <a:spAutoFit/>
          </a:bodyPr>
          <a:lstStyle/>
          <a:p>
            <a:r>
              <a:rPr lang="kk-KZ" sz="5400" b="1" dirty="0" smtClean="0">
                <a:solidFill>
                  <a:srgbClr val="002776"/>
                </a:solidFill>
                <a:latin typeface="Century Gothic" pitchFamily="34" charset="0"/>
              </a:rPr>
              <a:t>8,3%</a:t>
            </a:r>
            <a:endParaRPr lang="ru-RU" sz="5400" b="1" dirty="0">
              <a:solidFill>
                <a:srgbClr val="002776"/>
              </a:solidFill>
              <a:latin typeface="Century Gothic" pitchFamily="34" charset="0"/>
            </a:endParaRPr>
          </a:p>
        </p:txBody>
      </p:sp>
      <p:sp>
        <p:nvSpPr>
          <p:cNvPr id="53" name="Google Shape;1962;p38"/>
          <p:cNvSpPr/>
          <p:nvPr/>
        </p:nvSpPr>
        <p:spPr>
          <a:xfrm>
            <a:off x="7000534" y="1350193"/>
            <a:ext cx="1383683" cy="730904"/>
          </a:xfrm>
          <a:custGeom>
            <a:avLst/>
            <a:gdLst/>
            <a:ahLst/>
            <a:cxnLst/>
            <a:rect l="l" t="t" r="r" b="b"/>
            <a:pathLst>
              <a:path w="2821" h="2122" extrusionOk="0">
                <a:moveTo>
                  <a:pt x="1761" y="1"/>
                </a:moveTo>
                <a:lnTo>
                  <a:pt x="1400" y="361"/>
                </a:lnTo>
                <a:lnTo>
                  <a:pt x="1847" y="808"/>
                </a:lnTo>
                <a:lnTo>
                  <a:pt x="1" y="808"/>
                </a:lnTo>
                <a:lnTo>
                  <a:pt x="1" y="1321"/>
                </a:lnTo>
                <a:lnTo>
                  <a:pt x="1847" y="1321"/>
                </a:lnTo>
                <a:lnTo>
                  <a:pt x="1400" y="1768"/>
                </a:lnTo>
                <a:lnTo>
                  <a:pt x="1761" y="2121"/>
                </a:lnTo>
                <a:lnTo>
                  <a:pt x="2821" y="1061"/>
                </a:lnTo>
                <a:lnTo>
                  <a:pt x="1761" y="1"/>
                </a:lnTo>
                <a:close/>
              </a:path>
            </a:pathLst>
          </a:custGeom>
          <a:solidFill>
            <a:srgbClr val="869FB2"/>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3" name="Прямоугольник 2"/>
          <p:cNvSpPr/>
          <p:nvPr/>
        </p:nvSpPr>
        <p:spPr>
          <a:xfrm>
            <a:off x="1254127" y="132095"/>
            <a:ext cx="7439499" cy="369332"/>
          </a:xfrm>
          <a:prstGeom prst="rect">
            <a:avLst/>
          </a:prstGeom>
        </p:spPr>
        <p:txBody>
          <a:bodyPr wrap="square">
            <a:spAutoFit/>
          </a:bodyPr>
          <a:lstStyle/>
          <a:p>
            <a:r>
              <a:rPr lang="kk-KZ" sz="1800" dirty="0">
                <a:solidFill>
                  <a:schemeClr val="bg1"/>
                </a:solidFill>
                <a:latin typeface="Century Gothic" pitchFamily="34" charset="0"/>
              </a:rPr>
              <a:t> </a:t>
            </a:r>
            <a:r>
              <a:rPr lang="kk-KZ" sz="1800" b="1" dirty="0" smtClean="0">
                <a:solidFill>
                  <a:schemeClr val="bg1"/>
                </a:solidFill>
                <a:latin typeface="Century Gothic" pitchFamily="34" charset="0"/>
              </a:rPr>
              <a:t>Участие </a:t>
            </a:r>
            <a:r>
              <a:rPr lang="kk-KZ" sz="1800" b="1" dirty="0">
                <a:solidFill>
                  <a:schemeClr val="bg1"/>
                </a:solidFill>
                <a:latin typeface="Century Gothic" pitchFamily="34" charset="0"/>
              </a:rPr>
              <a:t>в конкуре педагогов инновационных школ области</a:t>
            </a:r>
            <a:endParaRPr lang="ru-RU" sz="1800" dirty="0">
              <a:solidFill>
                <a:schemeClr val="bg1"/>
              </a:solidFill>
              <a:latin typeface="Century Gothic" pitchFamily="34" charset="0"/>
            </a:endParaRPr>
          </a:p>
        </p:txBody>
      </p:sp>
      <p:sp>
        <p:nvSpPr>
          <p:cNvPr id="52" name="Google Shape;2451;p39"/>
          <p:cNvSpPr/>
          <p:nvPr/>
        </p:nvSpPr>
        <p:spPr>
          <a:xfrm rot="10800000" flipH="1">
            <a:off x="4140344" y="2987955"/>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59" name="Google Shape;2447;p39"/>
          <p:cNvSpPr/>
          <p:nvPr/>
        </p:nvSpPr>
        <p:spPr>
          <a:xfrm rot="10800000" flipH="1">
            <a:off x="4368928" y="2899288"/>
            <a:ext cx="3918094" cy="453993"/>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60" name="Прямоугольник 59"/>
          <p:cNvSpPr/>
          <p:nvPr/>
        </p:nvSpPr>
        <p:spPr>
          <a:xfrm>
            <a:off x="4504534" y="2947530"/>
            <a:ext cx="5157850" cy="307777"/>
          </a:xfrm>
          <a:prstGeom prst="rect">
            <a:avLst/>
          </a:prstGeom>
        </p:spPr>
        <p:txBody>
          <a:bodyPr wrap="square">
            <a:spAutoFit/>
          </a:bodyPr>
          <a:lstStyle/>
          <a:p>
            <a:r>
              <a:rPr lang="kk-KZ" b="1" dirty="0">
                <a:latin typeface="Century Gothic" pitchFamily="34" charset="0"/>
              </a:rPr>
              <a:t>БИЛ №2</a:t>
            </a:r>
            <a:endParaRPr lang="ru-RU" dirty="0">
              <a:latin typeface="Century Gothic" pitchFamily="34" charset="0"/>
            </a:endParaRPr>
          </a:p>
        </p:txBody>
      </p:sp>
      <p:sp>
        <p:nvSpPr>
          <p:cNvPr id="67" name="Google Shape;2451;p39"/>
          <p:cNvSpPr/>
          <p:nvPr/>
        </p:nvSpPr>
        <p:spPr>
          <a:xfrm rot="10800000" flipH="1">
            <a:off x="4159238" y="3609383"/>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68" name="Google Shape;2447;p39"/>
          <p:cNvSpPr/>
          <p:nvPr/>
        </p:nvSpPr>
        <p:spPr>
          <a:xfrm rot="10800000" flipH="1">
            <a:off x="4387822" y="3520716"/>
            <a:ext cx="3893670" cy="453993"/>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6" name="Прямоугольник 5"/>
          <p:cNvSpPr/>
          <p:nvPr/>
        </p:nvSpPr>
        <p:spPr>
          <a:xfrm>
            <a:off x="4425218" y="3592698"/>
            <a:ext cx="2247731" cy="307777"/>
          </a:xfrm>
          <a:prstGeom prst="rect">
            <a:avLst/>
          </a:prstGeom>
        </p:spPr>
        <p:txBody>
          <a:bodyPr wrap="none">
            <a:spAutoFit/>
          </a:bodyPr>
          <a:lstStyle/>
          <a:p>
            <a:r>
              <a:rPr lang="kk-KZ" b="1" dirty="0">
                <a:latin typeface="Century Gothic" pitchFamily="34" charset="0"/>
              </a:rPr>
              <a:t>СШИ имени Жамбыла</a:t>
            </a:r>
            <a:r>
              <a:rPr lang="kk-KZ" dirty="0">
                <a:latin typeface="Century Gothic" pitchFamily="34" charset="0"/>
              </a:rPr>
              <a:t> </a:t>
            </a:r>
            <a:endParaRPr lang="ru-RU" dirty="0">
              <a:latin typeface="Century Gothic" pitchFamily="34" charset="0"/>
            </a:endParaRPr>
          </a:p>
        </p:txBody>
      </p:sp>
      <p:sp>
        <p:nvSpPr>
          <p:cNvPr id="69" name="Google Shape;2451;p39"/>
          <p:cNvSpPr/>
          <p:nvPr/>
        </p:nvSpPr>
        <p:spPr>
          <a:xfrm rot="10800000" flipH="1">
            <a:off x="4185324" y="4196133"/>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0" name="Google Shape;2447;p39"/>
          <p:cNvSpPr/>
          <p:nvPr/>
        </p:nvSpPr>
        <p:spPr>
          <a:xfrm rot="10800000" flipH="1">
            <a:off x="4413908" y="4107466"/>
            <a:ext cx="3893670" cy="453993"/>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1" name="Прямоугольник 70"/>
          <p:cNvSpPr/>
          <p:nvPr/>
        </p:nvSpPr>
        <p:spPr>
          <a:xfrm>
            <a:off x="4451304" y="4179448"/>
            <a:ext cx="2501006" cy="307777"/>
          </a:xfrm>
          <a:prstGeom prst="rect">
            <a:avLst/>
          </a:prstGeom>
        </p:spPr>
        <p:txBody>
          <a:bodyPr wrap="none">
            <a:spAutoFit/>
          </a:bodyPr>
          <a:lstStyle/>
          <a:p>
            <a:r>
              <a:rPr lang="kk-KZ" b="1" dirty="0">
                <a:latin typeface="Century Gothic" pitchFamily="34" charset="0"/>
              </a:rPr>
              <a:t>СШИ имени Н.Нурмакова</a:t>
            </a:r>
            <a:endParaRPr lang="ru-RU" dirty="0">
              <a:latin typeface="Century Gothic" pitchFamily="34" charset="0"/>
            </a:endParaRPr>
          </a:p>
        </p:txBody>
      </p:sp>
      <p:sp>
        <p:nvSpPr>
          <p:cNvPr id="72" name="Google Shape;2451;p39"/>
          <p:cNvSpPr/>
          <p:nvPr/>
        </p:nvSpPr>
        <p:spPr>
          <a:xfrm rot="10800000" flipH="1">
            <a:off x="4186859" y="4728643"/>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3" name="Google Shape;2447;p39"/>
          <p:cNvSpPr/>
          <p:nvPr/>
        </p:nvSpPr>
        <p:spPr>
          <a:xfrm rot="10800000" flipH="1">
            <a:off x="4415443" y="4639976"/>
            <a:ext cx="3893670" cy="453993"/>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4" name="Прямоугольник 73"/>
          <p:cNvSpPr/>
          <p:nvPr/>
        </p:nvSpPr>
        <p:spPr>
          <a:xfrm>
            <a:off x="4452839" y="4711958"/>
            <a:ext cx="3703258" cy="307777"/>
          </a:xfrm>
          <a:prstGeom prst="rect">
            <a:avLst/>
          </a:prstGeom>
        </p:spPr>
        <p:txBody>
          <a:bodyPr wrap="none">
            <a:spAutoFit/>
          </a:bodyPr>
          <a:lstStyle/>
          <a:p>
            <a:r>
              <a:rPr lang="kk-KZ" b="1" dirty="0"/>
              <a:t>Школа-лицей №2 имени Абая г.Балхаш</a:t>
            </a:r>
            <a:endParaRPr lang="ru-RU" dirty="0">
              <a:latin typeface="Century Gothic" pitchFamily="34" charset="0"/>
            </a:endParaRPr>
          </a:p>
        </p:txBody>
      </p:sp>
      <p:sp>
        <p:nvSpPr>
          <p:cNvPr id="75" name="Google Shape;2451;p39"/>
          <p:cNvSpPr/>
          <p:nvPr/>
        </p:nvSpPr>
        <p:spPr>
          <a:xfrm rot="10800000" flipH="1">
            <a:off x="4188833" y="5319240"/>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6" name="Google Shape;2447;p39"/>
          <p:cNvSpPr/>
          <p:nvPr/>
        </p:nvSpPr>
        <p:spPr>
          <a:xfrm rot="10800000" flipH="1">
            <a:off x="4417417" y="5230573"/>
            <a:ext cx="3893670" cy="453993"/>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77" name="Прямоугольник 76"/>
          <p:cNvSpPr/>
          <p:nvPr/>
        </p:nvSpPr>
        <p:spPr>
          <a:xfrm>
            <a:off x="4454813" y="5302555"/>
            <a:ext cx="3861955" cy="307777"/>
          </a:xfrm>
          <a:prstGeom prst="rect">
            <a:avLst/>
          </a:prstGeom>
        </p:spPr>
        <p:txBody>
          <a:bodyPr wrap="none">
            <a:spAutoFit/>
          </a:bodyPr>
          <a:lstStyle/>
          <a:p>
            <a:r>
              <a:rPr lang="kk-KZ" b="1" dirty="0">
                <a:latin typeface="Arial" pitchFamily="34" charset="0"/>
                <a:cs typeface="Arial" pitchFamily="34" charset="0"/>
              </a:rPr>
              <a:t>Школа-лицей №4 имени Абая г.Сатпаев</a:t>
            </a:r>
            <a:endParaRPr lang="ru-RU" dirty="0">
              <a:latin typeface="Arial" pitchFamily="34" charset="0"/>
              <a:cs typeface="Arial" pitchFamily="34" charset="0"/>
            </a:endParaRPr>
          </a:p>
        </p:txBody>
      </p:sp>
      <p:sp>
        <p:nvSpPr>
          <p:cNvPr id="62" name="Google Shape;2451;p39"/>
          <p:cNvSpPr/>
          <p:nvPr/>
        </p:nvSpPr>
        <p:spPr>
          <a:xfrm rot="10800000" flipH="1">
            <a:off x="4215590" y="5940000"/>
            <a:ext cx="295575" cy="291443"/>
          </a:xfrm>
          <a:custGeom>
            <a:avLst/>
            <a:gdLst/>
            <a:ahLst/>
            <a:cxnLst/>
            <a:rect l="l" t="t" r="r" b="b"/>
            <a:pathLst>
              <a:path w="4528" h="4666" extrusionOk="0">
                <a:moveTo>
                  <a:pt x="0" y="1"/>
                </a:moveTo>
                <a:lnTo>
                  <a:pt x="0" y="92"/>
                </a:lnTo>
                <a:lnTo>
                  <a:pt x="0" y="4574"/>
                </a:lnTo>
                <a:lnTo>
                  <a:pt x="0" y="4666"/>
                </a:lnTo>
                <a:lnTo>
                  <a:pt x="4528" y="4666"/>
                </a:lnTo>
                <a:lnTo>
                  <a:pt x="4528" y="4574"/>
                </a:lnTo>
                <a:lnTo>
                  <a:pt x="4528" y="92"/>
                </a:lnTo>
                <a:lnTo>
                  <a:pt x="4528" y="1"/>
                </a:lnTo>
                <a:close/>
              </a:path>
            </a:pathLst>
          </a:custGeom>
          <a:solidFill>
            <a:schemeClr val="tx2">
              <a:lumMod val="75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rtl="0">
              <a:spcBef>
                <a:spcPts val="0"/>
              </a:spcBef>
              <a:spcAft>
                <a:spcPts val="0"/>
              </a:spcAft>
              <a:buNone/>
            </a:pPr>
            <a:endParaRPr/>
          </a:p>
        </p:txBody>
      </p:sp>
      <p:sp>
        <p:nvSpPr>
          <p:cNvPr id="63" name="Google Shape;2447;p39"/>
          <p:cNvSpPr/>
          <p:nvPr/>
        </p:nvSpPr>
        <p:spPr>
          <a:xfrm rot="10800000" flipH="1">
            <a:off x="4425704" y="5812706"/>
            <a:ext cx="3803044" cy="524385"/>
          </a:xfrm>
          <a:custGeom>
            <a:avLst/>
            <a:gdLst/>
            <a:ahLst/>
            <a:cxnLst/>
            <a:rect l="l" t="t" r="r" b="b"/>
            <a:pathLst>
              <a:path w="19621" h="4483" extrusionOk="0">
                <a:moveTo>
                  <a:pt x="1" y="0"/>
                </a:moveTo>
                <a:lnTo>
                  <a:pt x="1" y="4482"/>
                </a:lnTo>
                <a:lnTo>
                  <a:pt x="18157" y="4482"/>
                </a:lnTo>
                <a:cubicBezTo>
                  <a:pt x="18980" y="4482"/>
                  <a:pt x="19620" y="3842"/>
                  <a:pt x="19620" y="3019"/>
                </a:cubicBezTo>
                <a:lnTo>
                  <a:pt x="19620" y="1510"/>
                </a:lnTo>
                <a:cubicBezTo>
                  <a:pt x="19620" y="686"/>
                  <a:pt x="18980" y="0"/>
                  <a:pt x="18157" y="0"/>
                </a:cubicBezTo>
                <a:close/>
              </a:path>
            </a:pathLst>
          </a:custGeom>
          <a:solidFill>
            <a:schemeClr val="accent1">
              <a:lumMod val="60000"/>
              <a:lumOff val="40000"/>
            </a:schemeClr>
          </a:solidFill>
          <a:ln>
            <a:noFill/>
          </a:ln>
        </p:spPr>
        <p:txBody>
          <a:bodyPr spcFirstLastPara="1" wrap="square" lIns="91425" tIns="91425" rIns="91425" bIns="91425" anchor="ctr" anchorCtr="0">
            <a:no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sz="1400" dirty="0">
              <a:latin typeface="Arial" pitchFamily="34" charset="0"/>
              <a:cs typeface="Arial" pitchFamily="34" charset="0"/>
            </a:endParaRPr>
          </a:p>
        </p:txBody>
      </p:sp>
      <p:sp>
        <p:nvSpPr>
          <p:cNvPr id="5" name="Прямоугольник 4"/>
          <p:cNvSpPr/>
          <p:nvPr/>
        </p:nvSpPr>
        <p:spPr>
          <a:xfrm>
            <a:off x="4536894" y="5813872"/>
            <a:ext cx="3298568" cy="523220"/>
          </a:xfrm>
          <a:prstGeom prst="rect">
            <a:avLst/>
          </a:prstGeom>
        </p:spPr>
        <p:txBody>
          <a:bodyPr wrap="square">
            <a:spAutoFit/>
          </a:bodyPr>
          <a:lstStyle/>
          <a:p>
            <a:r>
              <a:rPr lang="kk-KZ" b="1" dirty="0">
                <a:latin typeface="Arial" pitchFamily="34" charset="0"/>
                <a:cs typeface="Arial" pitchFamily="34" charset="0"/>
              </a:rPr>
              <a:t>Школа-гимназия имени А.Букейханова г.Шахтнинск</a:t>
            </a:r>
            <a:endParaRPr lang="ru-RU" dirty="0">
              <a:latin typeface="Arial" pitchFamily="34" charset="0"/>
              <a:cs typeface="Arial" pitchFamily="34" charset="0"/>
            </a:endParaRPr>
          </a:p>
        </p:txBody>
      </p:sp>
    </p:spTree>
    <p:extLst>
      <p:ext uri="{BB962C8B-B14F-4D97-AF65-F5344CB8AC3E}">
        <p14:creationId xmlns:p14="http://schemas.microsoft.com/office/powerpoint/2010/main" val="2127414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5</a:t>
            </a:fld>
            <a:endParaRPr lang="ru-RU"/>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51" name="Прямоугольник 50"/>
          <p:cNvSpPr/>
          <p:nvPr/>
        </p:nvSpPr>
        <p:spPr>
          <a:xfrm>
            <a:off x="827085" y="1039101"/>
            <a:ext cx="10781732" cy="1015663"/>
          </a:xfrm>
          <a:prstGeom prst="rect">
            <a:avLst/>
          </a:prstGeom>
        </p:spPr>
        <p:txBody>
          <a:bodyPr wrap="square">
            <a:spAutoFit/>
          </a:bodyPr>
          <a:lstStyle/>
          <a:p>
            <a:pPr algn="ctr"/>
            <a:r>
              <a:rPr lang="ru-RU" sz="2000" b="1" dirty="0">
                <a:solidFill>
                  <a:srgbClr val="002776"/>
                </a:solidFill>
                <a:latin typeface="Century Gothic" pitchFamily="34" charset="0"/>
              </a:rPr>
              <a:t>Для участия в</a:t>
            </a:r>
            <a:r>
              <a:rPr lang="kk-KZ" sz="2000" b="1" dirty="0">
                <a:solidFill>
                  <a:srgbClr val="002776"/>
                </a:solidFill>
                <a:latin typeface="Century Gothic" pitchFamily="34" charset="0"/>
              </a:rPr>
              <a:t>о</a:t>
            </a:r>
            <a:r>
              <a:rPr lang="ru-RU" sz="2000" b="1" dirty="0">
                <a:solidFill>
                  <a:srgbClr val="002776"/>
                </a:solidFill>
                <a:latin typeface="Century Gothic" pitchFamily="34" charset="0"/>
              </a:rPr>
              <a:t> ІI этапе Конкурса </a:t>
            </a:r>
            <a:r>
              <a:rPr lang="kk-KZ" sz="2000" b="1" dirty="0">
                <a:solidFill>
                  <a:srgbClr val="002776"/>
                </a:solidFill>
                <a:latin typeface="Century Gothic" pitchFamily="34" charset="0"/>
              </a:rPr>
              <a:t>(областном) </a:t>
            </a:r>
            <a:r>
              <a:rPr lang="ru-RU" sz="2000" b="1" dirty="0">
                <a:solidFill>
                  <a:srgbClr val="002776"/>
                </a:solidFill>
                <a:latin typeface="Century Gothic" pitchFamily="34" charset="0"/>
              </a:rPr>
              <a:t>в </a:t>
            </a:r>
            <a:r>
              <a:rPr lang="ru-RU" sz="2000" b="1" dirty="0" err="1">
                <a:solidFill>
                  <a:srgbClr val="002776"/>
                </a:solidFill>
                <a:latin typeface="Century Gothic" pitchFamily="34" charset="0"/>
              </a:rPr>
              <a:t>Управлени</a:t>
            </a:r>
            <a:r>
              <a:rPr lang="kk-KZ" sz="2000" b="1" dirty="0">
                <a:solidFill>
                  <a:srgbClr val="002776"/>
                </a:solidFill>
                <a:latin typeface="Century Gothic" pitchFamily="34" charset="0"/>
              </a:rPr>
              <a:t>е образования </a:t>
            </a:r>
            <a:r>
              <a:rPr lang="ru-RU" sz="2000" b="1" dirty="0">
                <a:solidFill>
                  <a:srgbClr val="002776"/>
                </a:solidFill>
                <a:latin typeface="Century Gothic" pitchFamily="34" charset="0"/>
              </a:rPr>
              <a:t>области представляются следующие документы и материалы в электронном формате:</a:t>
            </a:r>
          </a:p>
        </p:txBody>
      </p:sp>
      <p:sp>
        <p:nvSpPr>
          <p:cNvPr id="55" name="Прямоугольник 54"/>
          <p:cNvSpPr/>
          <p:nvPr/>
        </p:nvSpPr>
        <p:spPr>
          <a:xfrm>
            <a:off x="310228" y="2082490"/>
            <a:ext cx="11598840" cy="4401205"/>
          </a:xfrm>
          <a:prstGeom prst="rect">
            <a:avLst/>
          </a:prstGeom>
          <a:solidFill>
            <a:schemeClr val="bg1">
              <a:lumMod val="85000"/>
            </a:schemeClr>
          </a:solidFill>
          <a:ln w="38100">
            <a:noFill/>
            <a:prstDash val="dash"/>
          </a:ln>
        </p:spPr>
        <p:txBody>
          <a:bodyPr wrap="square">
            <a:spAutoFit/>
          </a:bodyPr>
          <a:lstStyle/>
          <a:p>
            <a:r>
              <a:rPr lang="ru-RU" sz="2000" dirty="0">
                <a:latin typeface="Century Gothic" pitchFamily="34" charset="0"/>
              </a:rPr>
              <a:t>      1) заявка по форме на участие в Конкурсе согласно Приложению 1 к Правилам</a:t>
            </a:r>
            <a:r>
              <a:rPr lang="kk-KZ" sz="2000" dirty="0">
                <a:latin typeface="Century Gothic" pitchFamily="34" charset="0"/>
              </a:rPr>
              <a:t> присвоения звания «Лучший педагог»</a:t>
            </a:r>
            <a:r>
              <a:rPr lang="ru-RU" sz="2000" dirty="0">
                <a:latin typeface="Century Gothic" pitchFamily="34" charset="0"/>
              </a:rPr>
              <a:t>;</a:t>
            </a:r>
          </a:p>
          <a:p>
            <a:r>
              <a:rPr lang="ru-RU" sz="2000" dirty="0">
                <a:latin typeface="Century Gothic" pitchFamily="34" charset="0"/>
              </a:rPr>
              <a:t>      2) представление на педагога, заверенное руководителем Отдела образования; </a:t>
            </a:r>
          </a:p>
          <a:p>
            <a:r>
              <a:rPr lang="ru-RU" sz="2000" dirty="0">
                <a:latin typeface="Century Gothic" pitchFamily="34" charset="0"/>
              </a:rPr>
              <a:t>      3) личный листок по учету кадров, заверенный по месту работы;</a:t>
            </a:r>
          </a:p>
          <a:p>
            <a:r>
              <a:rPr lang="ru-RU" sz="2000" dirty="0">
                <a:latin typeface="Century Gothic" pitchFamily="34" charset="0"/>
              </a:rPr>
              <a:t>      4) копия документа, удостоверяющего личность;</a:t>
            </a:r>
          </a:p>
          <a:p>
            <a:r>
              <a:rPr lang="ru-RU" sz="2000" dirty="0">
                <a:latin typeface="Century Gothic" pitchFamily="34" charset="0"/>
              </a:rPr>
              <a:t>      5) выписка из протокола заседания Комиссии Отдела образования и представление на казахском или русском языке;</a:t>
            </a:r>
          </a:p>
          <a:p>
            <a:r>
              <a:rPr lang="ru-RU" sz="2000" dirty="0">
                <a:latin typeface="Century Gothic" pitchFamily="34" charset="0"/>
              </a:rPr>
              <a:t>      6) записанные учебные занятия на электронных носителях; </a:t>
            </a:r>
          </a:p>
          <a:p>
            <a:r>
              <a:rPr lang="ru-RU" sz="2000" dirty="0">
                <a:latin typeface="Century Gothic" pitchFamily="34" charset="0"/>
              </a:rPr>
              <a:t>      7) Портфолио на языке преподавания (структура портфолио педагога изложена в приложении 2 Правил</a:t>
            </a:r>
            <a:r>
              <a:rPr lang="kk-KZ" sz="2000" dirty="0">
                <a:latin typeface="Century Gothic" pitchFamily="34" charset="0"/>
              </a:rPr>
              <a:t> присвоения звания «Лучший педагог»</a:t>
            </a:r>
            <a:r>
              <a:rPr lang="ru-RU" sz="2000" dirty="0">
                <a:latin typeface="Century Gothic" pitchFamily="34" charset="0"/>
              </a:rPr>
              <a:t>);</a:t>
            </a:r>
          </a:p>
          <a:p>
            <a:r>
              <a:rPr lang="ru-RU" sz="2000" dirty="0">
                <a:latin typeface="Century Gothic" pitchFamily="34" charset="0"/>
              </a:rPr>
              <a:t>      8) эссе; тема эссе ежегодно определяется Министерством образования и науки Республики Казахстан;</a:t>
            </a:r>
          </a:p>
          <a:p>
            <a:r>
              <a:rPr lang="ru-RU" sz="2000" dirty="0">
                <a:latin typeface="Century Gothic" pitchFamily="34" charset="0"/>
              </a:rPr>
              <a:t>      9) видеоролик согласно техническим условиям, изложенным в приложении Правил</a:t>
            </a:r>
            <a:r>
              <a:rPr lang="kk-KZ" sz="2000" dirty="0">
                <a:latin typeface="Century Gothic" pitchFamily="34" charset="0"/>
              </a:rPr>
              <a:t> присвоения звания «Лучший педагог»</a:t>
            </a:r>
            <a:r>
              <a:rPr lang="ru-RU" sz="2000" dirty="0">
                <a:latin typeface="Century Gothic" pitchFamily="34" charset="0"/>
              </a:rPr>
              <a:t>. </a:t>
            </a:r>
          </a:p>
        </p:txBody>
      </p:sp>
    </p:spTree>
    <p:extLst>
      <p:ext uri="{BB962C8B-B14F-4D97-AF65-F5344CB8AC3E}">
        <p14:creationId xmlns:p14="http://schemas.microsoft.com/office/powerpoint/2010/main" val="680996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6</a:t>
            </a:fld>
            <a:endParaRPr lang="ru-RU"/>
          </a:p>
        </p:txBody>
      </p:sp>
      <p:sp>
        <p:nvSpPr>
          <p:cNvPr id="12" name="TextBox 11">
            <a:extLst>
              <a:ext uri="{FF2B5EF4-FFF2-40B4-BE49-F238E27FC236}">
                <a16:creationId xmlns:a16="http://schemas.microsoft.com/office/drawing/2014/main" xmlns="" id="{6438E0AB-5119-4429-97E3-E08BF619DF32}"/>
              </a:ext>
            </a:extLst>
          </p:cNvPr>
          <p:cNvSpPr txBox="1"/>
          <p:nvPr/>
        </p:nvSpPr>
        <p:spPr>
          <a:xfrm>
            <a:off x="0" y="6439510"/>
            <a:ext cx="12192000" cy="418489"/>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86687" y="2469193"/>
            <a:ext cx="11445922" cy="3970318"/>
          </a:xfrm>
          <a:prstGeom prst="rect">
            <a:avLst/>
          </a:prstGeom>
        </p:spPr>
        <p:txBody>
          <a:bodyPr wrap="square">
            <a:spAutoFit/>
          </a:bodyPr>
          <a:lstStyle/>
          <a:p>
            <a:r>
              <a:rPr lang="kk-KZ" b="1" dirty="0">
                <a:solidFill>
                  <a:schemeClr val="tx2"/>
                </a:solidFill>
                <a:latin typeface="Century Gothic" pitchFamily="34" charset="0"/>
              </a:rPr>
              <a:t>Отсутствует представление на педагога, заверенное руководителем отдела </a:t>
            </a:r>
            <a:r>
              <a:rPr lang="kk-KZ" b="1" dirty="0" smtClean="0">
                <a:solidFill>
                  <a:schemeClr val="tx2"/>
                </a:solidFill>
                <a:latin typeface="Century Gothic" pitchFamily="34" charset="0"/>
              </a:rPr>
              <a:t>образования:</a:t>
            </a:r>
          </a:p>
          <a:p>
            <a:r>
              <a:rPr lang="kk-KZ" dirty="0">
                <a:latin typeface="Century Gothic" pitchFamily="34" charset="0"/>
              </a:rPr>
              <a:t>Жанааркинский, Абайский, </a:t>
            </a:r>
            <a:r>
              <a:rPr lang="kk-KZ" dirty="0" smtClean="0">
                <a:latin typeface="Century Gothic" pitchFamily="34" charset="0"/>
              </a:rPr>
              <a:t>Бухаржырауский, Улытауский, Каркаралинский </a:t>
            </a:r>
            <a:r>
              <a:rPr lang="kk-KZ" dirty="0">
                <a:latin typeface="Century Gothic" pitchFamily="34" charset="0"/>
              </a:rPr>
              <a:t>районы, г.Жезказган</a:t>
            </a:r>
            <a:endParaRPr lang="kk-KZ" b="1" dirty="0" smtClean="0">
              <a:solidFill>
                <a:schemeClr val="tx2"/>
              </a:solidFill>
              <a:latin typeface="Century Gothic" pitchFamily="34" charset="0"/>
            </a:endParaRPr>
          </a:p>
          <a:p>
            <a:r>
              <a:rPr lang="kk-KZ" b="1" dirty="0" smtClean="0">
                <a:solidFill>
                  <a:schemeClr val="tx2"/>
                </a:solidFill>
                <a:latin typeface="Century Gothic" pitchFamily="34" charset="0"/>
              </a:rPr>
              <a:t>Отсутствует </a:t>
            </a:r>
            <a:r>
              <a:rPr lang="kk-KZ" b="1" dirty="0">
                <a:solidFill>
                  <a:schemeClr val="tx2"/>
                </a:solidFill>
                <a:latin typeface="Century Gothic" pitchFamily="34" charset="0"/>
              </a:rPr>
              <a:t>личный листок по учету кадров </a:t>
            </a:r>
            <a:r>
              <a:rPr lang="kk-KZ" b="1" dirty="0">
                <a:latin typeface="Century Gothic" pitchFamily="34" charset="0"/>
              </a:rPr>
              <a:t>- </a:t>
            </a:r>
            <a:r>
              <a:rPr lang="kk-KZ" dirty="0">
                <a:latin typeface="Century Gothic" pitchFamily="34" charset="0"/>
              </a:rPr>
              <a:t>у педагогов г.Караганды (3 педагога), Жезказган (1), Жанааркинского района (2). </a:t>
            </a:r>
            <a:endParaRPr lang="kk-KZ" dirty="0" smtClean="0">
              <a:latin typeface="Century Gothic" pitchFamily="34" charset="0"/>
            </a:endParaRPr>
          </a:p>
          <a:p>
            <a:r>
              <a:rPr lang="kk-KZ" b="1" dirty="0">
                <a:solidFill>
                  <a:schemeClr val="tx2"/>
                </a:solidFill>
                <a:latin typeface="Century Gothic" pitchFamily="34" charset="0"/>
              </a:rPr>
              <a:t>Личный листок по учету кадров не заверен по месту работы</a:t>
            </a:r>
            <a:r>
              <a:rPr lang="kk-KZ" b="1" dirty="0" smtClean="0">
                <a:solidFill>
                  <a:schemeClr val="tx2"/>
                </a:solidFill>
                <a:latin typeface="Century Gothic" pitchFamily="34" charset="0"/>
              </a:rPr>
              <a:t>:</a:t>
            </a:r>
          </a:p>
          <a:p>
            <a:r>
              <a:rPr lang="kk-KZ" dirty="0" smtClean="0">
                <a:latin typeface="Century Gothic" pitchFamily="34" charset="0"/>
              </a:rPr>
              <a:t>Бухаржырауский, Улытауский  районы</a:t>
            </a:r>
          </a:p>
          <a:p>
            <a:r>
              <a:rPr lang="kk-KZ" b="1" dirty="0">
                <a:solidFill>
                  <a:schemeClr val="tx2"/>
                </a:solidFill>
                <a:latin typeface="Century Gothic" pitchFamily="34" charset="0"/>
              </a:rPr>
              <a:t>Отсутствует копия документа, удостоверящего личность</a:t>
            </a:r>
            <a:r>
              <a:rPr lang="kk-KZ" b="1" dirty="0" smtClean="0">
                <a:solidFill>
                  <a:schemeClr val="tx2"/>
                </a:solidFill>
                <a:latin typeface="Century Gothic" pitchFamily="34" charset="0"/>
              </a:rPr>
              <a:t>:</a:t>
            </a:r>
          </a:p>
          <a:p>
            <a:r>
              <a:rPr lang="kk-KZ" dirty="0">
                <a:latin typeface="Century Gothic" pitchFamily="34" charset="0"/>
              </a:rPr>
              <a:t>Караганда, Жанааркинский район</a:t>
            </a:r>
            <a:endParaRPr lang="kk-KZ" b="1" dirty="0" smtClean="0">
              <a:solidFill>
                <a:schemeClr val="tx2"/>
              </a:solidFill>
              <a:latin typeface="Century Gothic" pitchFamily="34" charset="0"/>
            </a:endParaRPr>
          </a:p>
          <a:p>
            <a:r>
              <a:rPr lang="kk-KZ" b="1" dirty="0">
                <a:solidFill>
                  <a:schemeClr val="tx2"/>
                </a:solidFill>
                <a:latin typeface="Century Gothic" pitchFamily="34" charset="0"/>
              </a:rPr>
              <a:t>Отсутствует выписка из протокола заседания комиссии отдела образования:</a:t>
            </a:r>
            <a:endParaRPr lang="ru-RU" b="1" dirty="0">
              <a:solidFill>
                <a:schemeClr val="tx2"/>
              </a:solidFill>
              <a:latin typeface="Century Gothic" pitchFamily="34" charset="0"/>
            </a:endParaRPr>
          </a:p>
          <a:p>
            <a:r>
              <a:rPr lang="kk-KZ" dirty="0">
                <a:latin typeface="Century Gothic" pitchFamily="34" charset="0"/>
              </a:rPr>
              <a:t>Караганда, Жезказган, Жанааркинский, Абайский, </a:t>
            </a:r>
            <a:r>
              <a:rPr lang="kk-KZ" dirty="0" smtClean="0">
                <a:latin typeface="Century Gothic" pitchFamily="34" charset="0"/>
              </a:rPr>
              <a:t>Бухаржырауский, Нуринский, Улытауский, Каркаралинский   </a:t>
            </a:r>
            <a:r>
              <a:rPr lang="kk-KZ" dirty="0">
                <a:latin typeface="Century Gothic" pitchFamily="34" charset="0"/>
              </a:rPr>
              <a:t>районы</a:t>
            </a:r>
            <a:endParaRPr lang="ru-RU" dirty="0">
              <a:latin typeface="Century Gothic" pitchFamily="34" charset="0"/>
            </a:endParaRPr>
          </a:p>
          <a:p>
            <a:r>
              <a:rPr lang="kk-KZ" b="1" dirty="0">
                <a:solidFill>
                  <a:schemeClr val="tx2"/>
                </a:solidFill>
                <a:latin typeface="Century Gothic" pitchFamily="34" charset="0"/>
              </a:rPr>
              <a:t>Отсутствуют записанные учебные занятия на электронных носителях у педагогов следующих регионов</a:t>
            </a:r>
            <a:r>
              <a:rPr lang="kk-KZ" b="1" dirty="0">
                <a:latin typeface="Century Gothic" pitchFamily="34" charset="0"/>
              </a:rPr>
              <a:t>:</a:t>
            </a:r>
            <a:r>
              <a:rPr lang="kk-KZ" dirty="0">
                <a:latin typeface="Century Gothic" pitchFamily="34" charset="0"/>
              </a:rPr>
              <a:t> </a:t>
            </a:r>
            <a:r>
              <a:rPr lang="kk-KZ" dirty="0" smtClean="0">
                <a:latin typeface="Century Gothic" pitchFamily="34" charset="0"/>
              </a:rPr>
              <a:t>Жанааркинский, Нуринский, Улытауский  районы, </a:t>
            </a:r>
            <a:r>
              <a:rPr lang="kk-KZ" dirty="0">
                <a:latin typeface="Century Gothic" pitchFamily="34" charset="0"/>
              </a:rPr>
              <a:t>Жезказган, СШИ имени Н.Нурмакова, Саранский высший гуманитарно-технический колледж имени А.Кунанбаева, колледж КЭУ.</a:t>
            </a:r>
            <a:endParaRPr lang="ru-RU" dirty="0">
              <a:latin typeface="Century Gothic" pitchFamily="34" charset="0"/>
            </a:endParaRPr>
          </a:p>
          <a:p>
            <a:r>
              <a:rPr lang="kk-KZ" b="1" dirty="0">
                <a:solidFill>
                  <a:schemeClr val="tx2"/>
                </a:solidFill>
                <a:latin typeface="Century Gothic" pitchFamily="34" charset="0"/>
              </a:rPr>
              <a:t>Темы эссе не соответствуют темам, определенным министерством образования и науки РК у педагогов следующих регионов: </a:t>
            </a:r>
            <a:r>
              <a:rPr lang="kk-KZ" dirty="0">
                <a:latin typeface="Century Gothic" pitchFamily="34" charset="0"/>
              </a:rPr>
              <a:t>г.Балхаш, Жанааркинский район, колледж КЭУ.</a:t>
            </a:r>
            <a:endParaRPr lang="ru-RU" dirty="0">
              <a:latin typeface="Century Gothic" pitchFamily="34" charset="0"/>
            </a:endParaRPr>
          </a:p>
          <a:p>
            <a:r>
              <a:rPr lang="kk-KZ" b="1" dirty="0">
                <a:solidFill>
                  <a:schemeClr val="tx2"/>
                </a:solidFill>
                <a:latin typeface="Century Gothic" pitchFamily="34" charset="0"/>
              </a:rPr>
              <a:t>Отсутствует эссе</a:t>
            </a:r>
            <a:r>
              <a:rPr lang="kk-KZ" b="1" dirty="0">
                <a:latin typeface="Century Gothic" pitchFamily="34" charset="0"/>
              </a:rPr>
              <a:t>: </a:t>
            </a:r>
            <a:r>
              <a:rPr lang="kk-KZ" dirty="0">
                <a:latin typeface="Century Gothic" pitchFamily="34" charset="0"/>
              </a:rPr>
              <a:t>г.Приозерск, </a:t>
            </a:r>
            <a:r>
              <a:rPr lang="kk-KZ" dirty="0" smtClean="0">
                <a:latin typeface="Century Gothic" pitchFamily="34" charset="0"/>
              </a:rPr>
              <a:t>г.Жезказган, Улытауский, Каркаралинский районы</a:t>
            </a:r>
            <a:endParaRPr lang="ru-RU" dirty="0">
              <a:latin typeface="Century Gothic" pitchFamily="34" charset="0"/>
            </a:endParaRPr>
          </a:p>
          <a:p>
            <a:r>
              <a:rPr lang="kk-KZ" b="1" dirty="0">
                <a:solidFill>
                  <a:schemeClr val="tx2"/>
                </a:solidFill>
                <a:latin typeface="Century Gothic" pitchFamily="34" charset="0"/>
              </a:rPr>
              <a:t>Отсутствует видеоролик:</a:t>
            </a:r>
            <a:r>
              <a:rPr lang="kk-KZ" dirty="0">
                <a:solidFill>
                  <a:schemeClr val="tx2"/>
                </a:solidFill>
                <a:latin typeface="Century Gothic" pitchFamily="34" charset="0"/>
              </a:rPr>
              <a:t> </a:t>
            </a:r>
            <a:r>
              <a:rPr lang="kk-KZ" dirty="0">
                <a:latin typeface="Century Gothic" pitchFamily="34" charset="0"/>
              </a:rPr>
              <a:t>г.Балхаш, Жанааркинский, </a:t>
            </a:r>
            <a:r>
              <a:rPr lang="kk-KZ" dirty="0" smtClean="0">
                <a:latin typeface="Century Gothic" pitchFamily="34" charset="0"/>
              </a:rPr>
              <a:t>Бухаржырауский, Нуринский, Улытауский  </a:t>
            </a:r>
            <a:r>
              <a:rPr lang="kk-KZ" dirty="0">
                <a:latin typeface="Century Gothic" pitchFamily="34" charset="0"/>
              </a:rPr>
              <a:t>районы, г.Жезказган, СШИ имени Н.Нурмакова, Карсакпайский агротехнический колледж, колледж КЭУ, колледж иностранных языков.</a:t>
            </a:r>
            <a:endParaRPr lang="ru-RU" dirty="0">
              <a:latin typeface="Century Gothic" pitchFamily="34" charset="0"/>
            </a:endParaRPr>
          </a:p>
        </p:txBody>
      </p:sp>
      <p:sp>
        <p:nvSpPr>
          <p:cNvPr id="8" name="Прямоугольник 7"/>
          <p:cNvSpPr/>
          <p:nvPr/>
        </p:nvSpPr>
        <p:spPr>
          <a:xfrm>
            <a:off x="113730" y="792681"/>
            <a:ext cx="11991836" cy="369332"/>
          </a:xfrm>
          <a:prstGeom prst="rect">
            <a:avLst/>
          </a:prstGeom>
        </p:spPr>
        <p:txBody>
          <a:bodyPr wrap="square">
            <a:spAutoFit/>
          </a:bodyPr>
          <a:lstStyle/>
          <a:p>
            <a:r>
              <a:rPr lang="kk-KZ" sz="1800" b="1" dirty="0">
                <a:solidFill>
                  <a:schemeClr val="tx2"/>
                </a:solidFill>
                <a:latin typeface="Century Gothic" pitchFamily="34" charset="0"/>
              </a:rPr>
              <a:t>Направили на областной этап конкурсантов, у которых нет в наличии необходимых </a:t>
            </a:r>
            <a:r>
              <a:rPr lang="kk-KZ" sz="1800" b="1" dirty="0" smtClean="0">
                <a:solidFill>
                  <a:schemeClr val="tx2"/>
                </a:solidFill>
                <a:latin typeface="Century Gothic" pitchFamily="34" charset="0"/>
              </a:rPr>
              <a:t>документов: </a:t>
            </a:r>
            <a:endParaRPr lang="ru-RU" sz="1800" b="1" dirty="0">
              <a:solidFill>
                <a:schemeClr val="tx2"/>
              </a:solidFill>
              <a:latin typeface="Century Gothic" pitchFamily="34" charset="0"/>
            </a:endParaRPr>
          </a:p>
        </p:txBody>
      </p:sp>
      <p:sp>
        <p:nvSpPr>
          <p:cNvPr id="22" name="Прямоугольник 21"/>
          <p:cNvSpPr/>
          <p:nvPr/>
        </p:nvSpPr>
        <p:spPr>
          <a:xfrm>
            <a:off x="1392072" y="1376036"/>
            <a:ext cx="9321421" cy="9197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1505803" y="1464747"/>
            <a:ext cx="9207690" cy="830997"/>
          </a:xfrm>
          <a:prstGeom prst="rect">
            <a:avLst/>
          </a:prstGeom>
        </p:spPr>
        <p:txBody>
          <a:bodyPr wrap="square">
            <a:spAutoFit/>
          </a:bodyPr>
          <a:lstStyle/>
          <a:p>
            <a:r>
              <a:rPr lang="kk-KZ" sz="1600" b="1" i="1" dirty="0">
                <a:solidFill>
                  <a:schemeClr val="bg1"/>
                </a:solidFill>
                <a:latin typeface="Century Gothic" pitchFamily="34" charset="0"/>
              </a:rPr>
              <a:t>Жанааркинский, Абайский, Бухаржырауский </a:t>
            </a:r>
            <a:r>
              <a:rPr lang="kk-KZ" sz="1600" b="1" i="1" dirty="0" smtClean="0">
                <a:solidFill>
                  <a:schemeClr val="bg1"/>
                </a:solidFill>
                <a:latin typeface="Century Gothic" pitchFamily="34" charset="0"/>
              </a:rPr>
              <a:t>, Нуринский, Улытауский, Каркаралинский   районы</a:t>
            </a:r>
            <a:r>
              <a:rPr lang="kk-KZ" sz="1600" b="1" i="1" dirty="0">
                <a:solidFill>
                  <a:schemeClr val="bg1"/>
                </a:solidFill>
                <a:latin typeface="Century Gothic" pitchFamily="34" charset="0"/>
              </a:rPr>
              <a:t>, города Караганда, Жезказган, Балхаш, </a:t>
            </a:r>
            <a:r>
              <a:rPr lang="kk-KZ" sz="1600" b="1" i="1" dirty="0" smtClean="0">
                <a:solidFill>
                  <a:schemeClr val="bg1"/>
                </a:solidFill>
                <a:latin typeface="Century Gothic" pitchFamily="34" charset="0"/>
              </a:rPr>
              <a:t>Приозерск, СШИ им.Нурмакова</a:t>
            </a:r>
            <a:endParaRPr lang="ru-RU" sz="1600" b="1" dirty="0">
              <a:solidFill>
                <a:schemeClr val="bg1"/>
              </a:solidFill>
              <a:latin typeface="Century Gothic" pitchFamily="34" charset="0"/>
            </a:endParaRPr>
          </a:p>
        </p:txBody>
      </p:sp>
    </p:spTree>
    <p:extLst>
      <p:ext uri="{BB962C8B-B14F-4D97-AF65-F5344CB8AC3E}">
        <p14:creationId xmlns:p14="http://schemas.microsoft.com/office/powerpoint/2010/main" val="3492596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ru-RU" smtClean="0"/>
              <a:t>7</a:t>
            </a:fld>
            <a:endParaRPr lang="ru-RU"/>
          </a:p>
        </p:txBody>
      </p:sp>
      <p:sp>
        <p:nvSpPr>
          <p:cNvPr id="12" name="TextBox 11">
            <a:extLst>
              <a:ext uri="{FF2B5EF4-FFF2-40B4-BE49-F238E27FC236}">
                <a16:creationId xmlns:a16="http://schemas.microsoft.com/office/drawing/2014/main" xmlns="" id="{6438E0AB-5119-4429-97E3-E08BF619DF32}"/>
              </a:ext>
            </a:extLst>
          </p:cNvPr>
          <p:cNvSpPr txBox="1"/>
          <p:nvPr/>
        </p:nvSpPr>
        <p:spPr>
          <a:xfrm>
            <a:off x="0" y="6196084"/>
            <a:ext cx="12192000" cy="661916"/>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pic>
        <p:nvPicPr>
          <p:cNvPr id="102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13982" y="797061"/>
            <a:ext cx="6096000" cy="1169551"/>
          </a:xfrm>
          <a:prstGeom prst="rect">
            <a:avLst/>
          </a:prstGeom>
        </p:spPr>
        <p:txBody>
          <a:bodyPr>
            <a:spAutoFit/>
          </a:bodyPr>
          <a:lstStyle/>
          <a:p>
            <a:r>
              <a:rPr lang="kk-KZ" b="1" dirty="0">
                <a:solidFill>
                  <a:srgbClr val="254375"/>
                </a:solidFill>
                <a:latin typeface="Century Gothic" pitchFamily="34" charset="0"/>
              </a:rPr>
              <a:t>Портфолио должно состоять из 4-х разделов: </a:t>
            </a:r>
            <a:endParaRPr lang="ru-RU" b="1" dirty="0">
              <a:solidFill>
                <a:srgbClr val="254375"/>
              </a:solidFill>
              <a:latin typeface="Century Gothic" pitchFamily="34" charset="0"/>
            </a:endParaRPr>
          </a:p>
          <a:p>
            <a:r>
              <a:rPr lang="kk-KZ" dirty="0">
                <a:latin typeface="Century Gothic" pitchFamily="34" charset="0"/>
              </a:rPr>
              <a:t>1.Общие сведения о педагоге</a:t>
            </a:r>
            <a:endParaRPr lang="ru-RU" dirty="0">
              <a:latin typeface="Century Gothic" pitchFamily="34" charset="0"/>
            </a:endParaRPr>
          </a:p>
          <a:p>
            <a:r>
              <a:rPr lang="kk-KZ" dirty="0">
                <a:latin typeface="Century Gothic" pitchFamily="34" charset="0"/>
              </a:rPr>
              <a:t>2. Мониторинг педагогической деятельности</a:t>
            </a:r>
            <a:endParaRPr lang="ru-RU" dirty="0">
              <a:latin typeface="Century Gothic" pitchFamily="34" charset="0"/>
            </a:endParaRPr>
          </a:p>
          <a:p>
            <a:r>
              <a:rPr lang="kk-KZ" dirty="0">
                <a:latin typeface="Century Gothic" pitchFamily="34" charset="0"/>
              </a:rPr>
              <a:t>3. Научно-методическая деятельность</a:t>
            </a:r>
            <a:endParaRPr lang="ru-RU" dirty="0">
              <a:latin typeface="Century Gothic" pitchFamily="34" charset="0"/>
            </a:endParaRPr>
          </a:p>
          <a:p>
            <a:r>
              <a:rPr lang="kk-KZ" dirty="0">
                <a:latin typeface="Century Gothic" pitchFamily="34" charset="0"/>
              </a:rPr>
              <a:t>4. Внеурочная деятельность</a:t>
            </a:r>
            <a:endParaRPr lang="ru-RU" dirty="0">
              <a:latin typeface="Century Gothic"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424585839"/>
              </p:ext>
            </p:extLst>
          </p:nvPr>
        </p:nvGraphicFramePr>
        <p:xfrm>
          <a:off x="869518" y="2062148"/>
          <a:ext cx="10790219" cy="4665875"/>
        </p:xfrm>
        <a:graphic>
          <a:graphicData uri="http://schemas.openxmlformats.org/drawingml/2006/table">
            <a:tbl>
              <a:tblPr firstRow="1" firstCol="1" bandRow="1">
                <a:tableStyleId>{3C2FFA5D-87B4-456A-9821-1D502468CF0F}</a:tableStyleId>
              </a:tblPr>
              <a:tblGrid>
                <a:gridCol w="2407665"/>
                <a:gridCol w="8382554"/>
              </a:tblGrid>
              <a:tr h="126485">
                <a:tc>
                  <a:txBody>
                    <a:bodyPr/>
                    <a:lstStyle/>
                    <a:p>
                      <a:pPr algn="l">
                        <a:lnSpc>
                          <a:spcPct val="115000"/>
                        </a:lnSpc>
                        <a:spcAft>
                          <a:spcPts val="0"/>
                        </a:spcAft>
                      </a:pPr>
                      <a:r>
                        <a:rPr lang="kk-KZ" sz="1100" dirty="0">
                          <a:effectLst/>
                          <a:latin typeface="Century Gothic" pitchFamily="34" charset="0"/>
                        </a:rPr>
                        <a:t>Раздел</a:t>
                      </a:r>
                      <a:endParaRPr lang="ru-RU" sz="1100" dirty="0">
                        <a:effectLst/>
                        <a:latin typeface="Century Gothic" pitchFamily="34" charset="0"/>
                        <a:ea typeface="Calibri"/>
                        <a:cs typeface="Times New Roman"/>
                      </a:endParaRPr>
                    </a:p>
                  </a:txBody>
                  <a:tcPr marL="41245" marR="41245" marT="0" marB="0"/>
                </a:tc>
                <a:tc>
                  <a:txBody>
                    <a:bodyPr/>
                    <a:lstStyle/>
                    <a:p>
                      <a:pPr algn="l">
                        <a:lnSpc>
                          <a:spcPct val="115000"/>
                        </a:lnSpc>
                        <a:spcAft>
                          <a:spcPts val="0"/>
                        </a:spcAft>
                      </a:pPr>
                      <a:r>
                        <a:rPr lang="kk-KZ" sz="1100">
                          <a:effectLst/>
                          <a:latin typeface="Century Gothic" pitchFamily="34" charset="0"/>
                        </a:rPr>
                        <a:t>Что должно входить в раздел</a:t>
                      </a:r>
                      <a:endParaRPr lang="ru-RU" sz="1100">
                        <a:effectLst/>
                        <a:latin typeface="Century Gothic" pitchFamily="34" charset="0"/>
                        <a:ea typeface="Calibri"/>
                        <a:cs typeface="Times New Roman"/>
                      </a:endParaRPr>
                    </a:p>
                  </a:txBody>
                  <a:tcPr marL="41245" marR="41245" marT="0" marB="0"/>
                </a:tc>
              </a:tr>
              <a:tr h="961924">
                <a:tc>
                  <a:txBody>
                    <a:bodyPr/>
                    <a:lstStyle/>
                    <a:p>
                      <a:pPr algn="l">
                        <a:spcAft>
                          <a:spcPts val="0"/>
                        </a:spcAft>
                      </a:pPr>
                      <a:r>
                        <a:rPr lang="ru-RU" sz="1100" dirty="0">
                          <a:effectLst/>
                          <a:latin typeface="Century Gothic" pitchFamily="34" charset="0"/>
                        </a:rPr>
                        <a:t>   1. Общие сведения о педагоге.</a:t>
                      </a:r>
                      <a:endParaRPr lang="ru-RU" sz="1100" dirty="0">
                        <a:effectLst/>
                        <a:latin typeface="Century Gothic" pitchFamily="34" charset="0"/>
                        <a:ea typeface="Calibri"/>
                        <a:cs typeface="Times New Roman"/>
                      </a:endParaRPr>
                    </a:p>
                  </a:txBody>
                  <a:tcPr marL="41245" marR="41245" marT="0" marB="0"/>
                </a:tc>
                <a:tc>
                  <a:txBody>
                    <a:bodyPr/>
                    <a:lstStyle/>
                    <a:p>
                      <a:pPr algn="l">
                        <a:spcAft>
                          <a:spcPts val="0"/>
                        </a:spcAft>
                      </a:pPr>
                      <a:r>
                        <a:rPr lang="ru-RU" sz="1100" dirty="0" smtClean="0">
                          <a:effectLst/>
                          <a:latin typeface="Century Gothic" pitchFamily="34" charset="0"/>
                        </a:rPr>
                        <a:t>Фамилия</a:t>
                      </a:r>
                      <a:r>
                        <a:rPr lang="ru-RU" sz="1100" dirty="0">
                          <a:effectLst/>
                          <a:latin typeface="Century Gothic" pitchFamily="34" charset="0"/>
                        </a:rPr>
                        <a:t>, имя, отчество (при наличии) с обязательным вложением фотографии в размере 3х4.</a:t>
                      </a:r>
                    </a:p>
                    <a:p>
                      <a:pPr algn="l">
                        <a:spcAft>
                          <a:spcPts val="0"/>
                        </a:spcAft>
                      </a:pPr>
                      <a:r>
                        <a:rPr lang="ru-RU" sz="1100" dirty="0" smtClean="0">
                          <a:effectLst/>
                          <a:latin typeface="Century Gothic" pitchFamily="34" charset="0"/>
                        </a:rPr>
                        <a:t>Стаж </a:t>
                      </a:r>
                      <a:r>
                        <a:rPr lang="ru-RU" sz="1100" dirty="0">
                          <a:effectLst/>
                          <a:latin typeface="Century Gothic" pitchFamily="34" charset="0"/>
                        </a:rPr>
                        <a:t>(трудовой и педагогический). </a:t>
                      </a:r>
                    </a:p>
                    <a:p>
                      <a:pPr algn="l">
                        <a:spcAft>
                          <a:spcPts val="0"/>
                        </a:spcAft>
                      </a:pPr>
                      <a:r>
                        <a:rPr lang="ru-RU" sz="1100" dirty="0" smtClean="0">
                          <a:effectLst/>
                          <a:latin typeface="Century Gothic" pitchFamily="34" charset="0"/>
                        </a:rPr>
                        <a:t>Образование</a:t>
                      </a:r>
                      <a:r>
                        <a:rPr lang="ru-RU" sz="1100" dirty="0">
                          <a:effectLst/>
                          <a:latin typeface="Century Gothic" pitchFamily="34" charset="0"/>
                        </a:rPr>
                        <a:t>.</a:t>
                      </a:r>
                    </a:p>
                    <a:p>
                      <a:pPr algn="l">
                        <a:spcAft>
                          <a:spcPts val="0"/>
                        </a:spcAft>
                      </a:pPr>
                      <a:r>
                        <a:rPr lang="ru-RU" sz="1100" dirty="0" smtClean="0">
                          <a:effectLst/>
                          <a:latin typeface="Century Gothic" pitchFamily="34" charset="0"/>
                        </a:rPr>
                        <a:t>Повышение </a:t>
                      </a:r>
                      <a:r>
                        <a:rPr lang="ru-RU" sz="1100" dirty="0">
                          <a:effectLst/>
                          <a:latin typeface="Century Gothic" pitchFamily="34" charset="0"/>
                        </a:rPr>
                        <a:t>квалификации.</a:t>
                      </a:r>
                    </a:p>
                    <a:p>
                      <a:pPr algn="l">
                        <a:spcAft>
                          <a:spcPts val="0"/>
                        </a:spcAft>
                      </a:pPr>
                      <a:r>
                        <a:rPr lang="ru-RU" sz="1100" dirty="0" smtClean="0">
                          <a:effectLst/>
                          <a:latin typeface="Century Gothic" pitchFamily="34" charset="0"/>
                        </a:rPr>
                        <a:t>Награды </a:t>
                      </a:r>
                      <a:r>
                        <a:rPr lang="ru-RU" sz="1100" dirty="0">
                          <a:effectLst/>
                          <a:latin typeface="Century Gothic" pitchFamily="34" charset="0"/>
                        </a:rPr>
                        <a:t>(грамоты, похвальные листы, благодарственные письма, отзывы и рекомендации), сертификаты курсов повышения квалификации, в том числе дистанционных (сканы документов, подтверждающих образование, прохождение курсов, сканы почетных грамот, сертификатов). </a:t>
                      </a:r>
                      <a:endParaRPr lang="ru-RU" sz="1100" dirty="0">
                        <a:effectLst/>
                        <a:latin typeface="Century Gothic" pitchFamily="34" charset="0"/>
                        <a:ea typeface="Calibri"/>
                        <a:cs typeface="Times New Roman"/>
                      </a:endParaRPr>
                    </a:p>
                  </a:txBody>
                  <a:tcPr marL="41245" marR="41245" marT="0" marB="0"/>
                </a:tc>
              </a:tr>
              <a:tr h="879896">
                <a:tc>
                  <a:txBody>
                    <a:bodyPr/>
                    <a:lstStyle/>
                    <a:p>
                      <a:pPr algn="l">
                        <a:spcAft>
                          <a:spcPts val="0"/>
                        </a:spcAft>
                      </a:pPr>
                      <a:r>
                        <a:rPr lang="ru-RU" sz="1100" dirty="0">
                          <a:effectLst/>
                          <a:latin typeface="Century Gothic" pitchFamily="34" charset="0"/>
                        </a:rPr>
                        <a:t>2. Мониторинг педагогической деятельности</a:t>
                      </a:r>
                    </a:p>
                    <a:p>
                      <a:pPr algn="l">
                        <a:spcAft>
                          <a:spcPts val="0"/>
                        </a:spcAft>
                      </a:pPr>
                      <a:r>
                        <a:rPr lang="kk-KZ" sz="1100" dirty="0">
                          <a:effectLst/>
                          <a:latin typeface="Century Gothic" pitchFamily="34" charset="0"/>
                        </a:rPr>
                        <a:t> </a:t>
                      </a:r>
                      <a:endParaRPr lang="ru-RU" sz="1100" dirty="0">
                        <a:effectLst/>
                        <a:latin typeface="Century Gothic" pitchFamily="34" charset="0"/>
                        <a:ea typeface="Calibri"/>
                        <a:cs typeface="Times New Roman"/>
                      </a:endParaRPr>
                    </a:p>
                  </a:txBody>
                  <a:tcPr marL="41245" marR="41245" marT="0" marB="0"/>
                </a:tc>
                <a:tc>
                  <a:txBody>
                    <a:bodyPr/>
                    <a:lstStyle/>
                    <a:p>
                      <a:pPr algn="l">
                        <a:spcAft>
                          <a:spcPts val="0"/>
                        </a:spcAft>
                      </a:pPr>
                      <a:r>
                        <a:rPr lang="ru-RU" sz="1100" dirty="0">
                          <a:effectLst/>
                          <a:latin typeface="Century Gothic" pitchFamily="34" charset="0"/>
                        </a:rPr>
                        <a:t> </a:t>
                      </a:r>
                      <a:r>
                        <a:rPr lang="ru-RU" sz="1100" dirty="0" smtClean="0">
                          <a:effectLst/>
                          <a:latin typeface="Century Gothic" pitchFamily="34" charset="0"/>
                        </a:rPr>
                        <a:t>мониторинг </a:t>
                      </a:r>
                      <a:r>
                        <a:rPr lang="ru-RU" sz="1100" dirty="0">
                          <a:effectLst/>
                          <a:latin typeface="Century Gothic" pitchFamily="34" charset="0"/>
                        </a:rPr>
                        <a:t>и динамика развития качества знаний за последние пять лет;</a:t>
                      </a:r>
                    </a:p>
                    <a:p>
                      <a:pPr algn="l">
                        <a:spcAft>
                          <a:spcPts val="0"/>
                        </a:spcAft>
                      </a:pPr>
                      <a:r>
                        <a:rPr lang="ru-RU" sz="1100" dirty="0">
                          <a:effectLst/>
                          <a:latin typeface="Century Gothic" pitchFamily="34" charset="0"/>
                        </a:rPr>
                        <a:t> </a:t>
                      </a:r>
                      <a:r>
                        <a:rPr lang="ru-RU" sz="1100" dirty="0" smtClean="0">
                          <a:effectLst/>
                          <a:latin typeface="Century Gothic" pitchFamily="34" charset="0"/>
                        </a:rPr>
                        <a:t>сведения </a:t>
                      </a:r>
                      <a:r>
                        <a:rPr lang="ru-RU" sz="1100" dirty="0">
                          <a:effectLst/>
                          <a:latin typeface="Century Gothic" pitchFamily="34" charset="0"/>
                        </a:rPr>
                        <a:t>об итогах внешней оценки по предмету;</a:t>
                      </a:r>
                    </a:p>
                    <a:p>
                      <a:pPr algn="l">
                        <a:spcAft>
                          <a:spcPts val="0"/>
                        </a:spcAft>
                      </a:pPr>
                      <a:r>
                        <a:rPr lang="ru-RU" sz="1100" dirty="0">
                          <a:effectLst/>
                          <a:latin typeface="Century Gothic" pitchFamily="34" charset="0"/>
                        </a:rPr>
                        <a:t> </a:t>
                      </a:r>
                      <a:r>
                        <a:rPr lang="ru-RU" sz="1100" dirty="0" smtClean="0">
                          <a:effectLst/>
                          <a:latin typeface="Century Gothic" pitchFamily="34" charset="0"/>
                        </a:rPr>
                        <a:t>сведения </a:t>
                      </a:r>
                      <a:r>
                        <a:rPr lang="ru-RU" sz="1100" dirty="0">
                          <a:effectLst/>
                          <a:latin typeface="Century Gothic" pitchFamily="34" charset="0"/>
                        </a:rPr>
                        <a:t>о собственном участии на олимпиадах, профессиональных конкурсах;</a:t>
                      </a:r>
                    </a:p>
                    <a:p>
                      <a:pPr algn="l">
                        <a:spcAft>
                          <a:spcPts val="0"/>
                        </a:spcAft>
                      </a:pPr>
                      <a:r>
                        <a:rPr lang="ru-RU" sz="1100" dirty="0">
                          <a:effectLst/>
                          <a:latin typeface="Century Gothic" pitchFamily="34" charset="0"/>
                        </a:rPr>
                        <a:t> </a:t>
                      </a:r>
                      <a:r>
                        <a:rPr lang="ru-RU" sz="1100" dirty="0" smtClean="0">
                          <a:effectLst/>
                          <a:latin typeface="Century Gothic" pitchFamily="34" charset="0"/>
                        </a:rPr>
                        <a:t>достижения </a:t>
                      </a:r>
                      <a:r>
                        <a:rPr lang="ru-RU" sz="1100" dirty="0">
                          <a:effectLst/>
                          <a:latin typeface="Century Gothic" pitchFamily="34" charset="0"/>
                        </a:rPr>
                        <a:t>учащихся, победителей олимпиад, соревнований (конкурсов) по предмету, участие в научно-практических конференциях.</a:t>
                      </a:r>
                      <a:endParaRPr lang="ru-RU" sz="1100" dirty="0">
                        <a:effectLst/>
                        <a:latin typeface="Century Gothic" pitchFamily="34" charset="0"/>
                        <a:ea typeface="Calibri"/>
                        <a:cs typeface="Times New Roman"/>
                      </a:endParaRPr>
                    </a:p>
                  </a:txBody>
                  <a:tcPr marL="41245" marR="41245" marT="0" marB="0"/>
                </a:tc>
              </a:tr>
              <a:tr h="1869778">
                <a:tc>
                  <a:txBody>
                    <a:bodyPr/>
                    <a:lstStyle/>
                    <a:p>
                      <a:pPr algn="l">
                        <a:spcAft>
                          <a:spcPts val="0"/>
                        </a:spcAft>
                      </a:pPr>
                      <a:r>
                        <a:rPr lang="ru-RU" sz="1100">
                          <a:effectLst/>
                          <a:latin typeface="Century Gothic" pitchFamily="34" charset="0"/>
                        </a:rPr>
                        <a:t> 3. Научно-методическая деятельность</a:t>
                      </a:r>
                      <a:endParaRPr lang="ru-RU" sz="1100">
                        <a:effectLst/>
                        <a:latin typeface="Century Gothic" pitchFamily="34" charset="0"/>
                        <a:ea typeface="Calibri"/>
                        <a:cs typeface="Times New Roman"/>
                      </a:endParaRPr>
                    </a:p>
                  </a:txBody>
                  <a:tcPr marL="41245" marR="41245" marT="0" marB="0"/>
                </a:tc>
                <a:tc>
                  <a:txBody>
                    <a:bodyPr/>
                    <a:lstStyle/>
                    <a:p>
                      <a:pPr algn="l">
                        <a:spcAft>
                          <a:spcPts val="0"/>
                        </a:spcAft>
                      </a:pPr>
                      <a:r>
                        <a:rPr lang="ru-RU" sz="1100" dirty="0" smtClean="0">
                          <a:effectLst/>
                          <a:latin typeface="Century Gothic" pitchFamily="34" charset="0"/>
                        </a:rPr>
                        <a:t>Вся </a:t>
                      </a:r>
                      <a:r>
                        <a:rPr lang="ru-RU" sz="1100" dirty="0">
                          <a:effectLst/>
                          <a:latin typeface="Century Gothic" pitchFamily="34" charset="0"/>
                        </a:rPr>
                        <a:t>информация по педагогическому направлению, по которому работает педагог:</a:t>
                      </a:r>
                    </a:p>
                    <a:p>
                      <a:pPr algn="l">
                        <a:spcAft>
                          <a:spcPts val="0"/>
                        </a:spcAft>
                      </a:pPr>
                      <a:r>
                        <a:rPr lang="ru-RU" sz="1100" dirty="0" smtClean="0">
                          <a:effectLst/>
                          <a:latin typeface="Century Gothic" pitchFamily="34" charset="0"/>
                        </a:rPr>
                        <a:t>описание </a:t>
                      </a:r>
                      <a:r>
                        <a:rPr lang="ru-RU" sz="1100" dirty="0">
                          <a:effectLst/>
                          <a:latin typeface="Century Gothic" pitchFamily="34" charset="0"/>
                        </a:rPr>
                        <a:t>используемых технологий, приемов и методов обучения;</a:t>
                      </a:r>
                    </a:p>
                    <a:p>
                      <a:pPr algn="l">
                        <a:spcAft>
                          <a:spcPts val="0"/>
                        </a:spcAft>
                      </a:pPr>
                      <a:r>
                        <a:rPr lang="ru-RU" sz="1100" dirty="0" smtClean="0">
                          <a:effectLst/>
                          <a:latin typeface="Century Gothic" pitchFamily="34" charset="0"/>
                        </a:rPr>
                        <a:t>материалы </a:t>
                      </a:r>
                      <a:r>
                        <a:rPr lang="ru-RU" sz="1100" dirty="0">
                          <a:effectLst/>
                          <a:latin typeface="Century Gothic" pitchFamily="34" charset="0"/>
                        </a:rPr>
                        <a:t>по семинарам, конкурсам, "круглым столам", фестивалям, в которых участвовал педагог;</a:t>
                      </a:r>
                    </a:p>
                    <a:p>
                      <a:pPr algn="l">
                        <a:spcAft>
                          <a:spcPts val="0"/>
                        </a:spcAft>
                      </a:pPr>
                      <a:r>
                        <a:rPr lang="ru-RU" sz="1100" dirty="0" smtClean="0">
                          <a:effectLst/>
                          <a:latin typeface="Century Gothic" pitchFamily="34" charset="0"/>
                        </a:rPr>
                        <a:t>исследовательская </a:t>
                      </a:r>
                      <a:r>
                        <a:rPr lang="ru-RU" sz="1100" dirty="0">
                          <a:effectLst/>
                          <a:latin typeface="Century Gothic" pitchFamily="34" charset="0"/>
                        </a:rPr>
                        <a:t>деятельность;</a:t>
                      </a:r>
                    </a:p>
                    <a:p>
                      <a:pPr algn="l">
                        <a:spcAft>
                          <a:spcPts val="0"/>
                        </a:spcAft>
                      </a:pPr>
                      <a:r>
                        <a:rPr lang="ru-RU" sz="1100" dirty="0" smtClean="0">
                          <a:effectLst/>
                          <a:latin typeface="Century Gothic" pitchFamily="34" charset="0"/>
                        </a:rPr>
                        <a:t>разработки </a:t>
                      </a:r>
                      <a:r>
                        <a:rPr lang="ru-RU" sz="1100" dirty="0">
                          <a:effectLst/>
                          <a:latin typeface="Century Gothic" pitchFamily="34" charset="0"/>
                        </a:rPr>
                        <a:t>авторских программ, учебно-методических комплексов, методических материалов, выписки протоколов к ним (при наличии);</a:t>
                      </a:r>
                    </a:p>
                    <a:p>
                      <a:pPr algn="l">
                        <a:spcAft>
                          <a:spcPts val="0"/>
                        </a:spcAft>
                      </a:pPr>
                      <a:r>
                        <a:rPr lang="ru-RU" sz="1100" dirty="0" smtClean="0">
                          <a:effectLst/>
                          <a:latin typeface="Century Gothic" pitchFamily="34" charset="0"/>
                        </a:rPr>
                        <a:t>материалы </a:t>
                      </a:r>
                      <a:r>
                        <a:rPr lang="ru-RU" sz="1100" dirty="0">
                          <a:effectLst/>
                          <a:latin typeface="Century Gothic" pitchFamily="34" charset="0"/>
                        </a:rPr>
                        <a:t>по реализации образовательных и социальных проектов (при наличии);</a:t>
                      </a:r>
                    </a:p>
                    <a:p>
                      <a:pPr algn="l">
                        <a:spcAft>
                          <a:spcPts val="0"/>
                        </a:spcAft>
                      </a:pPr>
                      <a:r>
                        <a:rPr lang="ru-RU" sz="1100" dirty="0" smtClean="0">
                          <a:effectLst/>
                          <a:latin typeface="Century Gothic" pitchFamily="34" charset="0"/>
                        </a:rPr>
                        <a:t>сведения </a:t>
                      </a:r>
                      <a:r>
                        <a:rPr lang="ru-RU" sz="1100" dirty="0">
                          <a:effectLst/>
                          <a:latin typeface="Century Gothic" pitchFamily="34" charset="0"/>
                        </a:rPr>
                        <a:t>о творческих отчетах, семинарах, открытых уроках, тренингах, выступлениях на научно-практических конференциях; </a:t>
                      </a:r>
                    </a:p>
                    <a:p>
                      <a:pPr algn="l">
                        <a:spcAft>
                          <a:spcPts val="0"/>
                        </a:spcAft>
                      </a:pPr>
                      <a:r>
                        <a:rPr lang="ru-RU" sz="1100" dirty="0" smtClean="0">
                          <a:effectLst/>
                          <a:latin typeface="Century Gothic" pitchFamily="34" charset="0"/>
                        </a:rPr>
                        <a:t>публикации </a:t>
                      </a:r>
                      <a:r>
                        <a:rPr lang="ru-RU" sz="1100" dirty="0">
                          <a:effectLst/>
                          <a:latin typeface="Century Gothic" pitchFamily="34" charset="0"/>
                        </a:rPr>
                        <a:t>в средствах массовых информациях;</a:t>
                      </a:r>
                    </a:p>
                    <a:p>
                      <a:pPr algn="l">
                        <a:spcAft>
                          <a:spcPts val="0"/>
                        </a:spcAft>
                      </a:pPr>
                      <a:r>
                        <a:rPr lang="ru-RU" sz="1100" dirty="0" smtClean="0">
                          <a:effectLst/>
                          <a:latin typeface="Century Gothic" pitchFamily="34" charset="0"/>
                        </a:rPr>
                        <a:t>работа </a:t>
                      </a:r>
                      <a:r>
                        <a:rPr lang="ru-RU" sz="1100" dirty="0">
                          <a:effectLst/>
                          <a:latin typeface="Century Gothic" pitchFamily="34" charset="0"/>
                        </a:rPr>
                        <a:t>по обмену опытом.</a:t>
                      </a:r>
                      <a:endParaRPr lang="ru-RU" sz="1100" dirty="0">
                        <a:effectLst/>
                        <a:latin typeface="Century Gothic" pitchFamily="34" charset="0"/>
                        <a:ea typeface="Calibri"/>
                        <a:cs typeface="Times New Roman"/>
                      </a:endParaRPr>
                    </a:p>
                  </a:txBody>
                  <a:tcPr marL="41245" marR="41245" marT="0" marB="0"/>
                </a:tc>
              </a:tr>
              <a:tr h="549935">
                <a:tc>
                  <a:txBody>
                    <a:bodyPr/>
                    <a:lstStyle/>
                    <a:p>
                      <a:pPr algn="l">
                        <a:spcAft>
                          <a:spcPts val="0"/>
                        </a:spcAft>
                      </a:pPr>
                      <a:r>
                        <a:rPr lang="ru-RU" sz="1100" dirty="0">
                          <a:effectLst/>
                          <a:latin typeface="Century Gothic" pitchFamily="34" charset="0"/>
                        </a:rPr>
                        <a:t>4. Внеурочная деятельность</a:t>
                      </a:r>
                    </a:p>
                    <a:p>
                      <a:pPr algn="l">
                        <a:spcAft>
                          <a:spcPts val="0"/>
                        </a:spcAft>
                      </a:pPr>
                      <a:r>
                        <a:rPr lang="kk-KZ" sz="1100" dirty="0">
                          <a:effectLst/>
                          <a:latin typeface="Century Gothic" pitchFamily="34" charset="0"/>
                        </a:rPr>
                        <a:t> </a:t>
                      </a:r>
                      <a:endParaRPr lang="ru-RU" sz="1100" dirty="0">
                        <a:effectLst/>
                        <a:latin typeface="Century Gothic" pitchFamily="34" charset="0"/>
                        <a:ea typeface="Calibri"/>
                        <a:cs typeface="Times New Roman"/>
                      </a:endParaRPr>
                    </a:p>
                  </a:txBody>
                  <a:tcPr marL="41245" marR="41245" marT="0" marB="0"/>
                </a:tc>
                <a:tc>
                  <a:txBody>
                    <a:bodyPr/>
                    <a:lstStyle/>
                    <a:p>
                      <a:pPr algn="l">
                        <a:spcAft>
                          <a:spcPts val="0"/>
                        </a:spcAft>
                      </a:pPr>
                      <a:r>
                        <a:rPr lang="ru-RU" sz="1100" dirty="0">
                          <a:effectLst/>
                          <a:latin typeface="Century Gothic" pitchFamily="34" charset="0"/>
                        </a:rPr>
                        <a:t>творческие работы учащихся;</a:t>
                      </a:r>
                    </a:p>
                    <a:p>
                      <a:pPr algn="l">
                        <a:spcAft>
                          <a:spcPts val="0"/>
                        </a:spcAft>
                      </a:pPr>
                      <a:r>
                        <a:rPr lang="ru-RU" sz="1100" dirty="0" smtClean="0">
                          <a:effectLst/>
                          <a:latin typeface="Century Gothic" pitchFamily="34" charset="0"/>
                        </a:rPr>
                        <a:t>отзывы </a:t>
                      </a:r>
                      <a:r>
                        <a:rPr lang="ru-RU" sz="1100" dirty="0">
                          <a:effectLst/>
                          <a:latin typeface="Century Gothic" pitchFamily="34" charset="0"/>
                        </a:rPr>
                        <a:t>учащихся, коллег, педагогов, социальных партнеров, родителей, общественности; </a:t>
                      </a:r>
                    </a:p>
                    <a:p>
                      <a:pPr algn="l">
                        <a:spcAft>
                          <a:spcPts val="0"/>
                        </a:spcAft>
                      </a:pPr>
                      <a:r>
                        <a:rPr lang="ru-RU" sz="1100" dirty="0" smtClean="0">
                          <a:effectLst/>
                          <a:latin typeface="Century Gothic" pitchFamily="34" charset="0"/>
                        </a:rPr>
                        <a:t>волонтерская </a:t>
                      </a:r>
                      <a:r>
                        <a:rPr lang="ru-RU" sz="1100" dirty="0">
                          <a:effectLst/>
                          <a:latin typeface="Century Gothic" pitchFamily="34" charset="0"/>
                        </a:rPr>
                        <a:t>деятельность, участие в благотворительных мероприятиях.</a:t>
                      </a:r>
                      <a:endParaRPr lang="ru-RU" sz="1100" dirty="0">
                        <a:effectLst/>
                        <a:latin typeface="Century Gothic" pitchFamily="34" charset="0"/>
                        <a:ea typeface="Calibri"/>
                        <a:cs typeface="Times New Roman"/>
                      </a:endParaRPr>
                    </a:p>
                  </a:txBody>
                  <a:tcPr marL="41245" marR="41245" marT="0" marB="0"/>
                </a:tc>
              </a:tr>
            </a:tbl>
          </a:graphicData>
        </a:graphic>
      </p:graphicFrame>
    </p:spTree>
    <p:extLst>
      <p:ext uri="{BB962C8B-B14F-4D97-AF65-F5344CB8AC3E}">
        <p14:creationId xmlns:p14="http://schemas.microsoft.com/office/powerpoint/2010/main" val="2481147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1747" y="1071103"/>
            <a:ext cx="10972800" cy="1143000"/>
          </a:xfrm>
        </p:spPr>
        <p:txBody>
          <a:bodyPr>
            <a:noAutofit/>
          </a:bodyPr>
          <a:lstStyle/>
          <a:p>
            <a:r>
              <a:rPr lang="kk-KZ" sz="2000" dirty="0">
                <a:solidFill>
                  <a:srgbClr val="002776"/>
                </a:solidFill>
                <a:latin typeface="Century Gothic" pitchFamily="34" charset="0"/>
              </a:rPr>
              <a:t>Конкурсная комиссия при оценивании опирается на  критерии, по которым проверяет соответствие материалов </a:t>
            </a:r>
            <a:r>
              <a:rPr lang="kk-KZ" sz="2000" dirty="0" smtClean="0">
                <a:solidFill>
                  <a:srgbClr val="002776"/>
                </a:solidFill>
                <a:latin typeface="Century Gothic" pitchFamily="34" charset="0"/>
              </a:rPr>
              <a:t>(приложение </a:t>
            </a:r>
            <a:r>
              <a:rPr lang="kk-KZ" sz="2000" dirty="0">
                <a:solidFill>
                  <a:srgbClr val="002776"/>
                </a:solidFill>
                <a:latin typeface="Century Gothic" pitchFamily="34" charset="0"/>
              </a:rPr>
              <a:t>№4 </a:t>
            </a:r>
            <a:r>
              <a:rPr lang="ru-RU" sz="2000" dirty="0">
                <a:solidFill>
                  <a:srgbClr val="002776"/>
                </a:solidFill>
                <a:latin typeface="Century Gothic" pitchFamily="34" charset="0"/>
              </a:rPr>
              <a:t>Правил</a:t>
            </a:r>
            <a:r>
              <a:rPr lang="kk-KZ" sz="2000" dirty="0">
                <a:solidFill>
                  <a:srgbClr val="002776"/>
                </a:solidFill>
                <a:latin typeface="Century Gothic" pitchFamily="34" charset="0"/>
              </a:rPr>
              <a:t> присвоения звания «Лучший педагог»:</a:t>
            </a:r>
            <a:r>
              <a:rPr lang="ru-RU" sz="2000" dirty="0">
                <a:solidFill>
                  <a:srgbClr val="002776"/>
                </a:solidFill>
                <a:latin typeface="Century Gothic" pitchFamily="34" charset="0"/>
              </a:rPr>
              <a:t/>
            </a:r>
            <a:br>
              <a:rPr lang="ru-RU" sz="2000" dirty="0">
                <a:solidFill>
                  <a:srgbClr val="002776"/>
                </a:solidFill>
                <a:latin typeface="Century Gothic" pitchFamily="34" charset="0"/>
              </a:rPr>
            </a:br>
            <a:endParaRPr lang="ru-RU" sz="2000" dirty="0">
              <a:solidFill>
                <a:srgbClr val="002776"/>
              </a:solidFill>
              <a:latin typeface="Century Gothic" pitchFamily="34" charset="0"/>
            </a:endParaRPr>
          </a:p>
        </p:txBody>
      </p:sp>
      <p:sp>
        <p:nvSpPr>
          <p:cNvPr id="4" name="Прямоугольник 3"/>
          <p:cNvSpPr/>
          <p:nvPr/>
        </p:nvSpPr>
        <p:spPr>
          <a:xfrm>
            <a:off x="528099" y="2681202"/>
            <a:ext cx="9034192" cy="1323439"/>
          </a:xfrm>
          <a:prstGeom prst="rect">
            <a:avLst/>
          </a:prstGeom>
        </p:spPr>
        <p:txBody>
          <a:bodyPr wrap="square">
            <a:spAutoFit/>
          </a:bodyPr>
          <a:lstStyle/>
          <a:p>
            <a:r>
              <a:rPr lang="kk-KZ" sz="1600" i="1" dirty="0">
                <a:latin typeface="Century Gothic" pitchFamily="34" charset="0"/>
              </a:rPr>
              <a:t>1. </a:t>
            </a:r>
            <a:r>
              <a:rPr lang="ru-RU" sz="1600" i="1" dirty="0">
                <a:latin typeface="Century Gothic" pitchFamily="34" charset="0"/>
              </a:rPr>
              <a:t>Профессиональная компетентность педагога (за последние пять лет) – 10 баллов</a:t>
            </a:r>
            <a:r>
              <a:rPr lang="kk-KZ" sz="1600" i="1" dirty="0">
                <a:latin typeface="Century Gothic" pitchFamily="34" charset="0"/>
              </a:rPr>
              <a:t>.</a:t>
            </a:r>
            <a:endParaRPr lang="ru-RU" sz="1600" dirty="0">
              <a:latin typeface="Century Gothic" pitchFamily="34" charset="0"/>
            </a:endParaRPr>
          </a:p>
          <a:p>
            <a:r>
              <a:rPr lang="ru-RU" sz="1600" i="1" dirty="0">
                <a:latin typeface="Century Gothic" pitchFamily="34" charset="0"/>
              </a:rPr>
              <a:t>2. Вклад педагога в развитие образования (за последние пять лет) – 10 баллов</a:t>
            </a:r>
            <a:r>
              <a:rPr lang="kk-KZ" sz="1600" i="1" dirty="0">
                <a:latin typeface="Century Gothic" pitchFamily="34" charset="0"/>
              </a:rPr>
              <a:t>.</a:t>
            </a:r>
            <a:endParaRPr lang="ru-RU" sz="1600" dirty="0">
              <a:latin typeface="Century Gothic" pitchFamily="34" charset="0"/>
            </a:endParaRPr>
          </a:p>
          <a:p>
            <a:r>
              <a:rPr lang="ru-RU" sz="1600" i="1" dirty="0">
                <a:latin typeface="Century Gothic" pitchFamily="34" charset="0"/>
              </a:rPr>
              <a:t>3. Результативность деятельности педагога (за последние пять лет) – 10 баллов</a:t>
            </a:r>
            <a:r>
              <a:rPr lang="kk-KZ" sz="1600" i="1" dirty="0">
                <a:latin typeface="Century Gothic" pitchFamily="34" charset="0"/>
              </a:rPr>
              <a:t>.</a:t>
            </a:r>
            <a:endParaRPr lang="ru-RU" sz="1600" dirty="0">
              <a:latin typeface="Century Gothic" pitchFamily="34" charset="0"/>
            </a:endParaRPr>
          </a:p>
          <a:p>
            <a:r>
              <a:rPr lang="ru-RU" sz="1600" i="1" dirty="0">
                <a:latin typeface="Century Gothic" pitchFamily="34" charset="0"/>
              </a:rPr>
              <a:t>4. Оценка профессионального мастерства и личности педагога – 10 баллов</a:t>
            </a:r>
            <a:r>
              <a:rPr lang="kk-KZ" sz="1600" i="1" dirty="0">
                <a:latin typeface="Century Gothic" pitchFamily="34" charset="0"/>
              </a:rPr>
              <a:t>.</a:t>
            </a:r>
            <a:endParaRPr lang="ru-RU" sz="1600" dirty="0">
              <a:latin typeface="Century Gothic" pitchFamily="34" charset="0"/>
            </a:endParaRPr>
          </a:p>
          <a:p>
            <a:r>
              <a:rPr lang="kk-KZ" sz="1600" dirty="0">
                <a:latin typeface="Century Gothic" pitchFamily="34" charset="0"/>
              </a:rPr>
              <a:t> </a:t>
            </a:r>
            <a:endParaRPr lang="ru-RU" sz="1600" dirty="0">
              <a:latin typeface="Century Gothic" pitchFamily="34" charset="0"/>
            </a:endParaRPr>
          </a:p>
        </p:txBody>
      </p:sp>
      <p:sp>
        <p:nvSpPr>
          <p:cNvPr id="5" name="Прямоугольник 4"/>
          <p:cNvSpPr/>
          <p:nvPr/>
        </p:nvSpPr>
        <p:spPr>
          <a:xfrm>
            <a:off x="1710518" y="4686770"/>
            <a:ext cx="8568599" cy="646331"/>
          </a:xfrm>
          <a:prstGeom prst="rect">
            <a:avLst/>
          </a:prstGeom>
          <a:ln w="38100">
            <a:solidFill>
              <a:srgbClr val="002776"/>
            </a:solidFill>
            <a:prstDash val="sysDash"/>
          </a:ln>
        </p:spPr>
        <p:txBody>
          <a:bodyPr wrap="square">
            <a:spAutoFit/>
          </a:bodyPr>
          <a:lstStyle/>
          <a:p>
            <a:pPr algn="ctr"/>
            <a:r>
              <a:rPr lang="kk-KZ" sz="1800" dirty="0">
                <a:latin typeface="Century Gothic" pitchFamily="34" charset="0"/>
              </a:rPr>
              <a:t>За каждый критерий  участник конкурса может получить максимально</a:t>
            </a:r>
            <a:r>
              <a:rPr lang="kk-KZ" sz="1800" b="1" dirty="0">
                <a:solidFill>
                  <a:srgbClr val="002776"/>
                </a:solidFill>
                <a:latin typeface="Century Gothic" pitchFamily="34" charset="0"/>
              </a:rPr>
              <a:t> 10 </a:t>
            </a:r>
            <a:r>
              <a:rPr lang="kk-KZ" sz="1800" dirty="0">
                <a:latin typeface="Century Gothic" pitchFamily="34" charset="0"/>
              </a:rPr>
              <a:t>баллов, следовательно за все</a:t>
            </a:r>
            <a:r>
              <a:rPr lang="kk-KZ" sz="1800" b="1" dirty="0">
                <a:solidFill>
                  <a:srgbClr val="002776"/>
                </a:solidFill>
                <a:latin typeface="Century Gothic" pitchFamily="34" charset="0"/>
              </a:rPr>
              <a:t> 4 </a:t>
            </a:r>
            <a:r>
              <a:rPr lang="kk-KZ" sz="1800" dirty="0">
                <a:latin typeface="Century Gothic" pitchFamily="34" charset="0"/>
              </a:rPr>
              <a:t>критерия можно получить</a:t>
            </a:r>
            <a:r>
              <a:rPr lang="kk-KZ" sz="1800" b="1" dirty="0">
                <a:solidFill>
                  <a:srgbClr val="002776"/>
                </a:solidFill>
                <a:latin typeface="Century Gothic" pitchFamily="34" charset="0"/>
              </a:rPr>
              <a:t> 40 </a:t>
            </a:r>
            <a:r>
              <a:rPr lang="kk-KZ" sz="1800" dirty="0">
                <a:latin typeface="Century Gothic" pitchFamily="34" charset="0"/>
              </a:rPr>
              <a:t>баллов </a:t>
            </a:r>
            <a:endParaRPr lang="ru-RU" sz="1800" dirty="0">
              <a:latin typeface="Century Gothic" pitchFamily="34" charset="0"/>
            </a:endParaRPr>
          </a:p>
        </p:txBody>
      </p:sp>
      <p:pic>
        <p:nvPicPr>
          <p:cNvPr id="6"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a:extLst>
              <a:ext uri="{FF2B5EF4-FFF2-40B4-BE49-F238E27FC236}">
                <a16:creationId xmlns:a16="http://schemas.microsoft.com/office/drawing/2014/main" xmlns="" id="{198129FA-17E8-4134-AEE9-19981B6C32EF}"/>
              </a:ext>
            </a:extLst>
          </p:cNvPr>
          <p:cNvCxnSpPr>
            <a:cxnSpLocks/>
          </p:cNvCxnSpPr>
          <p:nvPr/>
        </p:nvCxnSpPr>
        <p:spPr>
          <a:xfrm>
            <a:off x="389960" y="2681202"/>
            <a:ext cx="0" cy="1028959"/>
          </a:xfrm>
          <a:prstGeom prst="line">
            <a:avLst/>
          </a:prstGeom>
          <a:ln w="57150">
            <a:solidFill>
              <a:srgbClr val="002776"/>
            </a:solidFill>
          </a:ln>
        </p:spPr>
        <p:style>
          <a:lnRef idx="1">
            <a:schemeClr val="accent1"/>
          </a:lnRef>
          <a:fillRef idx="0">
            <a:schemeClr val="accent1"/>
          </a:fillRef>
          <a:effectRef idx="0">
            <a:schemeClr val="accent1"/>
          </a:effectRef>
          <a:fontRef idx="minor">
            <a:schemeClr val="tx1"/>
          </a:fontRef>
        </p:style>
      </p:cxnSp>
      <p:pic>
        <p:nvPicPr>
          <p:cNvPr id="1026" name="Picture 2" descr="C:\Users\Gulmira 203\Desktop\307927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0407" y="1836683"/>
            <a:ext cx="2438400" cy="24384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xmlns="" id="{6438E0AB-5119-4429-97E3-E08BF619DF32}"/>
              </a:ext>
            </a:extLst>
          </p:cNvPr>
          <p:cNvSpPr txBox="1"/>
          <p:nvPr/>
        </p:nvSpPr>
        <p:spPr>
          <a:xfrm>
            <a:off x="0" y="6196084"/>
            <a:ext cx="12192000" cy="661916"/>
          </a:xfrm>
          <a:prstGeom prst="rect">
            <a:avLst/>
          </a:prstGeom>
          <a:solidFill>
            <a:schemeClr val="bg1">
              <a:lumMod val="85000"/>
            </a:schemeClr>
          </a:solidFill>
          <a:ln w="28575">
            <a:noFill/>
            <a:prstDash val="lgDash"/>
          </a:ln>
        </p:spPr>
        <p:txBody>
          <a:bodyPr wrap="square" anchor="ctr">
            <a:noAutofit/>
          </a:bodyPr>
          <a:lstStyle>
            <a:defPPr marR="0" lvl="0" algn="l" rtl="0">
              <a:lnSpc>
                <a:spcPct val="100000"/>
              </a:lnSpc>
              <a:spcBef>
                <a:spcPts val="0"/>
              </a:spcBef>
              <a:spcAft>
                <a:spcPts val="0"/>
              </a:spcAft>
            </a:defPPr>
            <a:lvl1pPr algn="ctr">
              <a:lnSpc>
                <a:spcPct val="107000"/>
              </a:lnSpc>
              <a:defRPr sz="2000">
                <a:latin typeface="Oswald" pitchFamily="2" charset="-52"/>
                <a:cs typeface="Calibri" panose="020F0502020204030204" pitchFamily="34" charset="0"/>
              </a:defRPr>
            </a:lvl1pPr>
          </a:lstStyle>
          <a:p>
            <a:pPr algn="l"/>
            <a:endParaRPr lang="ru-RU" sz="1600" dirty="0">
              <a:latin typeface="Oswald" charset="-52"/>
            </a:endParaRPr>
          </a:p>
        </p:txBody>
      </p:sp>
    </p:spTree>
    <p:extLst>
      <p:ext uri="{BB962C8B-B14F-4D97-AF65-F5344CB8AC3E}">
        <p14:creationId xmlns:p14="http://schemas.microsoft.com/office/powerpoint/2010/main" val="4118228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ru-RU" smtClean="0"/>
              <a:t>9</a:t>
            </a:fld>
            <a:endParaRPr lang="ru-RU"/>
          </a:p>
        </p:txBody>
      </p:sp>
      <p:graphicFrame>
        <p:nvGraphicFramePr>
          <p:cNvPr id="3" name="Таблица 2"/>
          <p:cNvGraphicFramePr>
            <a:graphicFrameLocks noGrp="1"/>
          </p:cNvGraphicFramePr>
          <p:nvPr>
            <p:extLst>
              <p:ext uri="{D42A27DB-BD31-4B8C-83A1-F6EECF244321}">
                <p14:modId xmlns:p14="http://schemas.microsoft.com/office/powerpoint/2010/main" val="3979613326"/>
              </p:ext>
            </p:extLst>
          </p:nvPr>
        </p:nvGraphicFramePr>
        <p:xfrm>
          <a:off x="688928" y="939422"/>
          <a:ext cx="10531521" cy="5678424"/>
        </p:xfrm>
        <a:graphic>
          <a:graphicData uri="http://schemas.openxmlformats.org/drawingml/2006/table">
            <a:tbl>
              <a:tblPr firstRow="1" firstCol="1" bandRow="1">
                <a:tableStyleId>{3C2FFA5D-87B4-456A-9821-1D502468CF0F}</a:tableStyleId>
              </a:tblPr>
              <a:tblGrid>
                <a:gridCol w="587592"/>
                <a:gridCol w="3119513"/>
                <a:gridCol w="6824416"/>
              </a:tblGrid>
              <a:tr h="162952">
                <a:tc>
                  <a:txBody>
                    <a:bodyPr/>
                    <a:lstStyle/>
                    <a:p>
                      <a:pPr algn="just">
                        <a:lnSpc>
                          <a:spcPct val="115000"/>
                        </a:lnSpc>
                        <a:spcAft>
                          <a:spcPts val="0"/>
                        </a:spcAft>
                      </a:pP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kk-KZ" sz="1200">
                          <a:effectLst/>
                          <a:latin typeface="Century Gothic" pitchFamily="34" charset="0"/>
                        </a:rPr>
                        <a:t>Критерии</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kk-KZ" sz="1200">
                          <a:effectLst/>
                          <a:latin typeface="Century Gothic" pitchFamily="34" charset="0"/>
                        </a:rPr>
                        <a:t>За что присваивается максимальные 10 баллов</a:t>
                      </a:r>
                      <a:endParaRPr lang="ru-RU" sz="1200">
                        <a:effectLst/>
                        <a:latin typeface="Century Gothic" pitchFamily="34" charset="0"/>
                        <a:ea typeface="Calibri"/>
                        <a:cs typeface="Times New Roman"/>
                      </a:endParaRPr>
                    </a:p>
                  </a:txBody>
                  <a:tcPr marL="52089" marR="52089" marT="0" marB="0"/>
                </a:tc>
              </a:tr>
              <a:tr h="705937">
                <a:tc>
                  <a:txBody>
                    <a:bodyPr/>
                    <a:lstStyle/>
                    <a:p>
                      <a:pPr algn="just">
                        <a:lnSpc>
                          <a:spcPct val="115000"/>
                        </a:lnSpc>
                        <a:spcAft>
                          <a:spcPts val="0"/>
                        </a:spcAft>
                      </a:pPr>
                      <a:r>
                        <a:rPr lang="kk-KZ" sz="1200">
                          <a:effectLst/>
                          <a:latin typeface="Century Gothic" pitchFamily="34" charset="0"/>
                        </a:rPr>
                        <a:t>1.</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Профессиональная компетентность педагога (за последние пять лет) – 10 баллов</a:t>
                      </a: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10 баллов – трансляция опыта по использованию эффективных и инновационных методов обучения, проведению исследования практики преподавания, обучения и воспитания на международном уровне; динамика качества образования (за последние пять лет)</a:t>
                      </a:r>
                      <a:endParaRPr lang="ru-RU" sz="1200" dirty="0">
                        <a:effectLst/>
                        <a:latin typeface="Century Gothic" pitchFamily="34" charset="0"/>
                        <a:ea typeface="Calibri"/>
                        <a:cs typeface="Times New Roman"/>
                      </a:endParaRPr>
                    </a:p>
                  </a:txBody>
                  <a:tcPr marL="52089" marR="52089" marT="0" marB="0"/>
                </a:tc>
              </a:tr>
              <a:tr h="632364">
                <a:tc>
                  <a:txBody>
                    <a:bodyPr/>
                    <a:lstStyle/>
                    <a:p>
                      <a:pPr algn="just">
                        <a:lnSpc>
                          <a:spcPct val="115000"/>
                        </a:lnSpc>
                        <a:spcAft>
                          <a:spcPts val="0"/>
                        </a:spcAft>
                      </a:pPr>
                      <a:r>
                        <a:rPr lang="kk-KZ" sz="1200">
                          <a:effectLst/>
                          <a:latin typeface="Century Gothic" pitchFamily="34" charset="0"/>
                        </a:rPr>
                        <a:t>2.</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Вклад педагога в развитие образования (за последние пять лет) – 10 баллов</a:t>
                      </a:r>
                      <a:r>
                        <a:rPr lang="kk-KZ" sz="1200" dirty="0">
                          <a:effectLst/>
                          <a:latin typeface="Century Gothic" pitchFamily="34" charset="0"/>
                        </a:rPr>
                        <a:t>.</a:t>
                      </a:r>
                      <a:endParaRPr lang="ru-RU" sz="1200" dirty="0">
                        <a:effectLst/>
                        <a:latin typeface="Century Gothic" pitchFamily="34" charset="0"/>
                      </a:endParaRPr>
                    </a:p>
                    <a:p>
                      <a:pPr algn="just">
                        <a:lnSpc>
                          <a:spcPct val="115000"/>
                        </a:lnSpc>
                        <a:spcAft>
                          <a:spcPts val="0"/>
                        </a:spcAft>
                      </a:pPr>
                      <a:r>
                        <a:rPr lang="kk-KZ" sz="1200" dirty="0">
                          <a:effectLst/>
                          <a:latin typeface="Century Gothic" pitchFamily="34" charset="0"/>
                        </a:rPr>
                        <a:t> </a:t>
                      </a:r>
                      <a:endParaRPr lang="ru-RU" sz="1200" dirty="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10 баллов - реализация образовательных или социальных проектов;</a:t>
                      </a:r>
                      <a:br>
                        <a:rPr lang="ru-RU" sz="1200" dirty="0">
                          <a:effectLst/>
                          <a:latin typeface="Century Gothic" pitchFamily="34" charset="0"/>
                        </a:rPr>
                      </a:br>
                      <a:r>
                        <a:rPr lang="ru-RU" sz="1200" dirty="0">
                          <a:effectLst/>
                          <a:latin typeface="Century Gothic" pitchFamily="34" charset="0"/>
                        </a:rPr>
                        <a:t>разработка и внедрение авторских программ, учебно-методических комплексов, методических материалов, утвержденных Республиканским учебно-методическим советом, на республиканском или международном уровне; наставничество и обучение педагогов (семинары, тренинги, мастер-классы) на республиканском или международном уровне (за последние пять лет);</a:t>
                      </a:r>
                      <a:endParaRPr lang="ru-RU" sz="1200" dirty="0">
                        <a:effectLst/>
                        <a:latin typeface="Century Gothic" pitchFamily="34" charset="0"/>
                        <a:ea typeface="Calibri"/>
                        <a:cs typeface="Times New Roman"/>
                      </a:endParaRPr>
                    </a:p>
                  </a:txBody>
                  <a:tcPr marL="52089" marR="52089" marT="0" marB="0"/>
                </a:tc>
              </a:tr>
              <a:tr h="573206">
                <a:tc>
                  <a:txBody>
                    <a:bodyPr/>
                    <a:lstStyle/>
                    <a:p>
                      <a:pPr algn="just">
                        <a:lnSpc>
                          <a:spcPct val="115000"/>
                        </a:lnSpc>
                        <a:spcAft>
                          <a:spcPts val="0"/>
                        </a:spcAft>
                      </a:pPr>
                      <a:r>
                        <a:rPr lang="kk-KZ" sz="1200">
                          <a:effectLst/>
                          <a:latin typeface="Century Gothic" pitchFamily="34" charset="0"/>
                        </a:rPr>
                        <a:t>3.</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a:effectLst/>
                          <a:latin typeface="Century Gothic" pitchFamily="34" charset="0"/>
                        </a:rPr>
                        <a:t>Результативность деятельности педагога (за последние пять лет) – 10 баллов</a:t>
                      </a:r>
                      <a:r>
                        <a:rPr lang="kk-KZ" sz="1200">
                          <a:effectLst/>
                          <a:latin typeface="Century Gothic" pitchFamily="34" charset="0"/>
                        </a:rPr>
                        <a:t>.</a:t>
                      </a:r>
                      <a:endParaRPr lang="ru-RU" sz="1200">
                        <a:effectLst/>
                        <a:latin typeface="Century Gothic" pitchFamily="34" charset="0"/>
                      </a:endParaRPr>
                    </a:p>
                    <a:p>
                      <a:pPr algn="just">
                        <a:lnSpc>
                          <a:spcPct val="115000"/>
                        </a:lnSpc>
                        <a:spcAft>
                          <a:spcPts val="0"/>
                        </a:spcAft>
                      </a:pPr>
                      <a:r>
                        <a:rPr lang="kk-KZ" sz="1200">
                          <a:effectLst/>
                          <a:latin typeface="Century Gothic" pitchFamily="34" charset="0"/>
                        </a:rPr>
                        <a:t> </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a:effectLst/>
                          <a:latin typeface="Century Gothic" pitchFamily="34" charset="0"/>
                        </a:rPr>
                        <a:t>10 баллов - мониторинг качества знаний учащихся и воспитанников; достижения учащихся и воспитанников в олимпиадах, конкурсах, соревнованиях на международном уровне; выступления на научно-практических конференциях международного уровня, участие в профессиональных конкурсах и проектах международного уровня (за последние пять лет);</a:t>
                      </a:r>
                      <a:endParaRPr lang="ru-RU" sz="1200">
                        <a:effectLst/>
                        <a:latin typeface="Century Gothic" pitchFamily="34" charset="0"/>
                        <a:ea typeface="Calibri"/>
                        <a:cs typeface="Times New Roman"/>
                      </a:endParaRPr>
                    </a:p>
                  </a:txBody>
                  <a:tcPr marL="52089" marR="52089" marT="0" marB="0"/>
                </a:tc>
              </a:tr>
              <a:tr h="2279235">
                <a:tc>
                  <a:txBody>
                    <a:bodyPr/>
                    <a:lstStyle/>
                    <a:p>
                      <a:pPr algn="just">
                        <a:lnSpc>
                          <a:spcPct val="115000"/>
                        </a:lnSpc>
                        <a:spcAft>
                          <a:spcPts val="0"/>
                        </a:spcAft>
                      </a:pPr>
                      <a:r>
                        <a:rPr lang="kk-KZ" sz="1200">
                          <a:effectLst/>
                          <a:latin typeface="Century Gothic" pitchFamily="34" charset="0"/>
                        </a:rPr>
                        <a:t>4.</a:t>
                      </a:r>
                      <a:endParaRPr lang="ru-RU" sz="120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Оценка профессионального мастерства и личности педагога – 10 баллов</a:t>
                      </a:r>
                      <a:r>
                        <a:rPr lang="kk-KZ" sz="1200" dirty="0">
                          <a:effectLst/>
                          <a:latin typeface="Century Gothic" pitchFamily="34" charset="0"/>
                        </a:rPr>
                        <a:t>.</a:t>
                      </a:r>
                      <a:endParaRPr lang="ru-RU" sz="1200" dirty="0">
                        <a:effectLst/>
                        <a:latin typeface="Century Gothic" pitchFamily="34" charset="0"/>
                        <a:ea typeface="Calibri"/>
                        <a:cs typeface="Times New Roman"/>
                      </a:endParaRPr>
                    </a:p>
                  </a:txBody>
                  <a:tcPr marL="52089" marR="52089" marT="0" marB="0"/>
                </a:tc>
                <a:tc>
                  <a:txBody>
                    <a:bodyPr/>
                    <a:lstStyle/>
                    <a:p>
                      <a:pPr algn="just">
                        <a:lnSpc>
                          <a:spcPct val="115000"/>
                        </a:lnSpc>
                        <a:spcAft>
                          <a:spcPts val="0"/>
                        </a:spcAft>
                      </a:pPr>
                      <a:r>
                        <a:rPr lang="ru-RU" sz="1200" dirty="0">
                          <a:effectLst/>
                          <a:latin typeface="Century Gothic" pitchFamily="34" charset="0"/>
                        </a:rPr>
                        <a:t>10 баллов - признание педагогов правительством, национальными педагогическими организациями, директорами организаций образования, коллегами, представителями других сообществ, учащимися (отзывы администрации, коллег, учащихся, родителей, социальных партнеров, представителей научной, педагогической, творческой общественности, благодарственные письма, грамоты, дипломы международного уровня); влияние на сообщество (признание в средствах массовой информации, членство в благотворительных организациях); развитие ценностного образования учащихся и воспитанников, которое дает им возможность жить, работать и общаться с людьми разных национальностей, культур и религий (сотрудничество с организациями образования других стран, содействие реализации программ по обмену учащимися)</a:t>
                      </a:r>
                      <a:endParaRPr lang="ru-RU" sz="1200" dirty="0">
                        <a:effectLst/>
                        <a:latin typeface="Century Gothic" pitchFamily="34" charset="0"/>
                        <a:ea typeface="Calibri"/>
                        <a:cs typeface="Times New Roman"/>
                      </a:endParaRPr>
                    </a:p>
                  </a:txBody>
                  <a:tcPr marL="52089" marR="52089" marT="0" marB="0"/>
                </a:tc>
              </a:tr>
            </a:tbl>
          </a:graphicData>
        </a:graphic>
      </p:graphicFrame>
      <p:pic>
        <p:nvPicPr>
          <p:cNvPr id="4" name="Picture 2" descr="D:\слайд22333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8" y="50432"/>
            <a:ext cx="12192000" cy="713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26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F6FC6"/>
      </a:accent1>
      <a:accent2>
        <a:srgbClr val="009DD9"/>
      </a:accent2>
      <a:accent3>
        <a:srgbClr val="FFC000"/>
      </a:accent3>
      <a:accent4>
        <a:srgbClr val="8F6C00"/>
      </a:accent4>
      <a:accent5>
        <a:srgbClr val="7CCA62"/>
      </a:accent5>
      <a:accent6>
        <a:srgbClr val="A5C249"/>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2766</TotalTime>
  <Words>1757</Words>
  <Application>Microsoft Office PowerPoint</Application>
  <PresentationFormat>Произвольный</PresentationFormat>
  <Paragraphs>221</Paragraphs>
  <Slides>12</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12</vt:i4>
      </vt:variant>
    </vt:vector>
  </HeadingPairs>
  <TitlesOfParts>
    <vt:vector size="22" baseType="lpstr">
      <vt:lpstr>Arial</vt:lpstr>
      <vt:lpstr>Oswald</vt:lpstr>
      <vt:lpstr>Tahoma Bold</vt:lpstr>
      <vt:lpstr>Tahoma</vt:lpstr>
      <vt:lpstr>Calibri</vt:lpstr>
      <vt:lpstr>Century Gothic</vt:lpstr>
      <vt:lpstr>Impact</vt:lpstr>
      <vt:lpstr>Times New Roman</vt:lpstr>
      <vt:lpstr>Quattrocento Sans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Конкурсная комиссия при оценивании опирается на  критерии, по которым проверяет соответствие материалов (приложение №4 Правил присвоения звания «Лучший педагог»: </vt:lpstr>
      <vt:lpstr>Презентация PowerPoint</vt:lpstr>
      <vt:lpstr>Презентация PowerPoint</vt:lpstr>
      <vt:lpstr>Алгоритм проведения районного (городского) этапа конкурса  «Үздік педагог»</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ХОДЕ ПОДГОТОВКИ К НОВОМУ  2020-2021 УЧЕБНОМУ ГОДУ</dc:title>
  <dc:creator>ADMIN</dc:creator>
  <cp:lastModifiedBy>Ainura</cp:lastModifiedBy>
  <cp:revision>515</cp:revision>
  <cp:lastPrinted>2020-09-02T01:50:45Z</cp:lastPrinted>
  <dcterms:modified xsi:type="dcterms:W3CDTF">2021-06-09T02:26:25Z</dcterms:modified>
</cp:coreProperties>
</file>