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8" r:id="rId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224"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8F4A0ED1-C01B-49AB-982A-81582F0729D2}" type="datetimeFigureOut">
              <a:rPr lang="ru-RU" smtClean="0"/>
              <a:t>09.06.2021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506BD-877B-4914-BD5D-74B48DEE88A6}"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8F4A0ED1-C01B-49AB-982A-81582F0729D2}" type="datetimeFigureOut">
              <a:rPr lang="ru-RU" smtClean="0"/>
              <a:t>09.06.2021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506BD-877B-4914-BD5D-74B48DEE88A6}"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F4A0ED1-C01B-49AB-982A-81582F0729D2}" type="datetimeFigureOut">
              <a:rPr lang="ru-RU" smtClean="0"/>
              <a:t>09.06.2021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506BD-877B-4914-BD5D-74B48DEE88A6}"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F4A0ED1-C01B-49AB-982A-81582F0729D2}" type="datetimeFigureOut">
              <a:rPr lang="ru-RU" smtClean="0"/>
              <a:t>09.06.2021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506BD-877B-4914-BD5D-74B48DEE88A6}" type="slidenum">
              <a:rPr lang="ru-RU" smtClean="0"/>
              <a:t>‹#›</a:t>
            </a:fld>
            <a:endParaRPr lang="ru-RU"/>
          </a:p>
        </p:txBody>
      </p:sp>
      <p:sp>
        <p:nvSpPr>
          <p:cNvPr id="8" name="Title 7"/>
          <p:cNvSpPr>
            <a:spLocks noGrp="1"/>
          </p:cNvSpPr>
          <p:nvPr>
            <p:ph type="title"/>
          </p:nvPr>
        </p:nvSpPr>
        <p:spPr/>
        <p:txBody>
          <a:bodyPr/>
          <a:lstStyle/>
          <a:p>
            <a:r>
              <a:rPr lang="ru-RU"/>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F4A0ED1-C01B-49AB-982A-81582F0729D2}" type="datetimeFigureOut">
              <a:rPr lang="ru-RU" smtClean="0"/>
              <a:t>09.06.2021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506BD-877B-4914-BD5D-74B48DEE88A6}"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F4A0ED1-C01B-49AB-982A-81582F0729D2}" type="datetimeFigureOut">
              <a:rPr lang="ru-RU" smtClean="0"/>
              <a:t>09.06.2021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5506BD-877B-4914-BD5D-74B48DEE88A6}" type="slidenum">
              <a:rPr lang="ru-RU" smtClean="0"/>
              <a:t>‹#›</a:t>
            </a:fld>
            <a:endParaRPr lang="ru-RU"/>
          </a:p>
        </p:txBody>
      </p:sp>
      <p:sp>
        <p:nvSpPr>
          <p:cNvPr id="8" name="Title 7"/>
          <p:cNvSpPr>
            <a:spLocks noGrp="1"/>
          </p:cNvSpPr>
          <p:nvPr>
            <p:ph type="title"/>
          </p:nvPr>
        </p:nvSpPr>
        <p:spPr/>
        <p:txBody>
          <a:bodyPr/>
          <a:lstStyle/>
          <a:p>
            <a:r>
              <a:rPr lang="ru-RU"/>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F4A0ED1-C01B-49AB-982A-81582F0729D2}" type="datetimeFigureOut">
              <a:rPr lang="ru-RU" smtClean="0"/>
              <a:t>09.06.2021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D5506BD-877B-4914-BD5D-74B48DEE88A6}" type="slidenum">
              <a:rPr lang="ru-RU" smtClean="0"/>
              <a:t>‹#›</a:t>
            </a:fld>
            <a:endParaRPr lang="ru-RU"/>
          </a:p>
        </p:txBody>
      </p:sp>
      <p:sp>
        <p:nvSpPr>
          <p:cNvPr id="10" name="Title 9"/>
          <p:cNvSpPr>
            <a:spLocks noGrp="1"/>
          </p:cNvSpPr>
          <p:nvPr>
            <p:ph type="title"/>
          </p:nvPr>
        </p:nvSpPr>
        <p:spPr/>
        <p:txBody>
          <a:bodyPr/>
          <a:lstStyle/>
          <a:p>
            <a:r>
              <a:rPr lang="ru-RU"/>
              <a:t>Образец заголовка</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F4A0ED1-C01B-49AB-982A-81582F0729D2}" type="datetimeFigureOut">
              <a:rPr lang="ru-RU" smtClean="0"/>
              <a:t>09.06.2021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D5506BD-877B-4914-BD5D-74B48DEE88A6}"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4A0ED1-C01B-49AB-982A-81582F0729D2}" type="datetimeFigureOut">
              <a:rPr lang="ru-RU" smtClean="0"/>
              <a:t>09.06.2021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D5506BD-877B-4914-BD5D-74B48DEE88A6}"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F4A0ED1-C01B-49AB-982A-81582F0729D2}" type="datetimeFigureOut">
              <a:rPr lang="ru-RU" smtClean="0"/>
              <a:t>09.06.2021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5506BD-877B-4914-BD5D-74B48DEE88A6}"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F4A0ED1-C01B-49AB-982A-81582F0729D2}" type="datetimeFigureOut">
              <a:rPr lang="ru-RU" smtClean="0"/>
              <a:t>09.06.2021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5506BD-877B-4914-BD5D-74B48DEE88A6}"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8F4A0ED1-C01B-49AB-982A-81582F0729D2}" type="datetimeFigureOut">
              <a:rPr lang="ru-RU" smtClean="0"/>
              <a:t>09.06.2021</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D5506BD-877B-4914-BD5D-74B48DEE88A6}"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712968" cy="6285312"/>
          </a:xfrm>
        </p:spPr>
        <p:txBody>
          <a:bodyPr>
            <a:normAutofit/>
          </a:bodyPr>
          <a:lstStyle/>
          <a:p>
            <a:pPr marL="0" indent="0" algn="ctr">
              <a:lnSpc>
                <a:spcPct val="110000"/>
              </a:lnSpc>
              <a:buNone/>
            </a:pPr>
            <a:r>
              <a:rPr lang="kk-KZ" sz="2600" b="1" dirty="0">
                <a:solidFill>
                  <a:schemeClr val="bg2">
                    <a:lumMod val="25000"/>
                  </a:schemeClr>
                </a:solidFill>
                <a:latin typeface="Times New Roman"/>
                <a:ea typeface="Times New Roman"/>
              </a:rPr>
              <a:t>      </a:t>
            </a:r>
            <a:r>
              <a:rPr lang="kk-KZ" b="1" dirty="0">
                <a:solidFill>
                  <a:schemeClr val="bg2">
                    <a:lumMod val="25000"/>
                  </a:schemeClr>
                </a:solidFill>
                <a:latin typeface="Times New Roman"/>
                <a:ea typeface="Times New Roman"/>
              </a:rPr>
              <a:t>ҚАРАҒАНДЫ ОБЛЫСЫ ПЕДАГОГТАРЫНЫҢ ЭЛЕКТРОНДЫҚ ҚҰРМЕТ КІТАБЫН ӘЗІРЛЕУ ТУРАЛЫ</a:t>
            </a:r>
          </a:p>
          <a:p>
            <a:pPr marL="0" indent="0" algn="ctr">
              <a:lnSpc>
                <a:spcPct val="110000"/>
              </a:lnSpc>
              <a:buNone/>
            </a:pPr>
            <a:r>
              <a:rPr lang="kk-KZ" sz="2400" b="0" dirty="0">
                <a:latin typeface="Times New Roman" panose="02020603050405020304" pitchFamily="18" charset="0"/>
                <a:cs typeface="Times New Roman" panose="02020603050405020304" pitchFamily="18" charset="0"/>
              </a:rPr>
              <a:t>      </a:t>
            </a:r>
            <a:r>
              <a:rPr lang="kk-KZ" sz="2400" b="1" i="1" dirty="0">
                <a:solidFill>
                  <a:schemeClr val="bg2">
                    <a:lumMod val="25000"/>
                  </a:schemeClr>
                </a:solidFill>
                <a:latin typeface="Times New Roman" panose="02020603050405020304" pitchFamily="18" charset="0"/>
                <a:cs typeface="Times New Roman" panose="02020603050405020304" pitchFamily="18" charset="0"/>
              </a:rPr>
              <a:t>оқу-әдістемелік орталығы Қазақстан Республикасы Тәуелсіздігінің 30 жылдығы қарсаңында Қарағанды облысы педагогтарының Құрмет Кітабына ақпарат жинау жұмыстарын бастады</a:t>
            </a:r>
          </a:p>
          <a:p>
            <a:pPr marL="0" indent="0" algn="just">
              <a:lnSpc>
                <a:spcPct val="110000"/>
              </a:lnSpc>
              <a:buNone/>
            </a:pPr>
            <a:r>
              <a:rPr lang="kk-KZ" sz="2400" dirty="0">
                <a:solidFill>
                  <a:schemeClr val="accent1">
                    <a:lumMod val="50000"/>
                  </a:schemeClr>
                </a:solidFill>
                <a:latin typeface="Times New Roman" panose="02020603050405020304" pitchFamily="18" charset="0"/>
                <a:ea typeface="Times New Roman"/>
                <a:cs typeface="Times New Roman" panose="02020603050405020304" pitchFamily="18" charset="0"/>
              </a:rPr>
              <a:t>- </a:t>
            </a:r>
            <a:r>
              <a:rPr lang="kk-KZ" sz="2400" dirty="0">
                <a:solidFill>
                  <a:schemeClr val="tx1"/>
                </a:solidFill>
                <a:latin typeface="Times New Roman" panose="02020603050405020304" pitchFamily="18" charset="0"/>
                <a:ea typeface="Times New Roman"/>
                <a:cs typeface="Times New Roman" panose="02020603050405020304" pitchFamily="18" charset="0"/>
              </a:rPr>
              <a:t>Құрмет Кітабына Тәуелсіздік жылдары Қарағанды облысының білім беру жүйесін дамытуға елеулі үлес қосқан педагогтарының есімдері енеді;</a:t>
            </a:r>
          </a:p>
          <a:p>
            <a:pPr marL="0" indent="0" algn="just">
              <a:lnSpc>
                <a:spcPct val="110000"/>
              </a:lnSpc>
              <a:buNone/>
            </a:pPr>
            <a:r>
              <a:rPr lang="kk-KZ" sz="2400" dirty="0">
                <a:solidFill>
                  <a:schemeClr val="tx1"/>
                </a:solidFill>
                <a:latin typeface="Times New Roman" panose="02020603050405020304" pitchFamily="18" charset="0"/>
                <a:ea typeface="Times New Roman"/>
                <a:cs typeface="Times New Roman" panose="02020603050405020304" pitchFamily="18" charset="0"/>
              </a:rPr>
              <a:t>- Аймақтар мен облыстық білім беру ұйымдарына </a:t>
            </a:r>
            <a:r>
              <a:rPr lang="kk-KZ" sz="2400" b="1" i="1" dirty="0">
                <a:solidFill>
                  <a:schemeClr val="tx1"/>
                </a:solidFill>
                <a:latin typeface="Times New Roman" panose="02020603050405020304" pitchFamily="18" charset="0"/>
                <a:ea typeface="Times New Roman"/>
                <a:cs typeface="Times New Roman" panose="02020603050405020304" pitchFamily="18" charset="0"/>
              </a:rPr>
              <a:t>10 маусымда </a:t>
            </a:r>
            <a:r>
              <a:rPr lang="kk-KZ" sz="2400" dirty="0">
                <a:solidFill>
                  <a:schemeClr val="tx1"/>
                </a:solidFill>
                <a:latin typeface="Times New Roman" panose="02020603050405020304" pitchFamily="18" charset="0"/>
                <a:ea typeface="Times New Roman"/>
                <a:cs typeface="Times New Roman" panose="02020603050405020304" pitchFamily="18" charset="0"/>
              </a:rPr>
              <a:t>Ереже мен ақпараттық хат жолданатын болады;</a:t>
            </a:r>
          </a:p>
          <a:p>
            <a:pPr marL="0" indent="0" algn="just">
              <a:lnSpc>
                <a:spcPct val="110000"/>
              </a:lnSpc>
              <a:buNone/>
            </a:pPr>
            <a:r>
              <a:rPr lang="kk-KZ" sz="2400" dirty="0">
                <a:solidFill>
                  <a:schemeClr val="tx1"/>
                </a:solidFill>
                <a:latin typeface="Times New Roman" panose="02020603050405020304" pitchFamily="18" charset="0"/>
                <a:ea typeface="Times New Roman"/>
                <a:cs typeface="Times New Roman" panose="02020603050405020304" pitchFamily="18" charset="0"/>
              </a:rPr>
              <a:t> - </a:t>
            </a:r>
            <a:r>
              <a:rPr lang="kk-KZ" sz="2400" b="0" dirty="0">
                <a:solidFill>
                  <a:schemeClr val="tx1"/>
                </a:solidFill>
                <a:latin typeface="Times New Roman"/>
                <a:ea typeface="Times New Roman"/>
              </a:rPr>
              <a:t>Білім бөлімдері мен облыстық білім беру ұйымдары </a:t>
            </a:r>
            <a:r>
              <a:rPr lang="kk-KZ" sz="2400" dirty="0">
                <a:solidFill>
                  <a:schemeClr val="tx1"/>
                </a:solidFill>
                <a:latin typeface="Times New Roman" panose="02020603050405020304" pitchFamily="18" charset="0"/>
                <a:ea typeface="Times New Roman"/>
                <a:cs typeface="Times New Roman" panose="02020603050405020304" pitchFamily="18" charset="0"/>
              </a:rPr>
              <a:t>Құрмет Кітабына енгізу  </a:t>
            </a:r>
            <a:r>
              <a:rPr lang="kk-KZ" sz="2400" dirty="0">
                <a:solidFill>
                  <a:schemeClr val="tx1"/>
                </a:solidFill>
                <a:latin typeface="Times New Roman"/>
                <a:ea typeface="Times New Roman"/>
              </a:rPr>
              <a:t>Ережесіне </a:t>
            </a:r>
            <a:r>
              <a:rPr lang="kk-KZ" sz="2400" b="0" dirty="0">
                <a:solidFill>
                  <a:schemeClr val="tx1"/>
                </a:solidFill>
                <a:latin typeface="Times New Roman"/>
                <a:ea typeface="Times New Roman"/>
              </a:rPr>
              <a:t>сәйкес ақпаратты оқу-әдістемелік орталығына </a:t>
            </a:r>
            <a:r>
              <a:rPr lang="kk-KZ" sz="2400" b="1" i="1" u="sng" dirty="0">
                <a:solidFill>
                  <a:schemeClr val="tx1"/>
                </a:solidFill>
                <a:latin typeface="Times New Roman"/>
                <a:ea typeface="Times New Roman"/>
              </a:rPr>
              <a:t>2021 жылдың 15 шілдеге</a:t>
            </a:r>
            <a:r>
              <a:rPr lang="kk-KZ" sz="2400" i="1" dirty="0">
                <a:solidFill>
                  <a:schemeClr val="tx1"/>
                </a:solidFill>
                <a:latin typeface="Times New Roman"/>
                <a:ea typeface="Times New Roman"/>
              </a:rPr>
              <a:t> </a:t>
            </a:r>
            <a:r>
              <a:rPr lang="kk-KZ" sz="2400" dirty="0">
                <a:solidFill>
                  <a:schemeClr val="tx1"/>
                </a:solidFill>
                <a:latin typeface="Times New Roman"/>
                <a:ea typeface="Times New Roman"/>
              </a:rPr>
              <a:t>дейін </a:t>
            </a:r>
            <a:r>
              <a:rPr lang="kk-KZ" sz="2400" b="0" dirty="0">
                <a:solidFill>
                  <a:schemeClr val="tx1"/>
                </a:solidFill>
                <a:latin typeface="Times New Roman"/>
                <a:ea typeface="Times New Roman"/>
              </a:rPr>
              <a:t>тапсыру қажет.</a:t>
            </a:r>
            <a:endParaRPr lang="ru-RU" sz="2400" dirty="0">
              <a:solidFill>
                <a:schemeClr val="tx1"/>
              </a:solidFill>
              <a:latin typeface="Times New Roman"/>
              <a:ea typeface="Times New Roman"/>
            </a:endParaRPr>
          </a:p>
          <a:p>
            <a:pPr marL="0" indent="0" algn="just"/>
            <a:endParaRPr lang="kk-K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1551322"/>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408</TotalTime>
  <Words>86</Words>
  <Application>Microsoft Office PowerPoint</Application>
  <PresentationFormat>Экран (4:3)</PresentationFormat>
  <Paragraphs>5</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Воздушный поток</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жылдың 28 сәуірінде on-line форматта «Оқуға құштар мектеп» жобасы аясында Қарағанды облысының білім беру ұйымдары кітапханашыларының форумы өтеді. Форум Қазақстан Республикасы Тәуелсіздігінің 30 жылдығы қарсаңында «Жасампаздыққа толы жылдар» аясында және білім беру ұйымдарының кітапханаларын дамыту стратегиясының бағыттарына назар аудару, кітапханашылардың жұмысын жандандыру мақсатында «Оқуға құштар мектеп» жобасын іске асыру шеңберінде өткізіледі. Форумға Қарағанды облысының білім басқармасының мамандары, оқу - әдістемелік орталықтың әдіскерлері, кітапханалардың жұмысын қадағалайтын аудандық және қалалық білім бөлімдерінің мамандары; Қарағанды облысының білім беру ұйымдарының кітапханашылары: мектепке дейінгі ұйымдар, мектептер, гимназиялар, лицейлер, облыстық мектеп - интернаттар, техникалық және кәсіптік білім беру ұйымдары қатысады.</dc:title>
  <dc:creator>Tatyana 314</dc:creator>
  <cp:lastModifiedBy>Ainura</cp:lastModifiedBy>
  <cp:revision>30</cp:revision>
  <cp:lastPrinted>2021-06-08T11:05:06Z</cp:lastPrinted>
  <dcterms:created xsi:type="dcterms:W3CDTF">2021-04-20T07:51:49Z</dcterms:created>
  <dcterms:modified xsi:type="dcterms:W3CDTF">2021-06-09T04:58:46Z</dcterms:modified>
</cp:coreProperties>
</file>