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94" r:id="rId3"/>
    <p:sldId id="293" r:id="rId4"/>
    <p:sldId id="299" r:id="rId5"/>
    <p:sldId id="298" r:id="rId6"/>
    <p:sldId id="300" r:id="rId7"/>
    <p:sldId id="301" r:id="rId8"/>
    <p:sldId id="314" r:id="rId9"/>
    <p:sldId id="306" r:id="rId10"/>
    <p:sldId id="303" r:id="rId11"/>
    <p:sldId id="304" r:id="rId12"/>
    <p:sldId id="305" r:id="rId13"/>
    <p:sldId id="302" r:id="rId14"/>
    <p:sldId id="316" r:id="rId15"/>
    <p:sldId id="307" r:id="rId16"/>
    <p:sldId id="310" r:id="rId17"/>
    <p:sldId id="309" r:id="rId18"/>
    <p:sldId id="311" r:id="rId19"/>
    <p:sldId id="312" r:id="rId20"/>
    <p:sldId id="317" r:id="rId21"/>
    <p:sldId id="318" r:id="rId22"/>
    <p:sldId id="319" r:id="rId23"/>
    <p:sldId id="313" r:id="rId24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9" autoAdjust="0"/>
    <p:restoredTop sz="94660"/>
  </p:normalViewPr>
  <p:slideViewPr>
    <p:cSldViewPr snapToGrid="0">
      <p:cViewPr>
        <p:scale>
          <a:sx n="81" d="100"/>
          <a:sy n="81" d="100"/>
        </p:scale>
        <p:origin x="-174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 sz="20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5-8 </a:t>
            </a:r>
            <a:r>
              <a:rPr lang="ru-RU" sz="20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сыныптар</a:t>
            </a:r>
            <a:endParaRPr lang="ru-RU" sz="2000" dirty="0">
              <a:solidFill>
                <a:srgbClr val="002060"/>
              </a:solidFill>
              <a:latin typeface="Verdana" pitchFamily="34" charset="0"/>
              <a:ea typeface="Verdana" pitchFamily="34" charset="0"/>
            </a:endParaRP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5-8 сыныптар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98A5-4CC6-BAD4-2246DBD59ED2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98A5-4CC6-BAD4-2246DBD59ED2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98A5-4CC6-BAD4-2246DBD59ED2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98A5-4CC6-BAD4-2246DBD59ED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2000" b="1">
                    <a:solidFill>
                      <a:srgbClr val="002060"/>
                    </a:solidFill>
                    <a:latin typeface="Verdana" pitchFamily="34" charset="0"/>
                    <a:ea typeface="Verdana" pitchFamily="34" charset="0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қала кітапханасына баруы</c:v>
                </c:pt>
                <c:pt idx="1">
                  <c:v>үй кітапханасының болуы</c:v>
                </c:pt>
                <c:pt idx="2">
                  <c:v>кітап оқу белсенділіктері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0.48</c:v>
                </c:pt>
                <c:pt idx="1">
                  <c:v>0.09</c:v>
                </c:pt>
                <c:pt idx="2">
                  <c:v>0.43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8A5-4CC6-BAD4-2246DBD59ED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64514190431856167"/>
          <c:y val="0.28102643540399358"/>
          <c:w val="0.32820572501316403"/>
          <c:h val="0.5335969335835915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 sz="20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9-11 </a:t>
            </a:r>
            <a:r>
              <a:rPr lang="ru-RU" sz="2000" dirty="0" err="1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сыныптар</a:t>
            </a:r>
            <a:endParaRPr lang="ru-RU" sz="2000" dirty="0">
              <a:solidFill>
                <a:srgbClr val="002060"/>
              </a:solidFill>
              <a:latin typeface="Verdana" pitchFamily="34" charset="0"/>
              <a:ea typeface="Verdana" pitchFamily="34" charset="0"/>
            </a:endParaRP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5-8 сыныптар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A7A9-4099-A41C-38A2F9F0268E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A7A9-4099-A41C-38A2F9F0268E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A7A9-4099-A41C-38A2F9F0268E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A7A9-4099-A41C-38A2F9F0268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2000" b="1">
                    <a:solidFill>
                      <a:srgbClr val="002060"/>
                    </a:solidFill>
                    <a:latin typeface="Verdana" pitchFamily="34" charset="0"/>
                    <a:ea typeface="Verdana" pitchFamily="34" charset="0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қала кітапханасына баруы</c:v>
                </c:pt>
                <c:pt idx="1">
                  <c:v>үй кітапханасының болуы</c:v>
                </c:pt>
                <c:pt idx="2">
                  <c:v>кітап оқу белсенділіктері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0.22</c:v>
                </c:pt>
                <c:pt idx="1">
                  <c:v>0.31</c:v>
                </c:pt>
                <c:pt idx="2">
                  <c:v>0.47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7A9-4099-A41C-38A2F9F0268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egendEntry>
        <c:idx val="3"/>
        <c:delete val="1"/>
      </c:legendEntry>
      <c:layout/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>
                <a:solidFill>
                  <a:srgbClr val="C00000"/>
                </a:solidFill>
              </a:defRPr>
            </a:pPr>
            <a:r>
              <a:rPr lang="ru-RU">
                <a:solidFill>
                  <a:srgbClr val="C00000"/>
                </a:solidFill>
              </a:rPr>
              <a:t>2-сыныптар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149920880642405"/>
          <c:y val="0.13935108650577138"/>
          <c:w val="0.77386468493311711"/>
          <c:h val="0.700025523420595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 минуттық кітап оқу бойынша мониторинг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Қыркүйек</c:v>
                </c:pt>
                <c:pt idx="1">
                  <c:v>Қазан</c:v>
                </c:pt>
                <c:pt idx="2">
                  <c:v>Қараша</c:v>
                </c:pt>
                <c:pt idx="3">
                  <c:v>Желтоқсан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0.28000000000000003</c:v>
                </c:pt>
                <c:pt idx="1">
                  <c:v>0.31</c:v>
                </c:pt>
                <c:pt idx="2">
                  <c:v>0.31</c:v>
                </c:pt>
                <c:pt idx="3">
                  <c:v>0.34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22-4FD7-9947-9394871B4D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8759680"/>
        <c:axId val="128767104"/>
      </c:barChart>
      <c:catAx>
        <c:axId val="12875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28767104"/>
        <c:crosses val="autoZero"/>
        <c:auto val="1"/>
        <c:lblAlgn val="ctr"/>
        <c:lblOffset val="100"/>
        <c:noMultiLvlLbl val="0"/>
      </c:catAx>
      <c:valAx>
        <c:axId val="128767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2875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rgbClr val="00206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>
                <a:solidFill>
                  <a:srgbClr val="C00000"/>
                </a:solidFill>
              </a:rPr>
              <a:t>3-сыныптар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149920880642405"/>
          <c:y val="0.13935108650577138"/>
          <c:w val="0.77386468493311711"/>
          <c:h val="0.700025523420595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 минуттық кітап оқу бойынша мониторинг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Қыркүйек</c:v>
                </c:pt>
                <c:pt idx="1">
                  <c:v>Қазан</c:v>
                </c:pt>
                <c:pt idx="2">
                  <c:v>Қараша</c:v>
                </c:pt>
                <c:pt idx="3">
                  <c:v>Желтоқсан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0.33</c:v>
                </c:pt>
                <c:pt idx="1">
                  <c:v>0.35</c:v>
                </c:pt>
                <c:pt idx="2">
                  <c:v>0.37</c:v>
                </c:pt>
                <c:pt idx="3">
                  <c:v>0.38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130-4E64-BE62-DCD3AF5E8B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1048960"/>
        <c:axId val="131050496"/>
      </c:barChart>
      <c:catAx>
        <c:axId val="13104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1050496"/>
        <c:crosses val="autoZero"/>
        <c:auto val="1"/>
        <c:lblAlgn val="ctr"/>
        <c:lblOffset val="100"/>
        <c:noMultiLvlLbl val="0"/>
      </c:catAx>
      <c:valAx>
        <c:axId val="131050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1048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>
                <a:solidFill>
                  <a:srgbClr val="C00000"/>
                </a:solidFill>
              </a:defRPr>
            </a:pPr>
            <a:r>
              <a:rPr lang="ru-RU">
                <a:solidFill>
                  <a:srgbClr val="C00000"/>
                </a:solidFill>
              </a:rPr>
              <a:t>6-сыныптар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149920880642405"/>
          <c:y val="0.13935108650577138"/>
          <c:w val="0.77386468493311711"/>
          <c:h val="0.700025523420595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 минуттық кітап оқу бойынша мониторинг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Қыркүйек</c:v>
                </c:pt>
                <c:pt idx="1">
                  <c:v>Қазан</c:v>
                </c:pt>
                <c:pt idx="2">
                  <c:v>Қараша</c:v>
                </c:pt>
                <c:pt idx="3">
                  <c:v>Желтоқсан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0.21</c:v>
                </c:pt>
                <c:pt idx="1">
                  <c:v>0.19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F16-4481-9D75-FD4778E6BF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1179648"/>
        <c:axId val="131181184"/>
      </c:barChart>
      <c:catAx>
        <c:axId val="131179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131181184"/>
        <c:crosses val="autoZero"/>
        <c:auto val="1"/>
        <c:lblAlgn val="ctr"/>
        <c:lblOffset val="100"/>
        <c:noMultiLvlLbl val="0"/>
      </c:catAx>
      <c:valAx>
        <c:axId val="131181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131179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>
                <a:solidFill>
                  <a:srgbClr val="C00000"/>
                </a:solidFill>
              </a:defRPr>
            </a:pPr>
            <a:r>
              <a:rPr lang="ru-RU">
                <a:solidFill>
                  <a:srgbClr val="C00000"/>
                </a:solidFill>
              </a:rPr>
              <a:t>7-сыныптар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149920880642405"/>
          <c:y val="0.13935108650577138"/>
          <c:w val="0.77386468493311711"/>
          <c:h val="0.700025523420595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 минуттық кітап оқу бойынша мониторинг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Қыркүйек</c:v>
                </c:pt>
                <c:pt idx="1">
                  <c:v>Қазан</c:v>
                </c:pt>
                <c:pt idx="2">
                  <c:v>Қараша</c:v>
                </c:pt>
                <c:pt idx="3">
                  <c:v>Желтоқсан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0.15</c:v>
                </c:pt>
                <c:pt idx="1">
                  <c:v>0.2</c:v>
                </c:pt>
                <c:pt idx="2">
                  <c:v>0.2</c:v>
                </c:pt>
                <c:pt idx="3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85A-4496-9D49-5216EEF96D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1492480"/>
        <c:axId val="131518848"/>
      </c:barChart>
      <c:catAx>
        <c:axId val="131492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131518848"/>
        <c:crosses val="autoZero"/>
        <c:auto val="1"/>
        <c:lblAlgn val="ctr"/>
        <c:lblOffset val="100"/>
        <c:noMultiLvlLbl val="0"/>
      </c:catAx>
      <c:valAx>
        <c:axId val="131518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131492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>
                <a:solidFill>
                  <a:srgbClr val="C00000"/>
                </a:solidFill>
              </a:defRPr>
            </a:pPr>
            <a:r>
              <a:rPr lang="ru-RU">
                <a:solidFill>
                  <a:srgbClr val="C00000"/>
                </a:solidFill>
              </a:rPr>
              <a:t>10-сыныптар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149920880642405"/>
          <c:y val="0.13935108650577138"/>
          <c:w val="0.77386468493311711"/>
          <c:h val="0.700025523420595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 минуттық кітап оқу бойынша мониторинг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Қыркүйек</c:v>
                </c:pt>
                <c:pt idx="1">
                  <c:v>Қазан</c:v>
                </c:pt>
                <c:pt idx="2">
                  <c:v>Қараша</c:v>
                </c:pt>
                <c:pt idx="3">
                  <c:v>Желтоқсан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0.41</c:v>
                </c:pt>
                <c:pt idx="1">
                  <c:v>0.41</c:v>
                </c:pt>
                <c:pt idx="2">
                  <c:v>0.41</c:v>
                </c:pt>
                <c:pt idx="3">
                  <c:v>0.41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83E-48CA-A88B-9EB24DBAA9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51584"/>
        <c:axId val="4853120"/>
      </c:barChart>
      <c:catAx>
        <c:axId val="4851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4853120"/>
        <c:crosses val="autoZero"/>
        <c:auto val="1"/>
        <c:lblAlgn val="ctr"/>
        <c:lblOffset val="100"/>
        <c:noMultiLvlLbl val="0"/>
      </c:catAx>
      <c:valAx>
        <c:axId val="4853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4851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rgbClr val="00206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>
                <a:solidFill>
                  <a:srgbClr val="C00000"/>
                </a:solidFill>
              </a:defRPr>
            </a:pPr>
            <a:r>
              <a:rPr lang="ru-RU">
                <a:solidFill>
                  <a:srgbClr val="C00000"/>
                </a:solidFill>
              </a:rPr>
              <a:t>11-сыныптар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149920880642405"/>
          <c:y val="0.13935108650577138"/>
          <c:w val="0.77386468493311711"/>
          <c:h val="0.700025523420595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 минуттық кітап оқу бойынша мониторинг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Қыркүйек</c:v>
                </c:pt>
                <c:pt idx="1">
                  <c:v>Қазан</c:v>
                </c:pt>
                <c:pt idx="2">
                  <c:v>Қараша</c:v>
                </c:pt>
                <c:pt idx="3">
                  <c:v>Желтоқсан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0.42</c:v>
                </c:pt>
                <c:pt idx="1">
                  <c:v>0.42</c:v>
                </c:pt>
                <c:pt idx="2">
                  <c:v>0.42</c:v>
                </c:pt>
                <c:pt idx="3">
                  <c:v>0.42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86E-4708-900B-502484BCDB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61312"/>
        <c:axId val="4875392"/>
      </c:barChart>
      <c:catAx>
        <c:axId val="4861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4875392"/>
        <c:crosses val="autoZero"/>
        <c:auto val="1"/>
        <c:lblAlgn val="ctr"/>
        <c:lblOffset val="100"/>
        <c:noMultiLvlLbl val="0"/>
      </c:catAx>
      <c:valAx>
        <c:axId val="4875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4861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rgbClr val="00206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86AED5-318B-4B35-B1EF-1BA12F9F7068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91DB193-DD6C-4DA8-BFCA-3955FB491F91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sz="20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1. Оқырмандармен түсіндірме жұмыстары жүргізіп, сауалнама алу.</a:t>
          </a:r>
          <a:endParaRPr lang="ru-RU" sz="2000" dirty="0">
            <a:solidFill>
              <a:srgbClr val="002060"/>
            </a:solidFill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gm:t>
    </dgm:pt>
    <dgm:pt modelId="{49F16A65-537D-467E-87F2-B3E0FBD40975}" type="parTrans" cxnId="{BA209C62-8C4A-4C8B-BFF6-F48392D6925A}">
      <dgm:prSet/>
      <dgm:spPr/>
      <dgm:t>
        <a:bodyPr/>
        <a:lstStyle/>
        <a:p>
          <a:endParaRPr lang="ru-RU"/>
        </a:p>
      </dgm:t>
    </dgm:pt>
    <dgm:pt modelId="{4B6FC6DD-3A3C-458F-A66D-782EB3C80EFC}" type="sibTrans" cxnId="{BA209C62-8C4A-4C8B-BFF6-F48392D6925A}">
      <dgm:prSet/>
      <dgm:spPr/>
      <dgm:t>
        <a:bodyPr/>
        <a:lstStyle/>
        <a:p>
          <a:endParaRPr lang="ru-RU"/>
        </a:p>
      </dgm:t>
    </dgm:pt>
    <dgm:pt modelId="{79939D44-05B8-4880-9AA2-2186A1EDF0A6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sz="17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2. Ақпараттық кітап көрмесі, виртуалды кітап көрмесін ұйымдастырып көркем әдебиеттермен таныстыру. Оқырмандарға </a:t>
          </a:r>
          <a:r>
            <a:rPr lang="en-US" sz="17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Instagram </a:t>
          </a:r>
          <a:r>
            <a:rPr lang="kk-KZ" sz="17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желісі, радиоторап арқылы хабарлау.</a:t>
          </a: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99A270-632E-4F90-8DB5-4FA5E632E42E}" type="parTrans" cxnId="{D05F12E8-654C-46A9-98F1-D10B7E9C245D}">
      <dgm:prSet/>
      <dgm:spPr/>
      <dgm:t>
        <a:bodyPr/>
        <a:lstStyle/>
        <a:p>
          <a:endParaRPr lang="ru-RU"/>
        </a:p>
      </dgm:t>
    </dgm:pt>
    <dgm:pt modelId="{DE333CE2-B7E6-4154-9044-F65188DE5E06}" type="sibTrans" cxnId="{D05F12E8-654C-46A9-98F1-D10B7E9C245D}">
      <dgm:prSet/>
      <dgm:spPr/>
      <dgm:t>
        <a:bodyPr/>
        <a:lstStyle/>
        <a:p>
          <a:endParaRPr lang="ru-RU"/>
        </a:p>
      </dgm:t>
    </dgm:pt>
    <dgm:pt modelId="{2A61205B-F9DC-4B04-B1A1-3F7A55FD78FE}">
      <dgm:prSet phldrT="[Текст]" custT="1"/>
      <dgm:spPr/>
      <dgm:t>
        <a:bodyPr/>
        <a:lstStyle/>
        <a:p>
          <a:pPr marL="0" indent="0">
            <a:buNone/>
          </a:pPr>
          <a:r>
            <a:rPr lang="kk-KZ" sz="1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3. Кітапхана кеңесінде, мектеп әкімшілігінде, кафедра отырысында, ата-аналар қауымдастығында, директор жанындағы кеңесте, педагогикалық кеңесте тыңдалады. </a:t>
          </a:r>
          <a:endParaRPr lang="ru-RU" sz="1800" dirty="0">
            <a:solidFill>
              <a:srgbClr val="002060"/>
            </a:solidFill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gm:t>
    </dgm:pt>
    <dgm:pt modelId="{6BE706E7-9662-4034-937E-6585E2B0AE28}" type="parTrans" cxnId="{AFF5DD1D-9422-4BD3-94D2-FC7A6836C8AE}">
      <dgm:prSet/>
      <dgm:spPr/>
      <dgm:t>
        <a:bodyPr/>
        <a:lstStyle/>
        <a:p>
          <a:endParaRPr lang="ru-RU"/>
        </a:p>
      </dgm:t>
    </dgm:pt>
    <dgm:pt modelId="{C980EDB6-5484-472F-809E-88C242B7A4A6}" type="sibTrans" cxnId="{AFF5DD1D-9422-4BD3-94D2-FC7A6836C8AE}">
      <dgm:prSet/>
      <dgm:spPr/>
      <dgm:t>
        <a:bodyPr/>
        <a:lstStyle/>
        <a:p>
          <a:endParaRPr lang="ru-RU"/>
        </a:p>
      </dgm:t>
    </dgm:pt>
    <dgm:pt modelId="{786F732B-DAAA-4D17-B0C5-1122A8D249DB}" type="pres">
      <dgm:prSet presAssocID="{C686AED5-318B-4B35-B1EF-1BA12F9F706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EA9107-4C56-433B-9235-1006213BD7B1}" type="pres">
      <dgm:prSet presAssocID="{C686AED5-318B-4B35-B1EF-1BA12F9F7068}" presName="dummyMaxCanvas" presStyleCnt="0">
        <dgm:presLayoutVars/>
      </dgm:prSet>
      <dgm:spPr/>
    </dgm:pt>
    <dgm:pt modelId="{56A88FFD-3F00-4923-AC51-A612B9BCCFC7}" type="pres">
      <dgm:prSet presAssocID="{C686AED5-318B-4B35-B1EF-1BA12F9F7068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081F25-55CD-4CDF-994E-AD36CD32CED7}" type="pres">
      <dgm:prSet presAssocID="{C686AED5-318B-4B35-B1EF-1BA12F9F7068}" presName="ThreeNodes_2" presStyleLbl="node1" presStyleIdx="1" presStyleCnt="3" custLinFactNeighborX="1557" custLinFactNeighborY="-16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3C5785-2956-4079-A062-D687FDFB9711}" type="pres">
      <dgm:prSet presAssocID="{C686AED5-318B-4B35-B1EF-1BA12F9F7068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0E0391-22DA-47EA-8E3C-FAFE8479BDB0}" type="pres">
      <dgm:prSet presAssocID="{C686AED5-318B-4B35-B1EF-1BA12F9F7068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09F781-B4F3-4011-B301-73F49A91CCF3}" type="pres">
      <dgm:prSet presAssocID="{C686AED5-318B-4B35-B1EF-1BA12F9F7068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3DCFBE-F603-4859-8A29-DDB9C6F6AEA5}" type="pres">
      <dgm:prSet presAssocID="{C686AED5-318B-4B35-B1EF-1BA12F9F7068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AAAF6E-AB38-4574-9338-BC116F1EB41C}" type="pres">
      <dgm:prSet presAssocID="{C686AED5-318B-4B35-B1EF-1BA12F9F7068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B84459-B946-424D-919B-C975B6FDBB0A}" type="pres">
      <dgm:prSet presAssocID="{C686AED5-318B-4B35-B1EF-1BA12F9F7068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D50A21-9ED0-40BE-BA16-A0DF16AC3398}" type="presOf" srcId="{79939D44-05B8-4880-9AA2-2186A1EDF0A6}" destId="{39AAAF6E-AB38-4574-9338-BC116F1EB41C}" srcOrd="1" destOrd="0" presId="urn:microsoft.com/office/officeart/2005/8/layout/vProcess5"/>
    <dgm:cxn modelId="{28FCFA7D-A8D8-4993-A33C-81D30001A930}" type="presOf" srcId="{691DB193-DD6C-4DA8-BFCA-3955FB491F91}" destId="{D63DCFBE-F603-4859-8A29-DDB9C6F6AEA5}" srcOrd="1" destOrd="0" presId="urn:microsoft.com/office/officeart/2005/8/layout/vProcess5"/>
    <dgm:cxn modelId="{BA209C62-8C4A-4C8B-BFF6-F48392D6925A}" srcId="{C686AED5-318B-4B35-B1EF-1BA12F9F7068}" destId="{691DB193-DD6C-4DA8-BFCA-3955FB491F91}" srcOrd="0" destOrd="0" parTransId="{49F16A65-537D-467E-87F2-B3E0FBD40975}" sibTransId="{4B6FC6DD-3A3C-458F-A66D-782EB3C80EFC}"/>
    <dgm:cxn modelId="{E5BD8720-2FA9-459A-B2CD-CFA576805016}" type="presOf" srcId="{C686AED5-318B-4B35-B1EF-1BA12F9F7068}" destId="{786F732B-DAAA-4D17-B0C5-1122A8D249DB}" srcOrd="0" destOrd="0" presId="urn:microsoft.com/office/officeart/2005/8/layout/vProcess5"/>
    <dgm:cxn modelId="{BC13B1D4-9EE9-411E-8359-DBDA98225BE1}" type="presOf" srcId="{2A61205B-F9DC-4B04-B1A1-3F7A55FD78FE}" destId="{41B84459-B946-424D-919B-C975B6FDBB0A}" srcOrd="1" destOrd="0" presId="urn:microsoft.com/office/officeart/2005/8/layout/vProcess5"/>
    <dgm:cxn modelId="{33583AF1-2E8A-403D-998F-44CBFD23B450}" type="presOf" srcId="{79939D44-05B8-4880-9AA2-2186A1EDF0A6}" destId="{66081F25-55CD-4CDF-994E-AD36CD32CED7}" srcOrd="0" destOrd="0" presId="urn:microsoft.com/office/officeart/2005/8/layout/vProcess5"/>
    <dgm:cxn modelId="{C9A13FD5-CD0D-438F-91AB-7524C5011607}" type="presOf" srcId="{DE333CE2-B7E6-4154-9044-F65188DE5E06}" destId="{CC09F781-B4F3-4011-B301-73F49A91CCF3}" srcOrd="0" destOrd="0" presId="urn:microsoft.com/office/officeart/2005/8/layout/vProcess5"/>
    <dgm:cxn modelId="{AFF5DD1D-9422-4BD3-94D2-FC7A6836C8AE}" srcId="{C686AED5-318B-4B35-B1EF-1BA12F9F7068}" destId="{2A61205B-F9DC-4B04-B1A1-3F7A55FD78FE}" srcOrd="2" destOrd="0" parTransId="{6BE706E7-9662-4034-937E-6585E2B0AE28}" sibTransId="{C980EDB6-5484-472F-809E-88C242B7A4A6}"/>
    <dgm:cxn modelId="{D05F12E8-654C-46A9-98F1-D10B7E9C245D}" srcId="{C686AED5-318B-4B35-B1EF-1BA12F9F7068}" destId="{79939D44-05B8-4880-9AA2-2186A1EDF0A6}" srcOrd="1" destOrd="0" parTransId="{7899A270-632E-4F90-8DB5-4FA5E632E42E}" sibTransId="{DE333CE2-B7E6-4154-9044-F65188DE5E06}"/>
    <dgm:cxn modelId="{74199528-6F37-454D-A7B7-DB8F4FDAADFE}" type="presOf" srcId="{2A61205B-F9DC-4B04-B1A1-3F7A55FD78FE}" destId="{6D3C5785-2956-4079-A062-D687FDFB9711}" srcOrd="0" destOrd="0" presId="urn:microsoft.com/office/officeart/2005/8/layout/vProcess5"/>
    <dgm:cxn modelId="{758C7B61-0464-4CEC-8192-70592E7D8333}" type="presOf" srcId="{691DB193-DD6C-4DA8-BFCA-3955FB491F91}" destId="{56A88FFD-3F00-4923-AC51-A612B9BCCFC7}" srcOrd="0" destOrd="0" presId="urn:microsoft.com/office/officeart/2005/8/layout/vProcess5"/>
    <dgm:cxn modelId="{E3556C33-FD0E-4F3B-B616-F734EC8BB435}" type="presOf" srcId="{4B6FC6DD-3A3C-458F-A66D-782EB3C80EFC}" destId="{170E0391-22DA-47EA-8E3C-FAFE8479BDB0}" srcOrd="0" destOrd="0" presId="urn:microsoft.com/office/officeart/2005/8/layout/vProcess5"/>
    <dgm:cxn modelId="{501D39DF-1BE1-404D-A704-078EEA5833CB}" type="presParOf" srcId="{786F732B-DAAA-4D17-B0C5-1122A8D249DB}" destId="{9AEA9107-4C56-433B-9235-1006213BD7B1}" srcOrd="0" destOrd="0" presId="urn:microsoft.com/office/officeart/2005/8/layout/vProcess5"/>
    <dgm:cxn modelId="{15D201FC-C88B-4A30-BFC5-9E486AA4E72F}" type="presParOf" srcId="{786F732B-DAAA-4D17-B0C5-1122A8D249DB}" destId="{56A88FFD-3F00-4923-AC51-A612B9BCCFC7}" srcOrd="1" destOrd="0" presId="urn:microsoft.com/office/officeart/2005/8/layout/vProcess5"/>
    <dgm:cxn modelId="{F3554972-0F3F-47E2-8E75-5E1FB89068FD}" type="presParOf" srcId="{786F732B-DAAA-4D17-B0C5-1122A8D249DB}" destId="{66081F25-55CD-4CDF-994E-AD36CD32CED7}" srcOrd="2" destOrd="0" presId="urn:microsoft.com/office/officeart/2005/8/layout/vProcess5"/>
    <dgm:cxn modelId="{0930AC88-7FD0-4A18-A307-AA55EBF6071B}" type="presParOf" srcId="{786F732B-DAAA-4D17-B0C5-1122A8D249DB}" destId="{6D3C5785-2956-4079-A062-D687FDFB9711}" srcOrd="3" destOrd="0" presId="urn:microsoft.com/office/officeart/2005/8/layout/vProcess5"/>
    <dgm:cxn modelId="{4D25EA5B-67AB-46E3-A6EA-731E5F816080}" type="presParOf" srcId="{786F732B-DAAA-4D17-B0C5-1122A8D249DB}" destId="{170E0391-22DA-47EA-8E3C-FAFE8479BDB0}" srcOrd="4" destOrd="0" presId="urn:microsoft.com/office/officeart/2005/8/layout/vProcess5"/>
    <dgm:cxn modelId="{580AE987-B593-4304-AA63-2864DB0830AF}" type="presParOf" srcId="{786F732B-DAAA-4D17-B0C5-1122A8D249DB}" destId="{CC09F781-B4F3-4011-B301-73F49A91CCF3}" srcOrd="5" destOrd="0" presId="urn:microsoft.com/office/officeart/2005/8/layout/vProcess5"/>
    <dgm:cxn modelId="{A00CCDE4-D20B-49C8-B57D-80859073C0C1}" type="presParOf" srcId="{786F732B-DAAA-4D17-B0C5-1122A8D249DB}" destId="{D63DCFBE-F603-4859-8A29-DDB9C6F6AEA5}" srcOrd="6" destOrd="0" presId="urn:microsoft.com/office/officeart/2005/8/layout/vProcess5"/>
    <dgm:cxn modelId="{34793F3F-33E4-44D7-9314-B5292AE62EEC}" type="presParOf" srcId="{786F732B-DAAA-4D17-B0C5-1122A8D249DB}" destId="{39AAAF6E-AB38-4574-9338-BC116F1EB41C}" srcOrd="7" destOrd="0" presId="urn:microsoft.com/office/officeart/2005/8/layout/vProcess5"/>
    <dgm:cxn modelId="{6A667511-1329-4F6A-B04E-95E55C0EFD98}" type="presParOf" srcId="{786F732B-DAAA-4D17-B0C5-1122A8D249DB}" destId="{41B84459-B946-424D-919B-C975B6FDBB0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5278DD-A403-44F2-B075-A5DCE178A53D}" type="doc">
      <dgm:prSet loTypeId="urn:microsoft.com/office/officeart/2005/8/layout/matrix3" loCatId="matrix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22C3090-53A6-4B27-81FE-02D70944EAC0}">
      <dgm:prSet phldrT="[Текст]" custT="1"/>
      <dgm:spPr/>
      <dgm:t>
        <a:bodyPr/>
        <a:lstStyle/>
        <a:p>
          <a:r>
            <a:rPr lang="kk-KZ" sz="1800" b="1" smtClean="0"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Кітап бұрыштарынан</a:t>
          </a:r>
          <a:endParaRPr lang="ru-RU" sz="1800" b="1" dirty="0">
            <a:latin typeface="Verdana" pitchFamily="34" charset="0"/>
            <a:ea typeface="Verdana" pitchFamily="34" charset="0"/>
            <a:cs typeface="Times New Roman" panose="02020603050405020304" pitchFamily="18" charset="0"/>
          </a:endParaRPr>
        </a:p>
      </dgm:t>
    </dgm:pt>
    <dgm:pt modelId="{EBA708C4-460A-4F89-8431-1F5DB3218D20}" type="parTrans" cxnId="{F4FCF8BF-22EF-4127-8AC0-765887D5793F}">
      <dgm:prSet/>
      <dgm:spPr/>
      <dgm:t>
        <a:bodyPr/>
        <a:lstStyle/>
        <a:p>
          <a:endParaRPr lang="ru-RU"/>
        </a:p>
      </dgm:t>
    </dgm:pt>
    <dgm:pt modelId="{22F3D6AE-CAA7-42C3-ADB6-8FFE222A0553}" type="sibTrans" cxnId="{F4FCF8BF-22EF-4127-8AC0-765887D5793F}">
      <dgm:prSet/>
      <dgm:spPr/>
      <dgm:t>
        <a:bodyPr/>
        <a:lstStyle/>
        <a:p>
          <a:endParaRPr lang="ru-RU"/>
        </a:p>
      </dgm:t>
    </dgm:pt>
    <dgm:pt modelId="{8EDFC01B-4F2E-464D-B739-D055E5D95B7D}">
      <dgm:prSet phldrT="[Текст]" custT="1"/>
      <dgm:spPr/>
      <dgm:t>
        <a:bodyPr/>
        <a:lstStyle/>
        <a:p>
          <a:r>
            <a:rPr lang="kk-KZ" sz="1800" b="1" smtClean="0"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Ретро көрмеден</a:t>
          </a:r>
          <a:endParaRPr lang="ru-RU" sz="1800" b="1" dirty="0">
            <a:latin typeface="Verdana" pitchFamily="34" charset="0"/>
            <a:ea typeface="Verdana" pitchFamily="34" charset="0"/>
            <a:cs typeface="Times New Roman" panose="02020603050405020304" pitchFamily="18" charset="0"/>
          </a:endParaRPr>
        </a:p>
      </dgm:t>
    </dgm:pt>
    <dgm:pt modelId="{07519699-DE7E-42CF-A3FE-70C48931BFF5}" type="parTrans" cxnId="{78A113DC-89DD-44F2-8AD4-8E0F074172F1}">
      <dgm:prSet/>
      <dgm:spPr/>
      <dgm:t>
        <a:bodyPr/>
        <a:lstStyle/>
        <a:p>
          <a:endParaRPr lang="ru-RU"/>
        </a:p>
      </dgm:t>
    </dgm:pt>
    <dgm:pt modelId="{2274D6D2-7E1C-48E6-ADE5-8CC2EC5D5D61}" type="sibTrans" cxnId="{78A113DC-89DD-44F2-8AD4-8E0F074172F1}">
      <dgm:prSet/>
      <dgm:spPr/>
      <dgm:t>
        <a:bodyPr/>
        <a:lstStyle/>
        <a:p>
          <a:endParaRPr lang="ru-RU"/>
        </a:p>
      </dgm:t>
    </dgm:pt>
    <dgm:pt modelId="{0624A4DF-A51E-469E-8965-E6BE786C9071}">
      <dgm:prSet phldrT="[Текст]" custT="1"/>
      <dgm:spPr/>
      <dgm:t>
        <a:bodyPr/>
        <a:lstStyle/>
        <a:p>
          <a:r>
            <a:rPr lang="kk-KZ" sz="1800" b="1" smtClean="0"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Электронды кітаптардан </a:t>
          </a:r>
        </a:p>
        <a:p>
          <a:r>
            <a:rPr lang="kk-KZ" sz="1800" b="1" smtClean="0"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(</a:t>
          </a:r>
          <a:r>
            <a:rPr lang="en-US" sz="1800" b="1" smtClean="0"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QR </a:t>
          </a:r>
          <a:r>
            <a:rPr lang="kk-KZ" sz="1800" b="1" smtClean="0"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 код)</a:t>
          </a:r>
          <a:endParaRPr lang="ru-RU" sz="1800" b="1" dirty="0">
            <a:latin typeface="Verdana" pitchFamily="34" charset="0"/>
            <a:ea typeface="Verdana" pitchFamily="34" charset="0"/>
            <a:cs typeface="Times New Roman" panose="02020603050405020304" pitchFamily="18" charset="0"/>
          </a:endParaRPr>
        </a:p>
      </dgm:t>
    </dgm:pt>
    <dgm:pt modelId="{FFB5D024-DD87-4A7A-BDCB-F94ABF25BBDF}" type="parTrans" cxnId="{B9AE5E25-7902-4FB0-8F46-75FB63FDD52F}">
      <dgm:prSet/>
      <dgm:spPr/>
      <dgm:t>
        <a:bodyPr/>
        <a:lstStyle/>
        <a:p>
          <a:endParaRPr lang="ru-RU"/>
        </a:p>
      </dgm:t>
    </dgm:pt>
    <dgm:pt modelId="{2A862404-2E24-4699-A5DC-0A385A75CB3A}" type="sibTrans" cxnId="{B9AE5E25-7902-4FB0-8F46-75FB63FDD52F}">
      <dgm:prSet/>
      <dgm:spPr/>
      <dgm:t>
        <a:bodyPr/>
        <a:lstStyle/>
        <a:p>
          <a:endParaRPr lang="ru-RU"/>
        </a:p>
      </dgm:t>
    </dgm:pt>
    <dgm:pt modelId="{9B6A029C-BC44-498D-9A4A-AA088084061B}">
      <dgm:prSet phldrT="[Текст]" custT="1"/>
      <dgm:spPr/>
      <dgm:t>
        <a:bodyPr/>
        <a:lstStyle/>
        <a:p>
          <a:r>
            <a:rPr lang="kk-KZ" sz="1800" b="1" smtClean="0"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Қала кітапханаларынан</a:t>
          </a:r>
          <a:endParaRPr lang="ru-RU" sz="1800" b="1" dirty="0">
            <a:latin typeface="Verdana" pitchFamily="34" charset="0"/>
            <a:ea typeface="Verdana" pitchFamily="34" charset="0"/>
            <a:cs typeface="Times New Roman" panose="02020603050405020304" pitchFamily="18" charset="0"/>
          </a:endParaRPr>
        </a:p>
      </dgm:t>
    </dgm:pt>
    <dgm:pt modelId="{DA4B7241-FBDD-4E69-84DC-ACEC25CAE299}" type="parTrans" cxnId="{235AB7CD-808F-42DB-A8F9-B4A5FAE1652E}">
      <dgm:prSet/>
      <dgm:spPr/>
      <dgm:t>
        <a:bodyPr/>
        <a:lstStyle/>
        <a:p>
          <a:endParaRPr lang="ru-RU"/>
        </a:p>
      </dgm:t>
    </dgm:pt>
    <dgm:pt modelId="{C208380B-8435-4F7F-B484-7B3538F2CD19}" type="sibTrans" cxnId="{235AB7CD-808F-42DB-A8F9-B4A5FAE1652E}">
      <dgm:prSet/>
      <dgm:spPr/>
      <dgm:t>
        <a:bodyPr/>
        <a:lstStyle/>
        <a:p>
          <a:endParaRPr lang="ru-RU"/>
        </a:p>
      </dgm:t>
    </dgm:pt>
    <dgm:pt modelId="{0A2D6BB8-FDBC-4F84-B1BE-BF1FCC049E41}" type="pres">
      <dgm:prSet presAssocID="{6A5278DD-A403-44F2-B075-A5DCE178A53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42A43E-F9A7-4D28-824C-F0DCF3BF9A27}" type="pres">
      <dgm:prSet presAssocID="{6A5278DD-A403-44F2-B075-A5DCE178A53D}" presName="diamond" presStyleLbl="bgShp" presStyleIdx="0" presStyleCnt="1"/>
      <dgm:spPr/>
      <dgm:t>
        <a:bodyPr/>
        <a:lstStyle/>
        <a:p>
          <a:endParaRPr lang="ru-RU"/>
        </a:p>
      </dgm:t>
    </dgm:pt>
    <dgm:pt modelId="{B83E1AB0-BA9C-49BE-AC57-52C10CE74642}" type="pres">
      <dgm:prSet presAssocID="{6A5278DD-A403-44F2-B075-A5DCE178A53D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6DA466-B299-408F-975F-33583FACE526}" type="pres">
      <dgm:prSet presAssocID="{6A5278DD-A403-44F2-B075-A5DCE178A53D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81293E-E9AF-4286-A998-978EA9FCE1C8}" type="pres">
      <dgm:prSet presAssocID="{6A5278DD-A403-44F2-B075-A5DCE178A53D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1C2B26-3319-449A-B15E-6FCC8D9BC62C}" type="pres">
      <dgm:prSet presAssocID="{6A5278DD-A403-44F2-B075-A5DCE178A53D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9CDF59-64B9-424A-B9E9-D37DE0481081}" type="presOf" srcId="{8EDFC01B-4F2E-464D-B739-D055E5D95B7D}" destId="{206DA466-B299-408F-975F-33583FACE526}" srcOrd="0" destOrd="0" presId="urn:microsoft.com/office/officeart/2005/8/layout/matrix3"/>
    <dgm:cxn modelId="{ACB7E6B8-0EF4-491A-B147-EDD19E998595}" type="presOf" srcId="{6A5278DD-A403-44F2-B075-A5DCE178A53D}" destId="{0A2D6BB8-FDBC-4F84-B1BE-BF1FCC049E41}" srcOrd="0" destOrd="0" presId="urn:microsoft.com/office/officeart/2005/8/layout/matrix3"/>
    <dgm:cxn modelId="{4C275673-5B94-4579-8B53-0228F82573EA}" type="presOf" srcId="{D22C3090-53A6-4B27-81FE-02D70944EAC0}" destId="{B83E1AB0-BA9C-49BE-AC57-52C10CE74642}" srcOrd="0" destOrd="0" presId="urn:microsoft.com/office/officeart/2005/8/layout/matrix3"/>
    <dgm:cxn modelId="{235AB7CD-808F-42DB-A8F9-B4A5FAE1652E}" srcId="{6A5278DD-A403-44F2-B075-A5DCE178A53D}" destId="{9B6A029C-BC44-498D-9A4A-AA088084061B}" srcOrd="3" destOrd="0" parTransId="{DA4B7241-FBDD-4E69-84DC-ACEC25CAE299}" sibTransId="{C208380B-8435-4F7F-B484-7B3538F2CD19}"/>
    <dgm:cxn modelId="{F4FCF8BF-22EF-4127-8AC0-765887D5793F}" srcId="{6A5278DD-A403-44F2-B075-A5DCE178A53D}" destId="{D22C3090-53A6-4B27-81FE-02D70944EAC0}" srcOrd="0" destOrd="0" parTransId="{EBA708C4-460A-4F89-8431-1F5DB3218D20}" sibTransId="{22F3D6AE-CAA7-42C3-ADB6-8FFE222A0553}"/>
    <dgm:cxn modelId="{015B4643-E83C-4913-BEF9-797B1CB1D37B}" type="presOf" srcId="{9B6A029C-BC44-498D-9A4A-AA088084061B}" destId="{361C2B26-3319-449A-B15E-6FCC8D9BC62C}" srcOrd="0" destOrd="0" presId="urn:microsoft.com/office/officeart/2005/8/layout/matrix3"/>
    <dgm:cxn modelId="{B9AE5E25-7902-4FB0-8F46-75FB63FDD52F}" srcId="{6A5278DD-A403-44F2-B075-A5DCE178A53D}" destId="{0624A4DF-A51E-469E-8965-E6BE786C9071}" srcOrd="2" destOrd="0" parTransId="{FFB5D024-DD87-4A7A-BDCB-F94ABF25BBDF}" sibTransId="{2A862404-2E24-4699-A5DC-0A385A75CB3A}"/>
    <dgm:cxn modelId="{EFBB77EE-6435-4936-B7C4-7157A882E6EC}" type="presOf" srcId="{0624A4DF-A51E-469E-8965-E6BE786C9071}" destId="{A581293E-E9AF-4286-A998-978EA9FCE1C8}" srcOrd="0" destOrd="0" presId="urn:microsoft.com/office/officeart/2005/8/layout/matrix3"/>
    <dgm:cxn modelId="{78A113DC-89DD-44F2-8AD4-8E0F074172F1}" srcId="{6A5278DD-A403-44F2-B075-A5DCE178A53D}" destId="{8EDFC01B-4F2E-464D-B739-D055E5D95B7D}" srcOrd="1" destOrd="0" parTransId="{07519699-DE7E-42CF-A3FE-70C48931BFF5}" sibTransId="{2274D6D2-7E1C-48E6-ADE5-8CC2EC5D5D61}"/>
    <dgm:cxn modelId="{A9352707-E1E6-4BBC-9A45-B2EC3C9F15FD}" type="presParOf" srcId="{0A2D6BB8-FDBC-4F84-B1BE-BF1FCC049E41}" destId="{4342A43E-F9A7-4D28-824C-F0DCF3BF9A27}" srcOrd="0" destOrd="0" presId="urn:microsoft.com/office/officeart/2005/8/layout/matrix3"/>
    <dgm:cxn modelId="{216F789A-8479-427B-9908-8D9BFED73AF6}" type="presParOf" srcId="{0A2D6BB8-FDBC-4F84-B1BE-BF1FCC049E41}" destId="{B83E1AB0-BA9C-49BE-AC57-52C10CE74642}" srcOrd="1" destOrd="0" presId="urn:microsoft.com/office/officeart/2005/8/layout/matrix3"/>
    <dgm:cxn modelId="{2D32D290-AE1D-4672-838E-2FD7727EAE00}" type="presParOf" srcId="{0A2D6BB8-FDBC-4F84-B1BE-BF1FCC049E41}" destId="{206DA466-B299-408F-975F-33583FACE526}" srcOrd="2" destOrd="0" presId="urn:microsoft.com/office/officeart/2005/8/layout/matrix3"/>
    <dgm:cxn modelId="{D17AFEB8-9EDD-4FA1-A167-20C82F8379EE}" type="presParOf" srcId="{0A2D6BB8-FDBC-4F84-B1BE-BF1FCC049E41}" destId="{A581293E-E9AF-4286-A998-978EA9FCE1C8}" srcOrd="3" destOrd="0" presId="urn:microsoft.com/office/officeart/2005/8/layout/matrix3"/>
    <dgm:cxn modelId="{A96E2B81-30B1-411D-AFD7-7A9554EBF698}" type="presParOf" srcId="{0A2D6BB8-FDBC-4F84-B1BE-BF1FCC049E41}" destId="{361C2B26-3319-449A-B15E-6FCC8D9BC62C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A88FFD-3F00-4923-AC51-A612B9BCCFC7}">
      <dsp:nvSpPr>
        <dsp:cNvPr id="0" name=""/>
        <dsp:cNvSpPr/>
      </dsp:nvSpPr>
      <dsp:spPr>
        <a:xfrm>
          <a:off x="0" y="0"/>
          <a:ext cx="6217920" cy="162660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sz="2000" kern="12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1. Оқырмандармен түсіндірме жұмыстары жүргізіп, сауалнама алу.</a:t>
          </a:r>
          <a:endParaRPr lang="ru-RU" sz="2000" kern="1200" dirty="0">
            <a:solidFill>
              <a:srgbClr val="002060"/>
            </a:solidFill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sp:txBody>
      <dsp:txXfrm>
        <a:off x="47642" y="47642"/>
        <a:ext cx="4462688" cy="1531317"/>
      </dsp:txXfrm>
    </dsp:sp>
    <dsp:sp modelId="{66081F25-55CD-4CDF-994E-AD36CD32CED7}">
      <dsp:nvSpPr>
        <dsp:cNvPr id="0" name=""/>
        <dsp:cNvSpPr/>
      </dsp:nvSpPr>
      <dsp:spPr>
        <a:xfrm>
          <a:off x="645453" y="1870814"/>
          <a:ext cx="6217920" cy="1626601"/>
        </a:xfrm>
        <a:prstGeom prst="roundRect">
          <a:avLst>
            <a:gd name="adj" fmla="val 1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sz="1700" kern="12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2. Ақпараттық кітап көрмесі, виртуалды кітап көрмесін ұйымдастырып көркем әдебиеттермен таныстыру. Оқырмандарға </a:t>
          </a:r>
          <a:r>
            <a:rPr lang="en-US" sz="1700" kern="12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Instagram </a:t>
          </a:r>
          <a:r>
            <a:rPr lang="kk-KZ" sz="1700" kern="12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желісі, радиоторап арқылы хабарлау.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3095" y="1918456"/>
        <a:ext cx="4516704" cy="1531317"/>
      </dsp:txXfrm>
    </dsp:sp>
    <dsp:sp modelId="{6D3C5785-2956-4079-A062-D687FDFB9711}">
      <dsp:nvSpPr>
        <dsp:cNvPr id="0" name=""/>
        <dsp:cNvSpPr/>
      </dsp:nvSpPr>
      <dsp:spPr>
        <a:xfrm>
          <a:off x="1097279" y="3795404"/>
          <a:ext cx="6217920" cy="1626601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1800" kern="12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3. Кітапхана кеңесінде, мектеп әкімшілігінде, кафедра отырысында, ата-аналар қауымдастығында, директор жанындағы кеңесте, педагогикалық кеңесте тыңдалады. </a:t>
          </a:r>
          <a:endParaRPr lang="ru-RU" sz="1800" kern="1200" dirty="0">
            <a:solidFill>
              <a:srgbClr val="002060"/>
            </a:solidFill>
            <a:latin typeface="Verdana" panose="020B0604030504040204" pitchFamily="34" charset="0"/>
            <a:ea typeface="Verdana" panose="020B0604030504040204" pitchFamily="34" charset="0"/>
            <a:cs typeface="Times New Roman" panose="02020603050405020304" pitchFamily="18" charset="0"/>
          </a:endParaRPr>
        </a:p>
      </dsp:txBody>
      <dsp:txXfrm>
        <a:off x="1144921" y="3843046"/>
        <a:ext cx="4516704" cy="1531317"/>
      </dsp:txXfrm>
    </dsp:sp>
    <dsp:sp modelId="{170E0391-22DA-47EA-8E3C-FAFE8479BDB0}">
      <dsp:nvSpPr>
        <dsp:cNvPr id="0" name=""/>
        <dsp:cNvSpPr/>
      </dsp:nvSpPr>
      <dsp:spPr>
        <a:xfrm>
          <a:off x="5160628" y="1233506"/>
          <a:ext cx="1057291" cy="105729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5398518" y="1233506"/>
        <a:ext cx="581511" cy="795611"/>
      </dsp:txXfrm>
    </dsp:sp>
    <dsp:sp modelId="{CC09F781-B4F3-4011-B301-73F49A91CCF3}">
      <dsp:nvSpPr>
        <dsp:cNvPr id="0" name=""/>
        <dsp:cNvSpPr/>
      </dsp:nvSpPr>
      <dsp:spPr>
        <a:xfrm>
          <a:off x="5709268" y="3120364"/>
          <a:ext cx="1057291" cy="105729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10861926"/>
            <a:satOff val="-51245"/>
            <a:lumOff val="-185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61926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5947158" y="3120364"/>
        <a:ext cx="581511" cy="7956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42A43E-F9A7-4D28-824C-F0DCF3BF9A27}">
      <dsp:nvSpPr>
        <dsp:cNvPr id="0" name=""/>
        <dsp:cNvSpPr/>
      </dsp:nvSpPr>
      <dsp:spPr>
        <a:xfrm>
          <a:off x="1916206" y="0"/>
          <a:ext cx="5177116" cy="5177116"/>
        </a:xfrm>
        <a:prstGeom prst="diamond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B83E1AB0-BA9C-49BE-AC57-52C10CE74642}">
      <dsp:nvSpPr>
        <dsp:cNvPr id="0" name=""/>
        <dsp:cNvSpPr/>
      </dsp:nvSpPr>
      <dsp:spPr>
        <a:xfrm>
          <a:off x="2408032" y="491826"/>
          <a:ext cx="2019075" cy="201907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smtClean="0"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Кітап бұрыштарынан</a:t>
          </a:r>
          <a:endParaRPr lang="ru-RU" sz="1800" b="1" kern="1200" dirty="0">
            <a:latin typeface="Verdana" pitchFamily="34" charset="0"/>
            <a:ea typeface="Verdana" pitchFamily="34" charset="0"/>
            <a:cs typeface="Times New Roman" panose="02020603050405020304" pitchFamily="18" charset="0"/>
          </a:endParaRPr>
        </a:p>
      </dsp:txBody>
      <dsp:txXfrm>
        <a:off x="2506595" y="590389"/>
        <a:ext cx="1821949" cy="1821949"/>
      </dsp:txXfrm>
    </dsp:sp>
    <dsp:sp modelId="{206DA466-B299-408F-975F-33583FACE526}">
      <dsp:nvSpPr>
        <dsp:cNvPr id="0" name=""/>
        <dsp:cNvSpPr/>
      </dsp:nvSpPr>
      <dsp:spPr>
        <a:xfrm>
          <a:off x="4582421" y="491826"/>
          <a:ext cx="2019075" cy="201907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smtClean="0"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Ретро көрмеден</a:t>
          </a:r>
          <a:endParaRPr lang="ru-RU" sz="1800" b="1" kern="1200" dirty="0">
            <a:latin typeface="Verdana" pitchFamily="34" charset="0"/>
            <a:ea typeface="Verdana" pitchFamily="34" charset="0"/>
            <a:cs typeface="Times New Roman" panose="02020603050405020304" pitchFamily="18" charset="0"/>
          </a:endParaRPr>
        </a:p>
      </dsp:txBody>
      <dsp:txXfrm>
        <a:off x="4680984" y="590389"/>
        <a:ext cx="1821949" cy="1821949"/>
      </dsp:txXfrm>
    </dsp:sp>
    <dsp:sp modelId="{A581293E-E9AF-4286-A998-978EA9FCE1C8}">
      <dsp:nvSpPr>
        <dsp:cNvPr id="0" name=""/>
        <dsp:cNvSpPr/>
      </dsp:nvSpPr>
      <dsp:spPr>
        <a:xfrm>
          <a:off x="2408032" y="2666215"/>
          <a:ext cx="2019075" cy="201907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smtClean="0"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Электронды кітаптардан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smtClean="0"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(</a:t>
          </a:r>
          <a:r>
            <a:rPr lang="en-US" sz="1800" b="1" kern="1200" smtClean="0"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QR </a:t>
          </a:r>
          <a:r>
            <a:rPr lang="kk-KZ" sz="1800" b="1" kern="1200" smtClean="0"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 код)</a:t>
          </a:r>
          <a:endParaRPr lang="ru-RU" sz="1800" b="1" kern="1200" dirty="0">
            <a:latin typeface="Verdana" pitchFamily="34" charset="0"/>
            <a:ea typeface="Verdana" pitchFamily="34" charset="0"/>
            <a:cs typeface="Times New Roman" panose="02020603050405020304" pitchFamily="18" charset="0"/>
          </a:endParaRPr>
        </a:p>
      </dsp:txBody>
      <dsp:txXfrm>
        <a:off x="2506595" y="2764778"/>
        <a:ext cx="1821949" cy="1821949"/>
      </dsp:txXfrm>
    </dsp:sp>
    <dsp:sp modelId="{361C2B26-3319-449A-B15E-6FCC8D9BC62C}">
      <dsp:nvSpPr>
        <dsp:cNvPr id="0" name=""/>
        <dsp:cNvSpPr/>
      </dsp:nvSpPr>
      <dsp:spPr>
        <a:xfrm>
          <a:off x="4582421" y="2666215"/>
          <a:ext cx="2019075" cy="201907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800" b="1" kern="1200" smtClean="0">
              <a:latin typeface="Verdana" pitchFamily="34" charset="0"/>
              <a:ea typeface="Verdana" pitchFamily="34" charset="0"/>
              <a:cs typeface="Times New Roman" panose="02020603050405020304" pitchFamily="18" charset="0"/>
            </a:rPr>
            <a:t>Қала кітапханаларынан</a:t>
          </a:r>
          <a:endParaRPr lang="ru-RU" sz="1800" b="1" kern="1200" dirty="0">
            <a:latin typeface="Verdana" pitchFamily="34" charset="0"/>
            <a:ea typeface="Verdana" pitchFamily="34" charset="0"/>
            <a:cs typeface="Times New Roman" panose="02020603050405020304" pitchFamily="18" charset="0"/>
          </a:endParaRPr>
        </a:p>
      </dsp:txBody>
      <dsp:txXfrm>
        <a:off x="4680984" y="2764778"/>
        <a:ext cx="1821949" cy="18219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9B12AE-7000-477D-A8EE-3AA1C40123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6EEC7B6-5BA6-45ED-9A50-28E5B93845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C4A2383-EF71-4F94-86FA-E68F38DBF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0453FF7-0751-4A81-A591-3B885A1F3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8228073-85D0-46B3-9B0C-5D24360A1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CCFB706-9B9F-4680-927D-49E592CAA7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61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0329E2-57E5-465F-81FE-113F9842E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B9802C6-E930-478A-9210-0EB3D3397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8171282-0414-4403-9279-AADA9FA4A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EC54AB0-73A5-4DC5-B4E4-04529498F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0A8B4F7-2E8B-4462-88CB-DFBC45B1E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558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94DC2DD-D173-473E-BBE6-14F8D75852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F4055B1-90AD-4867-AF4C-DEC524347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8D7A050-A343-4B19-B5B6-32D0A4812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300F0BE-A45E-4FB9-835D-39BA912B0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72D1A11-1971-4C6C-96DB-F514565BE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625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2F509A-58BA-4342-97E8-D1583460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454415E-949D-4ECD-B5DF-243A9AC98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B359E9A-50C4-4E72-A358-C41B4F7D4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8A26A0-F4C6-4B6E-8BFF-3C1A6905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385B755-85AB-4AE8-851A-A4836ED1E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06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892B09-03CB-4D9F-915E-EC61CB6B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71BA5CE-13E4-436E-8C70-3A19084F5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190ED91-C401-4EAF-AB98-6BEC3A6DF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16C754B-3C16-4F86-A66B-0AF9005C7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009A78D-9FEB-4300-9491-C33285242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818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1AA359-14E7-4512-A4CE-8D765B746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A6C8547-32FF-4AAF-A37A-B8E073AF6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FBA374D-4752-466A-8496-EAFBF6232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8E33B2C-87A6-44EF-853D-0770B44CB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9BEAD77-1DDE-4EB9-A6DC-BCA84A1D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219EDF0-9120-45EB-8ED6-9A75D36A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702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DEE5F9-9555-4082-BFF4-41EBDEC49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8534190-5FF9-4C89-B885-406F7D7CC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4BA749D-A26D-4045-9387-9F9A3DE95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F296C4F-0E0E-40CC-8F93-5BD02C7240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C701A39-B16E-46B5-A3B6-354F8CCFD5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3F35F66-29B5-4851-8339-7B406052E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41574F3-1437-4004-B96F-EFB0A1F7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DBDC8EB-4D33-42AC-A3F0-3430591BC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012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93CA7D-E3CA-49F5-A82D-5F0050B34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09C63AA-8077-4659-B376-FF6A906A6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AF879F3-4CE0-48FD-B714-99F14A5DF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0E4F737-5761-45C9-B449-E8F896E1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06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31E306E-F45A-48DB-AE0E-AE72C8EAB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4C9CED0-D4DF-40C5-AD93-7E21E9536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5850637-37DE-41BA-A49D-CA650E733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559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72FC2D-C570-4897-80BD-86F908961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F2632AB-3144-418A-A40E-9D7F680DD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0FAF30D-0E26-4B42-8956-5B871D84C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8CFA3A0-BA0F-4734-93C1-ABF25A456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47900FA-CBDC-4553-A7DE-F136EE072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58BD46B-DA76-4099-90C3-47FAC2810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970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625BB7-BE9D-4786-A186-A0BC5AC11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62B69A8-9639-40BF-B55A-E153AED80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6A3349D-BEBD-4E70-B2F3-905437688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FA31BF5-76B5-4864-B133-F18314ADD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AF056-0CF0-438A-9E74-F05293962A0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43DDBBF-738C-480E-BBC2-70C28569B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1D84061-0517-4DE2-AD50-AF6F913E7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305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9B5EDA-2202-461B-A37C-11ACA5FEE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ECF8F33-5F7E-4387-8046-C106E0C1D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6446652-729C-4168-9AD3-D521DDEF2A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AF056-0CF0-438A-9E74-F05293962A0C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90191AF-5222-43A8-B400-DBFF5B0EE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F36BC74-AC47-466C-B2D5-2E916212B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7AD2F-02F2-4DA5-8219-D4629DCEB148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F28E6D4-D02D-402D-B9E3-14B09CB6DE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8"/>
          <a:stretch/>
        </p:blipFill>
        <p:spPr>
          <a:xfrm>
            <a:off x="2309" y="0"/>
            <a:ext cx="8072582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65C1043-AB47-4EEC-AB00-80F08B1FE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3"/>
          <a:stretch/>
        </p:blipFill>
        <p:spPr>
          <a:xfrm flipH="1">
            <a:off x="8074891" y="0"/>
            <a:ext cx="1507837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33734ED-16EE-4284-9EC8-7DD538B9A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3"/>
          <a:stretch/>
        </p:blipFill>
        <p:spPr>
          <a:xfrm>
            <a:off x="9582728" y="0"/>
            <a:ext cx="1507837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EE03B1-C042-44B0-AF5E-B003C2DBFC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3"/>
          <a:stretch/>
        </p:blipFill>
        <p:spPr>
          <a:xfrm flipH="1">
            <a:off x="11090565" y="0"/>
            <a:ext cx="1099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6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hyperlink" Target="IMG_0553.MOV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hyperlink" Target="IMG_0536.MOV" TargetMode="Externa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hyperlink" Target="c706c929-6730-430e-adde-52e8f2f055bf.mp4" TargetMode="Externa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hyperlink" Target="IMG_0506.MOV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hyperlink" Target="IMG_0507.MOV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jamboard.google.com/d/1OYb03AGzgICUZYljjZN-VUf_K6YU7OoQmmxjiFS9ZO8/viewer?f=0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.com/w5k4trffee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11" Type="http://schemas.openxmlformats.org/officeDocument/2006/relationships/image" Target="../media/image11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0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722" y="250809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kk-KZ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/>
            </a:r>
            <a:br>
              <a:rPr lang="kk-KZ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</a:br>
            <a:r>
              <a:rPr lang="kk-KZ" sz="3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«Оқуға құштар мектеп» жобасы аясында</a:t>
            </a:r>
            <a:br>
              <a:rPr lang="kk-KZ" sz="3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</a:br>
            <a:r>
              <a:rPr lang="kk-KZ" sz="3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/>
            </a:r>
            <a:br>
              <a:rPr lang="kk-KZ" sz="3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</a:br>
            <a:r>
              <a:rPr lang="kk-KZ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«Кітапхана- ұлттық тәрбиенің </a:t>
            </a:r>
            <a:br>
              <a:rPr lang="kk-KZ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</a:br>
            <a:r>
              <a:rPr lang="kk-KZ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қайнар көзі»</a:t>
            </a:r>
            <a:r>
              <a:rPr lang="ru-RU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</a:br>
            <a:r>
              <a:rPr lang="kk-KZ" sz="3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 </a:t>
            </a:r>
            <a:br>
              <a:rPr lang="kk-KZ" sz="3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002060"/>
              </a:solidFill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5" name="Picture 7" descr="C:\Users\1\Downloads\1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528" y="-47148"/>
            <a:ext cx="1332638" cy="143656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26662" y="154205"/>
            <a:ext cx="8870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kk-KZ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Қарағанды облысы білім басқармасының Балқаш қаласы білім бөлімнің </a:t>
            </a:r>
            <a:br>
              <a:rPr lang="kk-KZ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“Әлихан Бөкейханов атындағы №15 мектеп-лицейі” КММ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09237" y="5568034"/>
            <a:ext cx="7282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Башарова </a:t>
            </a:r>
            <a:r>
              <a:rPr lang="kk-KZ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Г</a:t>
            </a:r>
            <a:r>
              <a:rPr lang="kk-KZ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ульнар</a:t>
            </a:r>
            <a:r>
              <a:rPr lang="kk-KZ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kk-KZ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Тайкеновна, </a:t>
            </a:r>
            <a:r>
              <a:rPr lang="kk-KZ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кітапхана меңгерушісі </a:t>
            </a:r>
            <a:endParaRPr lang="ru-RU" dirty="0">
              <a:solidFill>
                <a:srgbClr val="002060"/>
              </a:solidFill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31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Диаграмма 24"/>
          <p:cNvGraphicFramePr/>
          <p:nvPr>
            <p:extLst/>
          </p:nvPr>
        </p:nvGraphicFramePr>
        <p:xfrm>
          <a:off x="1259624" y="855023"/>
          <a:ext cx="5390558" cy="4047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/>
          </p:nvPr>
        </p:nvGraphicFramePr>
        <p:xfrm>
          <a:off x="6651172" y="2375065"/>
          <a:ext cx="5390406" cy="3999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Стрелка вправо 4"/>
          <p:cNvSpPr/>
          <p:nvPr/>
        </p:nvSpPr>
        <p:spPr>
          <a:xfrm flipH="1">
            <a:off x="8356270" y="783771"/>
            <a:ext cx="3835730" cy="997527"/>
          </a:xfrm>
          <a:prstGeom prst="right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930244" y="1097868"/>
            <a:ext cx="294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Бастауыш сыныптар</a:t>
            </a:r>
            <a:endParaRPr lang="ru-RU" b="1" dirty="0">
              <a:solidFill>
                <a:srgbClr val="002060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277769" y="200496"/>
            <a:ext cx="96836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92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20 МИНУТТЫҚ КІТАП ОҚУ САҒАТЫ МОНИТОРИНГІ</a:t>
            </a:r>
            <a:endParaRPr lang="ru-RU" sz="2000" dirty="0">
              <a:solidFill>
                <a:srgbClr val="002060"/>
              </a:solidFill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39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Диаграмма 24"/>
          <p:cNvGraphicFramePr/>
          <p:nvPr>
            <p:extLst/>
          </p:nvPr>
        </p:nvGraphicFramePr>
        <p:xfrm>
          <a:off x="998366" y="665020"/>
          <a:ext cx="5580563" cy="4261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/>
          </p:nvPr>
        </p:nvGraphicFramePr>
        <p:xfrm>
          <a:off x="6190938" y="2009572"/>
          <a:ext cx="6416540" cy="4662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Стрелка вправо 5"/>
          <p:cNvSpPr/>
          <p:nvPr/>
        </p:nvSpPr>
        <p:spPr>
          <a:xfrm flipH="1">
            <a:off x="8356270" y="783771"/>
            <a:ext cx="3922816" cy="997527"/>
          </a:xfrm>
          <a:prstGeom prst="right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608313" y="1097868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Орта буын</a:t>
            </a:r>
            <a:endParaRPr lang="ru-RU" b="1" dirty="0">
              <a:solidFill>
                <a:srgbClr val="002060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277769" y="200496"/>
            <a:ext cx="96836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92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20 МИНУТТЫҚ КІТАП ОҚУ САҒАТЫ МОНИТОРИНГІ</a:t>
            </a:r>
            <a:endParaRPr lang="ru-RU" sz="2000" dirty="0">
              <a:solidFill>
                <a:srgbClr val="002060"/>
              </a:solidFill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52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Диаграмма 24"/>
          <p:cNvGraphicFramePr/>
          <p:nvPr>
            <p:extLst/>
          </p:nvPr>
        </p:nvGraphicFramePr>
        <p:xfrm>
          <a:off x="119593" y="1439556"/>
          <a:ext cx="6416540" cy="4662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/>
          </p:nvPr>
        </p:nvGraphicFramePr>
        <p:xfrm>
          <a:off x="6093033" y="1439556"/>
          <a:ext cx="6416540" cy="4662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-277769" y="200496"/>
            <a:ext cx="96836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92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20 МИНУТТЫҚ КІТАП ОҚУ САҒАТЫ МОНИТОРИНГІ</a:t>
            </a:r>
            <a:endParaRPr lang="ru-RU" sz="2000" dirty="0">
              <a:solidFill>
                <a:srgbClr val="002060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 flipH="1">
            <a:off x="8356270" y="534396"/>
            <a:ext cx="3835730" cy="997527"/>
          </a:xfrm>
          <a:prstGeom prst="right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064896" y="848493"/>
            <a:ext cx="267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Жоғары сыныптар</a:t>
            </a:r>
            <a:endParaRPr lang="ru-RU" b="1" dirty="0">
              <a:solidFill>
                <a:srgbClr val="002060"/>
              </a:solidFill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01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2618" t="20133" r="47082" b="10195"/>
          <a:stretch/>
        </p:blipFill>
        <p:spPr>
          <a:xfrm>
            <a:off x="6962004" y="359764"/>
            <a:ext cx="4835255" cy="6250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8586" t="19723" r="41782" b="9990"/>
          <a:stretch/>
        </p:blipFill>
        <p:spPr>
          <a:xfrm>
            <a:off x="1663908" y="1191760"/>
            <a:ext cx="4841823" cy="4827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-1342069" y="140536"/>
            <a:ext cx="96836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92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«Мен </a:t>
            </a:r>
            <a:r>
              <a:rPr lang="ru-RU" sz="2800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оқыған</a:t>
            </a:r>
            <a:r>
              <a:rPr lang="ru-RU" sz="2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бір</a:t>
            </a:r>
            <a:r>
              <a:rPr lang="ru-RU" sz="2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кітап</a:t>
            </a:r>
            <a:r>
              <a:rPr lang="ru-RU" sz="2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» </a:t>
            </a:r>
          </a:p>
          <a:p>
            <a:pPr algn="ctr">
              <a:defRPr sz="192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800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эсселер</a:t>
            </a:r>
            <a:r>
              <a:rPr lang="ru-RU" sz="28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байқауы</a:t>
            </a:r>
            <a:endParaRPr lang="ru-RU" sz="2800" dirty="0">
              <a:solidFill>
                <a:srgbClr val="002060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84826" y="3297836"/>
            <a:ext cx="3147935" cy="82445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2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Оқушылардың сауаттылығын арттырып, рухани дамуында кітаптың алатын рөлі</a:t>
            </a:r>
            <a:endParaRPr lang="ru-RU" sz="12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229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Мектеп-лицей фото\IMG-20200131-WA01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82" b="-2465"/>
          <a:stretch/>
        </p:blipFill>
        <p:spPr bwMode="auto">
          <a:xfrm>
            <a:off x="9783882" y="230315"/>
            <a:ext cx="1957823" cy="4764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Мектеп-лицей фото\IMG-20200131-WA01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64" b="1151"/>
          <a:stretch/>
        </p:blipFill>
        <p:spPr bwMode="auto">
          <a:xfrm>
            <a:off x="7415394" y="1728017"/>
            <a:ext cx="2129016" cy="4659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7549" t="11321" r="35330" b="14703"/>
          <a:stretch/>
        </p:blipFill>
        <p:spPr>
          <a:xfrm>
            <a:off x="1553582" y="168617"/>
            <a:ext cx="2357466" cy="2080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986" name="Picture 2" descr="C:\Users\User\Desktop\Мектеп-лицей фото\IMG-20200131-WA010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" r="66635" b="346"/>
          <a:stretch/>
        </p:blipFill>
        <p:spPr bwMode="auto">
          <a:xfrm>
            <a:off x="270534" y="2015959"/>
            <a:ext cx="1953759" cy="4349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27572" t="12142" r="44317" b="15932"/>
          <a:stretch/>
        </p:blipFill>
        <p:spPr>
          <a:xfrm>
            <a:off x="5194096" y="168617"/>
            <a:ext cx="1822687" cy="26219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 descr="C:\Users\User\Desktop\Мектеп-лицей фото\IMG-20200131-WA011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8199" b="859"/>
          <a:stretch/>
        </p:blipFill>
        <p:spPr bwMode="auto">
          <a:xfrm>
            <a:off x="3649790" y="2271216"/>
            <a:ext cx="1860309" cy="4116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95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 со стрелкой вниз 1"/>
          <p:cNvSpPr/>
          <p:nvPr/>
        </p:nvSpPr>
        <p:spPr>
          <a:xfrm>
            <a:off x="1889053" y="201965"/>
            <a:ext cx="9653761" cy="997360"/>
          </a:xfrm>
          <a:prstGeom prst="downArrowCallout">
            <a:avLst/>
          </a:prstGeom>
          <a:ln>
            <a:solidFill>
              <a:srgbClr val="00206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Балалар әдебиеті-ұрпақ тәрбиесінде</a:t>
            </a:r>
            <a:endParaRPr lang="ru-RU" sz="3200" b="1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5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8" t="20300" r="62579" b="10320"/>
          <a:stretch>
            <a:fillRect/>
          </a:stretch>
        </p:blipFill>
        <p:spPr bwMode="auto">
          <a:xfrm>
            <a:off x="1889053" y="4441049"/>
            <a:ext cx="2148559" cy="2063842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" t="29265" r="55148" b="12666"/>
          <a:stretch>
            <a:fillRect/>
          </a:stretch>
        </p:blipFill>
        <p:spPr bwMode="auto">
          <a:xfrm>
            <a:off x="1889053" y="1388585"/>
            <a:ext cx="5473557" cy="286067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26" descr="WhatsApp Image 2021-11-09 at 12.48.53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539" y="1388585"/>
            <a:ext cx="3889275" cy="503257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57" y="4441049"/>
            <a:ext cx="3085453" cy="2063842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021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40181" y="2712706"/>
            <a:ext cx="4903571" cy="181588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k-KZ" sz="1600" dirty="0">
                <a:latin typeface="Verdana" pitchFamily="34" charset="0"/>
                <a:ea typeface="Verdana" pitchFamily="34" charset="0"/>
              </a:rPr>
              <a:t> </a:t>
            </a:r>
            <a:r>
              <a:rPr lang="kk-KZ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Times New Roman" pitchFamily="18" charset="0"/>
              </a:rPr>
              <a:t>Отбасының оқуға деген қызығушылығын арттыру, </a:t>
            </a:r>
            <a:endParaRPr lang="kk-KZ" sz="1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Times New Roman" pitchFamily="18" charset="0"/>
            </a:endParaRPr>
          </a:p>
          <a:p>
            <a:pPr algn="ctr"/>
            <a:r>
              <a:rPr lang="kk-KZ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Times New Roman" pitchFamily="18" charset="0"/>
              </a:rPr>
              <a:t>ата-аналармен </a:t>
            </a:r>
            <a:r>
              <a:rPr lang="kk-KZ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Times New Roman" pitchFamily="18" charset="0"/>
              </a:rPr>
              <a:t>ынтымақтасқан мәдени оқитын орта қалыптастыру мақсатында </a:t>
            </a:r>
          </a:p>
          <a:p>
            <a:pPr algn="ctr"/>
            <a:r>
              <a:rPr lang="kk-KZ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Times New Roman" pitchFamily="18" charset="0"/>
              </a:rPr>
              <a:t>2014 -2015 оқу жылынан бастау </a:t>
            </a:r>
            <a:r>
              <a:rPr lang="kk-KZ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Times New Roman" pitchFamily="18" charset="0"/>
              </a:rPr>
              <a:t>алған дәстүрлі </a:t>
            </a:r>
            <a:r>
              <a:rPr lang="kk-KZ" sz="16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"Оқитын отбасы" </a:t>
            </a:r>
            <a:r>
              <a:rPr lang="kk-KZ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Times New Roman" pitchFamily="18" charset="0"/>
              </a:rPr>
              <a:t>байқауы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Times New Roman" pitchFamily="18" charset="0"/>
            </a:endParaRPr>
          </a:p>
        </p:txBody>
      </p:sp>
      <p:pic>
        <p:nvPicPr>
          <p:cNvPr id="77" name="Рисунок 76" descr="C:\Documents and Settings\User\Рабочий стол\DSCF2049.JPG"/>
          <p:cNvPicPr/>
          <p:nvPr/>
        </p:nvPicPr>
        <p:blipFill>
          <a:blip r:embed="rId2" cstate="print"/>
          <a:srcRect r="18965" b="14828"/>
          <a:stretch>
            <a:fillRect/>
          </a:stretch>
        </p:blipFill>
        <p:spPr bwMode="auto">
          <a:xfrm>
            <a:off x="1041184" y="247049"/>
            <a:ext cx="2143274" cy="1506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Рисунок 5" descr="Слайд6"/>
          <p:cNvPicPr>
            <a:picLocks noChangeAspect="1" noChangeArrowheads="1"/>
          </p:cNvPicPr>
          <p:nvPr/>
        </p:nvPicPr>
        <p:blipFill rotWithShape="1">
          <a:blip r:embed="rId3" cstate="print"/>
          <a:srcRect l="16607" t="22086" r="14310" b="12705"/>
          <a:stretch/>
        </p:blipFill>
        <p:spPr bwMode="auto">
          <a:xfrm>
            <a:off x="8878662" y="4728392"/>
            <a:ext cx="1745672" cy="1667943"/>
          </a:xfrm>
          <a:prstGeom prst="rect">
            <a:avLst/>
          </a:prstGeom>
          <a:noFill/>
        </p:spPr>
      </p:pic>
      <p:pic>
        <p:nvPicPr>
          <p:cNvPr id="81" name="Рисунок 80" descr="C:\Users\user\Desktop\Оқитын отбасы-2020\Оқитын отбасы1.jpg"/>
          <p:cNvPicPr/>
          <p:nvPr/>
        </p:nvPicPr>
        <p:blipFill rotWithShape="1">
          <a:blip r:embed="rId4" cstate="print"/>
          <a:srcRect l="4841" t="24664" r="5626" b="22164"/>
          <a:stretch/>
        </p:blipFill>
        <p:spPr bwMode="auto">
          <a:xfrm>
            <a:off x="1563749" y="2529832"/>
            <a:ext cx="2283856" cy="14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Рисунок 81" descr="C:\Users\user\Desktop\Оқитын отбасы-2020\Слайд3.JPG"/>
          <p:cNvPicPr/>
          <p:nvPr/>
        </p:nvPicPr>
        <p:blipFill rotWithShape="1">
          <a:blip r:embed="rId5" cstate="print"/>
          <a:srcRect l="3750" t="22203" r="8879" b="19026"/>
          <a:stretch/>
        </p:blipFill>
        <p:spPr bwMode="auto">
          <a:xfrm>
            <a:off x="1985633" y="4756249"/>
            <a:ext cx="1989457" cy="1632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Рисунок 82" descr="C:\Users\user\Desktop\Оқитын отбасы-2020\Слайд4.JPG"/>
          <p:cNvPicPr/>
          <p:nvPr/>
        </p:nvPicPr>
        <p:blipFill rotWithShape="1">
          <a:blip r:embed="rId6" cstate="print"/>
          <a:srcRect l="9022" t="22206" r="5231" b="17365"/>
          <a:stretch/>
        </p:blipFill>
        <p:spPr bwMode="auto">
          <a:xfrm>
            <a:off x="4489733" y="4756249"/>
            <a:ext cx="1651972" cy="1632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Рисунок 86" descr="C:\Users\user\Desktop\Оқитын отбасы-2020\Слайд5.JPG"/>
          <p:cNvPicPr/>
          <p:nvPr/>
        </p:nvPicPr>
        <p:blipFill rotWithShape="1">
          <a:blip r:embed="rId7" cstate="print"/>
          <a:srcRect l="18616" t="16519" r="13674" b="17365"/>
          <a:stretch/>
        </p:blipFill>
        <p:spPr bwMode="auto">
          <a:xfrm>
            <a:off x="6571555" y="4756249"/>
            <a:ext cx="1615501" cy="164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user\Desktop\суреттер\305db479-14f5-4551-8a31-4ca53d66178b.jf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07819" y="2508387"/>
            <a:ext cx="2233030" cy="1422345"/>
          </a:xfrm>
          <a:prstGeom prst="rect">
            <a:avLst/>
          </a:prstGeom>
          <a:noFill/>
        </p:spPr>
      </p:pic>
      <p:sp>
        <p:nvSpPr>
          <p:cNvPr id="84" name="Rectangle 2"/>
          <p:cNvSpPr>
            <a:spLocks noChangeArrowheads="1"/>
          </p:cNvSpPr>
          <p:nvPr/>
        </p:nvSpPr>
        <p:spPr bwMode="auto">
          <a:xfrm>
            <a:off x="9344750" y="4042607"/>
            <a:ext cx="2616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12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Оқитын отбасы-2020</a:t>
            </a:r>
            <a:endParaRPr lang="ru-RU" sz="120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12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Күмісхандар отбасы</a:t>
            </a:r>
            <a:endParaRPr lang="ru-RU" sz="12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esktop\WhatsApp Image 2021-05-10 at 20.21.20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1"/>
          <a:stretch>
            <a:fillRect/>
          </a:stretch>
        </p:blipFill>
        <p:spPr bwMode="auto">
          <a:xfrm>
            <a:off x="9344750" y="227649"/>
            <a:ext cx="2491681" cy="150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43"/>
          <a:stretch/>
        </p:blipFill>
        <p:spPr bwMode="auto">
          <a:xfrm>
            <a:off x="5046827" y="415112"/>
            <a:ext cx="2403146" cy="2630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8443230" y="6396335"/>
            <a:ext cx="2616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12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Оқитын </a:t>
            </a:r>
            <a:r>
              <a:rPr lang="kk-KZ" sz="12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отбасы-2019</a:t>
            </a:r>
            <a:endParaRPr lang="ru-RU" sz="120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12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Жұмабай </a:t>
            </a:r>
            <a:r>
              <a:rPr lang="kk-KZ" sz="12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отбасы</a:t>
            </a:r>
            <a:endParaRPr lang="ru-RU" sz="12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141705" y="6388925"/>
            <a:ext cx="2616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12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Оқитын </a:t>
            </a:r>
            <a:r>
              <a:rPr lang="kk-KZ" sz="12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отбасы-2018</a:t>
            </a:r>
            <a:endParaRPr lang="ru-RU" sz="120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12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Халықовтар  </a:t>
            </a:r>
            <a:r>
              <a:rPr lang="kk-KZ" sz="12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отбасы</a:t>
            </a:r>
            <a:endParaRPr lang="ru-RU" sz="12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3988353" y="6396335"/>
            <a:ext cx="2616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12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Оқитын </a:t>
            </a:r>
            <a:r>
              <a:rPr lang="kk-KZ" sz="12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отбасы-2018</a:t>
            </a:r>
            <a:endParaRPr lang="ru-RU" sz="120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12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Ақбөкеевтер  </a:t>
            </a:r>
            <a:r>
              <a:rPr lang="kk-KZ" sz="12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отбасы</a:t>
            </a:r>
            <a:endParaRPr lang="ru-RU" sz="12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1612718" y="6336960"/>
            <a:ext cx="2616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12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Оқитын </a:t>
            </a:r>
            <a:r>
              <a:rPr lang="kk-KZ" sz="12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отбасы-2016</a:t>
            </a:r>
            <a:endParaRPr lang="ru-RU" sz="120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12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Мутаевтар  </a:t>
            </a:r>
            <a:r>
              <a:rPr lang="kk-KZ" sz="12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отбасы</a:t>
            </a:r>
            <a:endParaRPr lang="ru-RU" sz="12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460553" y="3981923"/>
            <a:ext cx="2616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12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Оқитын </a:t>
            </a:r>
            <a:r>
              <a:rPr lang="kk-KZ" sz="12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отбасы-2015</a:t>
            </a:r>
            <a:endParaRPr lang="ru-RU" sz="120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12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Жақсыгелдиндер </a:t>
            </a:r>
            <a:r>
              <a:rPr lang="kk-KZ" sz="12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отбасы</a:t>
            </a:r>
            <a:endParaRPr lang="ru-RU" sz="12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1100444" y="1837727"/>
            <a:ext cx="2616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12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Оқитын </a:t>
            </a:r>
            <a:r>
              <a:rPr lang="kk-KZ" sz="12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отбасы-2014</a:t>
            </a:r>
            <a:endParaRPr lang="ru-RU" sz="1200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12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Кәріпбаевтар  </a:t>
            </a:r>
            <a:r>
              <a:rPr lang="kk-KZ" sz="12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отбасы</a:t>
            </a:r>
            <a:endParaRPr lang="ru-RU" sz="12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9282322" y="1778352"/>
            <a:ext cx="2616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kk-KZ" sz="12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Оқитын </a:t>
            </a:r>
            <a:r>
              <a:rPr lang="kk-KZ" sz="12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отбасы-2021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err="1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Мағаздар</a:t>
            </a:r>
            <a:r>
              <a:rPr lang="kk-KZ" sz="12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  </a:t>
            </a:r>
            <a:r>
              <a:rPr lang="kk-KZ" sz="12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отбасы</a:t>
            </a:r>
            <a:endParaRPr lang="ru-RU" sz="12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47605" y="203937"/>
            <a:ext cx="4988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Times New Roman" pitchFamily="18" charset="0"/>
              </a:rPr>
              <a:t>Д</a:t>
            </a:r>
            <a:r>
              <a:rPr lang="kk-KZ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Times New Roman" pitchFamily="18" charset="0"/>
              </a:rPr>
              <a:t>әстүрлі </a:t>
            </a:r>
            <a:r>
              <a:rPr lang="kk-KZ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Times New Roman" pitchFamily="18" charset="0"/>
              </a:rPr>
              <a:t>"Оқитын отбасы" байқауы</a:t>
            </a:r>
            <a:endParaRPr lang="ru-RU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Verdana" pitchFamily="34" charset="0"/>
              <a:ea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2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9" b="50859"/>
          <a:stretch/>
        </p:blipFill>
        <p:spPr>
          <a:xfrm>
            <a:off x="2077837" y="3863584"/>
            <a:ext cx="4973489" cy="23355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2" b="49992"/>
          <a:stretch/>
        </p:blipFill>
        <p:spPr>
          <a:xfrm>
            <a:off x="2109346" y="1235510"/>
            <a:ext cx="2455235" cy="23492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38" y="2017099"/>
            <a:ext cx="3888082" cy="3888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hlinkClick r:id="rId5" action="ppaction://hlinkfile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5" t="54347" r="5014" b="6614"/>
          <a:stretch/>
        </p:blipFill>
        <p:spPr>
          <a:xfrm>
            <a:off x="5272793" y="1235510"/>
            <a:ext cx="1729546" cy="23274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999862" y="479204"/>
            <a:ext cx="37529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32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«Әкеммен </a:t>
            </a:r>
          </a:p>
          <a:p>
            <a:pPr algn="ctr"/>
            <a:r>
              <a:rPr lang="kk-KZ" sz="32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бірге оқимын»</a:t>
            </a:r>
            <a:endParaRPr lang="ru-RU" sz="3200" b="1" dirty="0">
              <a:solidFill>
                <a:srgbClr val="002060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2035631" y="149319"/>
            <a:ext cx="5015695" cy="946768"/>
          </a:xfrm>
          <a:prstGeom prst="downArrowCallout">
            <a:avLst/>
          </a:prstGeom>
          <a:ln w="28575">
            <a:solidFill>
              <a:srgbClr val="002060"/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Отбасы –алтын діңгек</a:t>
            </a:r>
          </a:p>
        </p:txBody>
      </p:sp>
    </p:spTree>
    <p:extLst>
      <p:ext uri="{BB962C8B-B14F-4D97-AF65-F5344CB8AC3E}">
        <p14:creationId xmlns:p14="http://schemas.microsoft.com/office/powerpoint/2010/main" val="167664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 со стрелкой вниз 1"/>
          <p:cNvSpPr/>
          <p:nvPr/>
        </p:nvSpPr>
        <p:spPr>
          <a:xfrm>
            <a:off x="2326866" y="141666"/>
            <a:ext cx="8573984" cy="1306075"/>
          </a:xfrm>
          <a:prstGeom prst="downArrowCallout">
            <a:avLst/>
          </a:prstGeom>
          <a:ln>
            <a:solidFill>
              <a:srgbClr val="002060"/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Білім мен тәрбиенің тірегі-ұстаз</a:t>
            </a:r>
          </a:p>
        </p:txBody>
      </p:sp>
      <p:pic>
        <p:nvPicPr>
          <p:cNvPr id="3" name="Рисунок 2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/>
          <a:srcRect l="19579" t="41089" r="52013" b="37065"/>
          <a:stretch/>
        </p:blipFill>
        <p:spPr>
          <a:xfrm>
            <a:off x="1800020" y="1759320"/>
            <a:ext cx="4813838" cy="229016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hlinkClick r:id="rId4" action="ppaction://hlinkfile"/>
          </p:cNvPr>
          <p:cNvPicPr>
            <a:picLocks noChangeAspect="1"/>
          </p:cNvPicPr>
          <p:nvPr/>
        </p:nvPicPr>
        <p:blipFill rotWithShape="1">
          <a:blip r:embed="rId5"/>
          <a:srcRect l="34416" t="39965" r="48997" b="42889"/>
          <a:stretch/>
        </p:blipFill>
        <p:spPr>
          <a:xfrm>
            <a:off x="6929422" y="1759321"/>
            <a:ext cx="4647196" cy="229016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422" y="4186832"/>
            <a:ext cx="4647196" cy="236427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 rotWithShape="1">
          <a:blip r:embed="rId7"/>
          <a:srcRect l="11384" t="28517" r="44040" b="25855"/>
          <a:stretch/>
        </p:blipFill>
        <p:spPr bwMode="auto">
          <a:xfrm>
            <a:off x="1800020" y="4186831"/>
            <a:ext cx="4813838" cy="236427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132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899410" y="-3165157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2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520646" y="1240372"/>
            <a:ext cx="10493115" cy="5115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altLang="ru-RU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https://www.instagram.com/p/CTWpu7zoL8d/?utm_medium=copy_link</a:t>
            </a:r>
            <a:endParaRPr lang="en-US" altLang="ru-RU" sz="2000" u="sng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kk-KZ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https://www.instagram.com/tv/CUw0cP3Idf3/?utm_medium=copy_link</a:t>
            </a:r>
            <a:endParaRPr lang="en-US" sz="2000" u="sng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kk-KZ" sz="2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kk-KZ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://www.instagram.com/tv/CUCyajI0Jx/?utm_medium=copy_link</a:t>
            </a:r>
            <a:endParaRPr lang="en-US" sz="20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kk-KZ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https://www.instagram.com/p/CVkzq1yIYrr/?utm_medium=copy_link</a:t>
            </a:r>
            <a:endParaRPr lang="ru-RU" sz="20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kk-KZ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https://www.instagram.com/p/CVkzq1yIYrr/?utm_medium=copy_link</a:t>
            </a:r>
            <a:endParaRPr lang="en-US" sz="20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kk-KZ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https://www.instagram.com/p/CVzdYaaof1J/?utm_medium=copy_link</a:t>
            </a:r>
            <a:endParaRPr lang="en-US" sz="20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kk-KZ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https://www.instagram.com/p/CURwO3moAb1/?utm_medium=copy_link</a:t>
            </a:r>
            <a:endParaRPr lang="en-US" sz="20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https://www.instagram.com/tv/CWa_flXowfN/?utm_source=ig_web_copy_link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https://www.instagram.com/p/CXVdCIbIeZ8/?utm_source=ig_web_copy_link</a:t>
            </a:r>
            <a:endParaRPr lang="ru-RU" sz="20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https://www.instagram.com/tv/CWSz8KKo4xD/?utm_source=ig_web_copy_link</a:t>
            </a:r>
            <a:endParaRPr lang="ru-RU" sz="20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https://www.instagram.com/tv/CW-i2ywIFM4/?utm_source=ig_web_copy_link</a:t>
            </a:r>
            <a:endParaRPr lang="ru-RU" sz="20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832" y="180304"/>
            <a:ext cx="10974911" cy="1325563"/>
          </a:xfrm>
        </p:spPr>
        <p:txBody>
          <a:bodyPr>
            <a:normAutofit/>
          </a:bodyPr>
          <a:lstStyle/>
          <a:p>
            <a:pPr algn="ctr"/>
            <a:r>
              <a:rPr lang="kk-KZ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«Оқуға құштар мектеп» жобасы аясында өткізілген </a:t>
            </a:r>
            <a:br>
              <a:rPr lang="kk-KZ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іс-шаралардың  сілтемелері</a:t>
            </a:r>
            <a:endParaRPr lang="ru-RU" sz="2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03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6666" y="2812489"/>
            <a:ext cx="6155358" cy="1325563"/>
          </a:xfrm>
        </p:spPr>
        <p:txBody>
          <a:bodyPr>
            <a:noAutofit/>
          </a:bodyPr>
          <a:lstStyle/>
          <a:p>
            <a:r>
              <a:rPr lang="kk-KZ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Мемлекет басшысы </a:t>
            </a:r>
            <a:r>
              <a:rPr lang="kk-KZ" sz="28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kk-KZ" sz="28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kk-KZ" sz="28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Қасым-Жомарт </a:t>
            </a:r>
            <a:r>
              <a:rPr lang="kk-KZ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Кемелұлы Тоқаев: «Кітап оқу - рухани кемелденудің көзі. Алтын уақытымызды пайдалы істерге жұмсағанымыз жөн, әр оқушы кітап оқуға тиіс», - деп, ұлттық </a:t>
            </a:r>
            <a:r>
              <a:rPr lang="kk-KZ" sz="28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жобасын ұсынды. </a:t>
            </a:r>
            <a:r>
              <a:rPr lang="ru-RU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endParaRPr lang="ru-RU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06388" y="1452282"/>
            <a:ext cx="2563953" cy="37786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C:\Users\user\Desktop\Kassym-Jomart_Tokayev_(2020-02-0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5382" y="1655134"/>
            <a:ext cx="2616359" cy="380163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996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7787" y="223889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kk-KZ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Кітапхана кеңесі мүшелерімен топтық жұмыс</a:t>
            </a:r>
            <a:br>
              <a:rPr lang="kk-KZ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kk-KZ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kk-KZ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kk-KZ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kk-KZ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kk-KZ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kk-KZ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kk-KZ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kk-KZ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kk-KZ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kk-KZ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kk-KZ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kk-KZ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kk-KZ" sz="36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 сыныптар</a:t>
            </a:r>
            <a:br>
              <a:rPr lang="kk-KZ" sz="36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36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Mind Map </a:t>
            </a:r>
            <a:r>
              <a:rPr lang="kk-KZ" sz="36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интеллект картасы</a:t>
            </a:r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131" y="1854239"/>
            <a:ext cx="3463787" cy="259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56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3779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kk-KZ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Jamboard</a:t>
            </a:r>
            <a:r>
              <a:rPr lang="kk-KZ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тақтасында </a:t>
            </a:r>
            <a:r>
              <a:rPr lang="kk-KZ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жұмыс</a:t>
            </a:r>
            <a:endParaRPr lang="ru-RU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3" b="20914"/>
          <a:stretch/>
        </p:blipFill>
        <p:spPr>
          <a:xfrm>
            <a:off x="2955560" y="1524000"/>
            <a:ext cx="6782800" cy="313023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13561" y="5227662"/>
            <a:ext cx="9540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3"/>
              </a:rPr>
              <a:t>https://</a:t>
            </a:r>
            <a:r>
              <a:rPr lang="ru-RU" dirty="0" smtClean="0">
                <a:hlinkClick r:id="rId3"/>
              </a:rPr>
              <a:t>jamboard.google.com/d/1OYb03AGzgICUZYljjZN-VUf_K6YU7OoQmmxjiFS9ZO8/viewer?f=0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799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k-KZ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Кері байланыс алаңы</a:t>
            </a:r>
            <a:endParaRPr lang="ru-RU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9750" t="9407" r="30749" b="58436"/>
          <a:stretch/>
        </p:blipFill>
        <p:spPr>
          <a:xfrm>
            <a:off x="3048000" y="1690688"/>
            <a:ext cx="7223760" cy="33080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78279" y="5408414"/>
            <a:ext cx="35707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https://</a:t>
            </a:r>
            <a:r>
              <a:rPr lang="ru-RU" dirty="0" smtClean="0">
                <a:hlinkClick r:id="rId3"/>
              </a:rPr>
              <a:t>www.menti.com/w5k4trffee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1888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77700" y="942904"/>
            <a:ext cx="9032607" cy="404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kk-KZ" sz="2000" b="1" dirty="0">
                <a:ln w="0"/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Өз ұлтының көркем тілінің кәусарынан қанып ішкен ұл мен қыз шын мәнінде елінің толыққанды мәдениетті азаматы болатынын естен шығармағанымыз жөн. Техниканың қарыштап тұрған заманында ата-ананың, оқушының кітап оқуға деген жағымды көзқарасын қалыптастыру бүгінгі күн талабы. </a:t>
            </a:r>
            <a:endParaRPr lang="kk-KZ" sz="2000" b="1" dirty="0" smtClean="0">
              <a:ln w="0"/>
              <a:solidFill>
                <a:srgbClr val="00206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kk-KZ" sz="2000" b="1" dirty="0" smtClean="0">
                <a:ln w="0"/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Республикалық </a:t>
            </a:r>
            <a:r>
              <a:rPr lang="kk-KZ" sz="2000" b="1" dirty="0">
                <a:ln w="0"/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«Оқуға құштар мектеп» жобасы кітап оқуды дәріптеп, жас ұрпақтың жарқын болашағына, кемел келешегіне жол ашып, болашақта кітаппен сусындап, әдеби шығармалардан нәр алатын оқитын отбасы көбейетініне сеніммен қарайық!</a:t>
            </a:r>
            <a:endParaRPr lang="ru-RU" sz="2000" b="1" dirty="0">
              <a:ln w="0"/>
              <a:solidFill>
                <a:srgbClr val="00206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kk-KZ" sz="2000" b="1" dirty="0">
                <a:ln w="0"/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 </a:t>
            </a:r>
            <a:endParaRPr lang="ru-RU" sz="2000" b="1" dirty="0">
              <a:ln w="0"/>
              <a:solidFill>
                <a:srgbClr val="00206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94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60499920"/>
              </p:ext>
            </p:extLst>
          </p:nvPr>
        </p:nvGraphicFramePr>
        <p:xfrm>
          <a:off x="1519518" y="901521"/>
          <a:ext cx="7315200" cy="5422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1972" y="0"/>
            <a:ext cx="11695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«ОҚУҒА ҚҰШТАР МЕКТЕП» ЖОБАСЫ АЯСЫНДА </a:t>
            </a:r>
          </a:p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МИНУТ КІТАП ОҚУ САҒАТЫН ОҚЫТУДАҒЫ ЕРЕКШЕЛІКТЕР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094" y="915922"/>
            <a:ext cx="3343887" cy="1617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" r="10205"/>
          <a:stretch/>
        </p:blipFill>
        <p:spPr>
          <a:xfrm>
            <a:off x="9099228" y="2733246"/>
            <a:ext cx="2729753" cy="18531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" t="30561" r="3074" b="3194"/>
          <a:stretch/>
        </p:blipFill>
        <p:spPr>
          <a:xfrm>
            <a:off x="9058887" y="4786633"/>
            <a:ext cx="2770094" cy="1546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572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9132" y="558924"/>
            <a:ext cx="112676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16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5-8 сыныптар </a:t>
            </a:r>
            <a:r>
              <a:rPr lang="kk-KZ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арасында оқушылардың қалалық кітапханаларға баруы, үй кітапханасының болуы, кітап оқу белсенділіктері  - оқушылар 58</a:t>
            </a:r>
            <a:r>
              <a:rPr lang="en-US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%</a:t>
            </a:r>
            <a:r>
              <a:rPr lang="kk-KZ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, мұғалімдер 24</a:t>
            </a:r>
            <a:r>
              <a:rPr lang="en-US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%</a:t>
            </a:r>
            <a:r>
              <a:rPr lang="kk-KZ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, ата-аналар 18</a:t>
            </a:r>
            <a:r>
              <a:rPr lang="en-US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%</a:t>
            </a:r>
            <a:r>
              <a:rPr lang="kk-KZ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. </a:t>
            </a:r>
            <a:r>
              <a:rPr lang="kk-KZ" sz="16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9-11 сыныптар </a:t>
            </a:r>
            <a:r>
              <a:rPr lang="kk-KZ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арасында оқушылар 82</a:t>
            </a:r>
            <a:r>
              <a:rPr lang="en-US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%</a:t>
            </a:r>
            <a:r>
              <a:rPr lang="kk-KZ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, ата-аналар 18</a:t>
            </a:r>
            <a:r>
              <a:rPr lang="en-US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%</a:t>
            </a:r>
            <a:r>
              <a:rPr lang="kk-KZ" sz="16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 көрсетті.</a:t>
            </a:r>
            <a:endParaRPr lang="ru-RU" sz="1600" dirty="0">
              <a:solidFill>
                <a:srgbClr val="002060"/>
              </a:solidFill>
              <a:latin typeface="Verdana" pitchFamily="34" charset="0"/>
              <a:ea typeface="Verdana" pitchFamily="34" charset="0"/>
            </a:endParaRPr>
          </a:p>
        </p:txBody>
      </p:sp>
      <p:graphicFrame>
        <p:nvGraphicFramePr>
          <p:cNvPr id="13" name="Диаграмма 12"/>
          <p:cNvGraphicFramePr/>
          <p:nvPr>
            <p:extLst/>
          </p:nvPr>
        </p:nvGraphicFramePr>
        <p:xfrm>
          <a:off x="1304080" y="1753848"/>
          <a:ext cx="5241560" cy="4422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Диаграмма 13"/>
          <p:cNvGraphicFramePr/>
          <p:nvPr>
            <p:extLst/>
          </p:nvPr>
        </p:nvGraphicFramePr>
        <p:xfrm>
          <a:off x="6561085" y="1781300"/>
          <a:ext cx="5355653" cy="4405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589211" y="49763"/>
            <a:ext cx="4503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0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Сауалнама қорытындылары </a:t>
            </a:r>
            <a:endParaRPr lang="ru-RU" sz="2000" b="1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30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6114" y="-192007"/>
            <a:ext cx="11196917" cy="1325563"/>
          </a:xfrm>
        </p:spPr>
        <p:txBody>
          <a:bodyPr>
            <a:normAutofit/>
          </a:bodyPr>
          <a:lstStyle/>
          <a:p>
            <a:pPr algn="ctr"/>
            <a:r>
              <a:rPr lang="kk-KZ" sz="24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Ұлттық жоба аясында оқитын  кітаптар қайдан алынады?</a:t>
            </a:r>
            <a:endParaRPr lang="ru-RU" sz="2400" b="1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803578312"/>
              </p:ext>
            </p:extLst>
          </p:nvPr>
        </p:nvGraphicFramePr>
        <p:xfrm>
          <a:off x="4948519" y="1109382"/>
          <a:ext cx="9009529" cy="5177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647" y="4521905"/>
            <a:ext cx="1814299" cy="1750778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" r="12433"/>
          <a:stretch/>
        </p:blipFill>
        <p:spPr>
          <a:xfrm>
            <a:off x="3350295" y="4521904"/>
            <a:ext cx="1825163" cy="1750779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pic>
        <p:nvPicPr>
          <p:cNvPr id="15" name="Рисунок 14" descr="Қазақстанның және әлемнің әйгілі әйел-аналарының өмір жолдарына арналған виртуалды-ақпараттық кітап көрмесімен танысты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647" y="1062618"/>
            <a:ext cx="1814299" cy="1660521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</p:pic>
      <p:pic>
        <p:nvPicPr>
          <p:cNvPr id="16" name="Рисунок 15" descr="C:\Users\user\Desktop\2020-2021\Наурыз\WhatsApp Image 2021-02-27 at 13.50.03.jpe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0294" y="1062618"/>
            <a:ext cx="1825164" cy="1660521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52" y="4521905"/>
            <a:ext cx="1899062" cy="1750779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52" y="1062618"/>
            <a:ext cx="1899063" cy="1660521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413162" y="3169732"/>
            <a:ext cx="5284520" cy="584775"/>
          </a:xfrm>
          <a:prstGeom prst="rect">
            <a:avLst/>
          </a:prstGeom>
          <a:ln w="28575">
            <a:solidFill>
              <a:srgbClr val="002060"/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kk-KZ" sz="32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Кітап- асыл қазына</a:t>
            </a:r>
            <a:endParaRPr lang="ru-RU" sz="3200" b="1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9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9904" y="-289149"/>
            <a:ext cx="12581744" cy="1325563"/>
          </a:xfrm>
        </p:spPr>
        <p:txBody>
          <a:bodyPr>
            <a:normAutofit/>
          </a:bodyPr>
          <a:lstStyle/>
          <a:p>
            <a:pPr algn="ctr"/>
            <a:r>
              <a:rPr lang="kk-KZ" sz="22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Жобаны іске асыратын шығармашылық топтар-кітапхана кеңесі мүшелері</a:t>
            </a:r>
            <a:endParaRPr lang="ru-RU" sz="22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6" t="3321" r="6556"/>
          <a:stretch/>
        </p:blipFill>
        <p:spPr>
          <a:xfrm>
            <a:off x="3773112" y="2894386"/>
            <a:ext cx="1948722" cy="3381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" t="4091" r="6568" b="341"/>
          <a:stretch/>
        </p:blipFill>
        <p:spPr>
          <a:xfrm>
            <a:off x="1514007" y="792526"/>
            <a:ext cx="2518347" cy="3798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4" t="3716" r="4505" b="8196"/>
          <a:stretch/>
        </p:blipFill>
        <p:spPr>
          <a:xfrm>
            <a:off x="6140968" y="786315"/>
            <a:ext cx="2714813" cy="3798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t="3497" r="8414" b="62328"/>
          <a:stretch/>
        </p:blipFill>
        <p:spPr>
          <a:xfrm>
            <a:off x="8168212" y="3900355"/>
            <a:ext cx="3762531" cy="2108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3027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8" r="8099" b="10362"/>
          <a:stretch/>
        </p:blipFill>
        <p:spPr>
          <a:xfrm>
            <a:off x="9217753" y="1019330"/>
            <a:ext cx="2461743" cy="252688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83"/>
          <a:stretch/>
        </p:blipFill>
        <p:spPr>
          <a:xfrm>
            <a:off x="6699368" y="3820561"/>
            <a:ext cx="4980128" cy="264196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73929" y="221763"/>
            <a:ext cx="10262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«Күш-білімде, білім-кітапта»</a:t>
            </a:r>
            <a:endParaRPr lang="ru-RU" sz="2800" b="1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13989" b="18033"/>
          <a:stretch/>
        </p:blipFill>
        <p:spPr>
          <a:xfrm>
            <a:off x="1341431" y="1019330"/>
            <a:ext cx="4738649" cy="252688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" t="11147" r="3355" b="10819"/>
          <a:stretch/>
        </p:blipFill>
        <p:spPr>
          <a:xfrm>
            <a:off x="1341431" y="3820561"/>
            <a:ext cx="4738649" cy="267017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24-конечная звезда 8"/>
          <p:cNvSpPr/>
          <p:nvPr/>
        </p:nvSpPr>
        <p:spPr>
          <a:xfrm>
            <a:off x="6380281" y="1161887"/>
            <a:ext cx="2537271" cy="2329930"/>
          </a:xfrm>
          <a:prstGeom prst="star24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100" b="1" i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Сынып бөлмелерінде арнайы бұрыштар, дәліздерде ақпараттық  көрмелер;</a:t>
            </a:r>
            <a:endParaRPr lang="ru-RU" sz="1100" b="1" i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77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895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kk-KZ" sz="32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«Оқырман күнделігі»</a:t>
            </a:r>
            <a:endParaRPr lang="ru-RU" sz="32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30"/>
          <a:stretch/>
        </p:blipFill>
        <p:spPr>
          <a:xfrm>
            <a:off x="1751982" y="1513088"/>
            <a:ext cx="5882594" cy="4141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r="24467" b="18106"/>
          <a:stretch/>
        </p:blipFill>
        <p:spPr>
          <a:xfrm>
            <a:off x="7948753" y="799314"/>
            <a:ext cx="4243248" cy="2243689"/>
          </a:xfrm>
          <a:prstGeom prst="hexagon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9" b="21967"/>
          <a:stretch/>
        </p:blipFill>
        <p:spPr>
          <a:xfrm>
            <a:off x="8071166" y="3043003"/>
            <a:ext cx="3998421" cy="1489653"/>
          </a:xfrm>
          <a:prstGeom prst="hexagon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96" b="31803"/>
          <a:stretch/>
        </p:blipFill>
        <p:spPr>
          <a:xfrm>
            <a:off x="7948752" y="4532656"/>
            <a:ext cx="4116444" cy="22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65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3" t="22173" r="53905" b="12599"/>
          <a:stretch>
            <a:fillRect/>
          </a:stretch>
        </p:blipFill>
        <p:spPr bwMode="auto">
          <a:xfrm>
            <a:off x="1769423" y="1427344"/>
            <a:ext cx="4535510" cy="48935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330" y="1427344"/>
            <a:ext cx="4701109" cy="48935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173929" y="221763"/>
            <a:ext cx="10262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«20 минуттық кітап оқу» сағаты арқылы оқушылардың </a:t>
            </a:r>
            <a:r>
              <a:rPr lang="kk-KZ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ой-өрісі, сөйлеу </a:t>
            </a:r>
            <a:r>
              <a:rPr lang="kk-KZ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мәдениеті дамиды, сөздік қорлары молаяды, ең бастысы, оқушылардың қоғамда рухы биік тұлға </a:t>
            </a:r>
            <a:r>
              <a:rPr lang="kk-KZ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болуына </a:t>
            </a:r>
            <a:r>
              <a:rPr lang="kk-KZ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қалыптасуына тәрбиеленеді. </a:t>
            </a:r>
            <a:endParaRPr lang="ru-RU" b="1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033" y="3814158"/>
            <a:ext cx="1782900" cy="125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4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490</Words>
  <Application>Microsoft Office PowerPoint</Application>
  <PresentationFormat>Произвольный</PresentationFormat>
  <Paragraphs>85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 «Оқуға құштар мектеп» жобасы аясында  «Кітапхана- ұлттық тәрбиенің  қайнар көзі»   </vt:lpstr>
      <vt:lpstr>Мемлекет басшысы  Қасым-Жомарт Кемелұлы Тоқаев: «Кітап оқу - рухани кемелденудің көзі. Алтын уақытымызды пайдалы істерге жұмсағанымыз жөн, әр оқушы кітап оқуға тиіс», - деп, ұлттық жобасын ұсынды.  </vt:lpstr>
      <vt:lpstr>Презентация PowerPoint</vt:lpstr>
      <vt:lpstr>Презентация PowerPoint</vt:lpstr>
      <vt:lpstr>Ұлттық жоба аясында оқитын  кітаптар қайдан алынады?</vt:lpstr>
      <vt:lpstr>Жобаны іске асыратын шығармашылық топтар-кітапхана кеңесі мүшелері</vt:lpstr>
      <vt:lpstr>Презентация PowerPoint</vt:lpstr>
      <vt:lpstr>«Оқырман күнделігі»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«Оқуға құштар мектеп» жобасы аясында өткізілген  іс-шаралардың  сілтемелері</vt:lpstr>
      <vt:lpstr>Кітапхана кеңесі мүшелерімен топтық жұмыс       5 сыныптар Mind Map интеллект картасы</vt:lpstr>
      <vt:lpstr>Jamboard тақтасында жұмыс</vt:lpstr>
      <vt:lpstr>Кері байланыс алаңы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umc</cp:lastModifiedBy>
  <cp:revision>39</cp:revision>
  <cp:lastPrinted>2022-02-02T14:33:53Z</cp:lastPrinted>
  <dcterms:created xsi:type="dcterms:W3CDTF">2021-07-20T13:09:20Z</dcterms:created>
  <dcterms:modified xsi:type="dcterms:W3CDTF">2022-02-07T03:46:23Z</dcterms:modified>
</cp:coreProperties>
</file>