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4" r:id="rId5"/>
    <p:sldId id="257" r:id="rId6"/>
    <p:sldId id="260" r:id="rId7"/>
    <p:sldId id="265" r:id="rId8"/>
    <p:sldId id="266" r:id="rId9"/>
    <p:sldId id="267" r:id="rId10"/>
    <p:sldId id="268" r:id="rId11"/>
    <p:sldId id="269"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721" autoAdjust="0"/>
  </p:normalViewPr>
  <p:slideViewPr>
    <p:cSldViewPr>
      <p:cViewPr varScale="1">
        <p:scale>
          <a:sx n="67" d="100"/>
          <a:sy n="67" d="100"/>
        </p:scale>
        <p:origin x="1392" y="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25.03.2022</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25.03.2022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25.03.2022</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25.03.2022</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25.03.2022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25.03.2022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25.03.2022</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25.03.2022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25.03.2022</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25.03.2022</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25.03.2022</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1412776"/>
            <a:ext cx="6172200" cy="2304256"/>
          </a:xfrm>
        </p:spPr>
        <p:txBody>
          <a:bodyPr>
            <a:noAutofit/>
          </a:bodyPr>
          <a:lstStyle/>
          <a:p>
            <a:r>
              <a:rPr lang="ru-RU" sz="3200" dirty="0" smtClean="0">
                <a:solidFill>
                  <a:schemeClr val="accent1">
                    <a:lumMod val="50000"/>
                  </a:schemeClr>
                </a:solidFill>
                <a:latin typeface="Times New Roman" pitchFamily="18" charset="0"/>
                <a:cs typeface="Times New Roman" pitchFamily="18" charset="0"/>
              </a:rPr>
              <a:t>Закономерности психологического развития детей разного школьного возраста</a:t>
            </a:r>
            <a:endParaRPr lang="ru-RU" sz="3200" dirty="0">
              <a:solidFill>
                <a:schemeClr val="accent1">
                  <a:lumMod val="50000"/>
                </a:schemeClr>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latin typeface="Times New Roman" pitchFamily="18" charset="0"/>
                <a:cs typeface="Times New Roman" pitchFamily="18" charset="0"/>
              </a:rPr>
              <a:t>Психология юности. Периодизация юношеского возраста.</a:t>
            </a:r>
            <a:endParaRPr lang="ru-RU" b="1"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a:bodyPr>
          <a:lstStyle/>
          <a:p>
            <a:pPr>
              <a:buNone/>
            </a:pPr>
            <a:r>
              <a:rPr lang="ru-RU" dirty="0" smtClean="0"/>
              <a:t>   </a:t>
            </a:r>
            <a:r>
              <a:rPr lang="ru-RU" dirty="0" smtClean="0">
                <a:latin typeface="Times New Roman" pitchFamily="18" charset="0"/>
                <a:cs typeface="Times New Roman" pitchFamily="18" charset="0"/>
              </a:rPr>
              <a:t>Юношеский период является именно тем периодом развития, когда «взрослость» начинает доминировать над «детскостью» и постепенно вытесняет ее. </a:t>
            </a:r>
          </a:p>
          <a:p>
            <a:pPr>
              <a:buNone/>
            </a:pPr>
            <a:r>
              <a:rPr lang="ru-RU" dirty="0" smtClean="0">
                <a:latin typeface="Times New Roman" pitchFamily="18" charset="0"/>
                <a:cs typeface="Times New Roman" pitchFamily="18" charset="0"/>
              </a:rPr>
              <a:t>   Юность – период стабилизации личности. Складывается система устойчивых взглядов на мир и свое место в нем – </a:t>
            </a:r>
            <a:r>
              <a:rPr lang="ru-RU" i="1" dirty="0" smtClean="0">
                <a:latin typeface="Times New Roman" pitchFamily="18" charset="0"/>
                <a:cs typeface="Times New Roman" pitchFamily="18" charset="0"/>
              </a:rPr>
              <a:t>мировоззрение. Центральным личностным новообразованием периода становится самоопределение, профессиональное и личностное.</a:t>
            </a:r>
          </a:p>
          <a:p>
            <a:pPr>
              <a:buNone/>
            </a:pPr>
            <a:r>
              <a:rPr lang="ru-RU" dirty="0" smtClean="0">
                <a:latin typeface="Times New Roman" pitchFamily="18" charset="0"/>
                <a:cs typeface="Times New Roman" pitchFamily="18" charset="0"/>
              </a:rPr>
              <a:t>   Во многих периодизациях считается, что ранняя юность – это возраст от 15 до 17–18 лет.</a:t>
            </a:r>
            <a:r>
              <a:rPr lang="ru-RU" i="1" dirty="0" smtClean="0">
                <a:latin typeface="Times New Roman" pitchFamily="18" charset="0"/>
                <a:cs typeface="Times New Roman" pitchFamily="18" charset="0"/>
              </a:rPr>
              <a:t> </a:t>
            </a:r>
          </a:p>
          <a:p>
            <a:pPr>
              <a:buNone/>
            </a:pPr>
            <a:r>
              <a:rPr lang="ru-RU" dirty="0" smtClean="0"/>
              <a:t>   </a:t>
            </a:r>
            <a:r>
              <a:rPr lang="ru-RU" dirty="0" smtClean="0">
                <a:latin typeface="Times New Roman" pitchFamily="18" charset="0"/>
                <a:cs typeface="Times New Roman" pitchFamily="18" charset="0"/>
              </a:rPr>
              <a:t>Ранняя юность – это период завершения физического развития человека.</a:t>
            </a:r>
            <a:endParaRPr lang="ru-RU"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chemeClr val="accent1">
                    <a:lumMod val="50000"/>
                  </a:schemeClr>
                </a:solidFill>
                <a:latin typeface="Times New Roman" pitchFamily="18" charset="0"/>
                <a:cs typeface="Times New Roman" pitchFamily="18" charset="0"/>
              </a:rPr>
              <a:t>Становление личности в юности. Самосознание и образ «Я»</a:t>
            </a:r>
            <a:endParaRPr lang="ru-RU"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Autofit/>
          </a:bodyPr>
          <a:lstStyle/>
          <a:p>
            <a:pPr>
              <a:buNone/>
            </a:pPr>
            <a:r>
              <a:rPr lang="ru-RU" sz="1800" dirty="0" smtClean="0">
                <a:latin typeface="Times New Roman" pitchFamily="18" charset="0"/>
                <a:cs typeface="Times New Roman" pitchFamily="18" charset="0"/>
              </a:rPr>
              <a:t>     В юношеском возрасте происходит бурное развитие личности. Особенностью является формирование мировоззрения, как системы взглядов на мир в целом, системы убеждений. Отношение к миру имеет личностную окраску, явления действительности  интересуют молодого человека не сами по себе, а в связи с собственным отношением к ним. И по отношению к себе юноша подходит с позиции установленных в обществе ценностей, свое поведение он строит на основе сознательно усвоенных норм, выработанных в обществе.</a:t>
            </a:r>
          </a:p>
          <a:p>
            <a:pPr>
              <a:buNone/>
            </a:pPr>
            <a:r>
              <a:rPr lang="ru-RU" sz="1800" dirty="0" smtClean="0">
                <a:latin typeface="Times New Roman" pitchFamily="18" charset="0"/>
                <a:cs typeface="Times New Roman" pitchFamily="18" charset="0"/>
              </a:rPr>
              <a:t>     Происходит дальнейшее развитие самосознания. Еще Л.С. Выготский отмечал, что центральным новообразованием юношеского возраста является становление устойчивого самосознания. Развитие самосознания побуждает молодых людей соизмерять свои поступки с определенными принципами. Появляется стремление подчеркнуть</a:t>
            </a:r>
          </a:p>
          <a:p>
            <a:pPr>
              <a:buNone/>
            </a:pPr>
            <a:r>
              <a:rPr lang="ru-RU" sz="1800" dirty="0" smtClean="0">
                <a:latin typeface="Times New Roman" pitchFamily="18" charset="0"/>
                <a:cs typeface="Times New Roman" pitchFamily="18" charset="0"/>
              </a:rPr>
              <a:t>      собственную индивидуальность, непохожесть на других. Постепенно формируется собственная модель личности, с помощью которой юноши определяют свое отношение к себе и другим людям</a:t>
            </a:r>
            <a:r>
              <a:rPr lang="ru-RU" sz="1800" dirty="0" smtClean="0"/>
              <a:t>.</a:t>
            </a:r>
            <a:endParaRPr lang="ru-RU"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332656"/>
            <a:ext cx="8219256" cy="6141296"/>
          </a:xfrm>
        </p:spPr>
        <p:txBody>
          <a:bodyPr>
            <a:normAutofit/>
          </a:bodyPr>
          <a:lstStyle/>
          <a:p>
            <a:pPr>
              <a:buNone/>
            </a:pPr>
            <a:r>
              <a:rPr lang="ru-RU" dirty="0" smtClean="0"/>
              <a:t>   </a:t>
            </a:r>
            <a:r>
              <a:rPr lang="ru-RU" b="1" dirty="0" smtClean="0">
                <a:latin typeface="Times New Roman" pitchFamily="18" charset="0"/>
                <a:cs typeface="Times New Roman" pitchFamily="18" charset="0"/>
              </a:rPr>
              <a:t>Развитие</a:t>
            </a:r>
            <a:r>
              <a:rPr lang="ru-RU" dirty="0" smtClean="0">
                <a:latin typeface="Times New Roman" pitchFamily="18" charset="0"/>
                <a:cs typeface="Times New Roman" pitchFamily="18" charset="0"/>
              </a:rPr>
              <a:t> - процесс перехода из одного состояния в другое, более совершенное, переход от старого качественного состояния к новому качественному состоянию, от простого к сложному, от низшего к высшему. </a:t>
            </a:r>
          </a:p>
          <a:p>
            <a:pPr>
              <a:buNone/>
            </a:pPr>
            <a:r>
              <a:rPr lang="ru-RU"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Развитие психики </a:t>
            </a:r>
            <a:r>
              <a:rPr lang="ru-RU" dirty="0" smtClean="0">
                <a:latin typeface="Times New Roman" pitchFamily="18" charset="0"/>
                <a:cs typeface="Times New Roman" pitchFamily="18" charset="0"/>
              </a:rPr>
              <a:t>- закономерное изменение психических процессов во времени, выраженное в их количественных, качественных и структурных</a:t>
            </a:r>
          </a:p>
          <a:p>
            <a:pPr>
              <a:buNone/>
            </a:pPr>
            <a:r>
              <a:rPr lang="ru-RU" dirty="0" smtClean="0">
                <a:latin typeface="Times New Roman" pitchFamily="18" charset="0"/>
                <a:cs typeface="Times New Roman" pitchFamily="18" charset="0"/>
              </a:rPr>
              <a:t>   преобразованиях.</a:t>
            </a:r>
          </a:p>
          <a:p>
            <a:pPr>
              <a:buNone/>
            </a:pPr>
            <a:r>
              <a:rPr lang="ru-RU" b="1" dirty="0" smtClean="0">
                <a:latin typeface="Times New Roman" pitchFamily="18" charset="0"/>
                <a:cs typeface="Times New Roman" pitchFamily="18" charset="0"/>
              </a:rPr>
              <a:t>   Области развития:</a:t>
            </a:r>
          </a:p>
          <a:p>
            <a:pPr>
              <a:buNone/>
            </a:pPr>
            <a:r>
              <a:rPr lang="ru-RU" dirty="0" smtClean="0">
                <a:latin typeface="Times New Roman" pitchFamily="18" charset="0"/>
                <a:cs typeface="Times New Roman" pitchFamily="18" charset="0"/>
              </a:rPr>
              <a:t>   1) Психофизическая – включает в себя внешние и внутренние изменения тела человека.</a:t>
            </a:r>
          </a:p>
          <a:p>
            <a:pPr>
              <a:buNone/>
            </a:pPr>
            <a:r>
              <a:rPr lang="ru-RU" dirty="0" smtClean="0">
                <a:latin typeface="Times New Roman" pitchFamily="18" charset="0"/>
                <a:cs typeface="Times New Roman" pitchFamily="18" charset="0"/>
              </a:rPr>
              <a:t>   2) Психосоциальная – предусматривает изменения в эмоциональной и личностной сферах.</a:t>
            </a:r>
          </a:p>
          <a:p>
            <a:pPr>
              <a:buNone/>
            </a:pPr>
            <a:r>
              <a:rPr lang="ru-RU" dirty="0" smtClean="0">
                <a:latin typeface="Times New Roman" pitchFamily="18" charset="0"/>
                <a:cs typeface="Times New Roman" pitchFamily="18" charset="0"/>
              </a:rPr>
              <a:t>   3) Когнитивная – включает все аспекты познавательного развития.</a:t>
            </a:r>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404664"/>
            <a:ext cx="7467600" cy="6069288"/>
          </a:xfrm>
        </p:spPr>
        <p:txBody>
          <a:bodyPr>
            <a:normAutofit/>
          </a:bodyPr>
          <a:lstStyle/>
          <a:p>
            <a:pPr>
              <a:buNone/>
            </a:pPr>
            <a:r>
              <a:rPr lang="ru-RU" b="1" dirty="0" smtClean="0"/>
              <a:t>   </a:t>
            </a:r>
            <a:r>
              <a:rPr lang="ru-RU" b="1" dirty="0" smtClean="0">
                <a:latin typeface="Times New Roman" pitchFamily="18" charset="0"/>
                <a:cs typeface="Times New Roman" pitchFamily="18" charset="0"/>
              </a:rPr>
              <a:t>Возраст</a:t>
            </a:r>
            <a:r>
              <a:rPr lang="ru-RU" dirty="0" smtClean="0">
                <a:latin typeface="Times New Roman" pitchFamily="18" charset="0"/>
                <a:cs typeface="Times New Roman" pitchFamily="18" charset="0"/>
              </a:rPr>
              <a:t> – качественно своеобразный период физического, психологического и поведенческого развития, характеризующийся только ему присущими особенностями.</a:t>
            </a:r>
          </a:p>
          <a:p>
            <a:pPr>
              <a:buNone/>
            </a:pPr>
            <a:r>
              <a:rPr lang="ru-RU" dirty="0" smtClean="0">
                <a:latin typeface="Times New Roman" pitchFamily="18" charset="0"/>
                <a:cs typeface="Times New Roman" pitchFamily="18" charset="0"/>
              </a:rPr>
              <a:t>    Различают три основных вида деятельности человека: труд, учение и игру. В той или иной степени почти на всех возрастных этапах человек и трудится, и учится, и играет. Но в разные возрастные периоды роль каждого из этих видов деятельности различна, и они наполнены разным конкретным содержанием.</a:t>
            </a:r>
          </a:p>
          <a:p>
            <a:pPr>
              <a:buNone/>
            </a:pPr>
            <a:r>
              <a:rPr lang="ru-RU" dirty="0" smtClean="0">
                <a:latin typeface="Times New Roman" pitchFamily="18" charset="0"/>
                <a:cs typeface="Times New Roman" pitchFamily="18" charset="0"/>
              </a:rPr>
              <a:t>    Для характеристики возраста психологи пользуются: понятием ведущего вида деятельности.</a:t>
            </a:r>
            <a:endParaRPr lang="ru-RU"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latin typeface="Times New Roman" pitchFamily="18" charset="0"/>
                <a:cs typeface="Times New Roman" pitchFamily="18" charset="0"/>
              </a:rPr>
              <a:t>основные периоды развития ребенка </a:t>
            </a:r>
            <a:br>
              <a:rPr lang="ru-RU" b="1" dirty="0" smtClean="0">
                <a:solidFill>
                  <a:schemeClr val="accent1">
                    <a:lumMod val="50000"/>
                  </a:schemeClr>
                </a:solidFill>
                <a:latin typeface="Times New Roman" pitchFamily="18" charset="0"/>
                <a:cs typeface="Times New Roman" pitchFamily="18" charset="0"/>
              </a:rPr>
            </a:br>
            <a:r>
              <a:rPr lang="ru-RU" b="1" dirty="0" smtClean="0">
                <a:solidFill>
                  <a:schemeClr val="accent1">
                    <a:lumMod val="50000"/>
                  </a:schemeClr>
                </a:solidFill>
                <a:latin typeface="Times New Roman" pitchFamily="18" charset="0"/>
                <a:cs typeface="Times New Roman" pitchFamily="18" charset="0"/>
              </a:rPr>
              <a:t>и школьника:</a:t>
            </a:r>
            <a:endParaRPr lang="ru-RU" b="1"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lstStyle/>
          <a:p>
            <a:pPr>
              <a:buNone/>
            </a:pPr>
            <a:r>
              <a:rPr lang="ru-RU" dirty="0" smtClean="0"/>
              <a:t> </a:t>
            </a:r>
          </a:p>
          <a:p>
            <a:r>
              <a:rPr lang="ru-RU" dirty="0" smtClean="0">
                <a:latin typeface="Times New Roman" pitchFamily="18" charset="0"/>
                <a:cs typeface="Times New Roman" pitchFamily="18" charset="0"/>
              </a:rPr>
              <a:t>младенческий возраст (до 1 года)</a:t>
            </a:r>
          </a:p>
          <a:p>
            <a:r>
              <a:rPr lang="ru-RU" dirty="0" smtClean="0">
                <a:latin typeface="Times New Roman" pitchFamily="18" charset="0"/>
                <a:cs typeface="Times New Roman" pitchFamily="18" charset="0"/>
              </a:rPr>
              <a:t>ранний детский возраст (от 1 года до 3 лет)</a:t>
            </a:r>
          </a:p>
          <a:p>
            <a:r>
              <a:rPr lang="ru-RU" dirty="0" err="1" smtClean="0">
                <a:latin typeface="Times New Roman" pitchFamily="18" charset="0"/>
                <a:cs typeface="Times New Roman" pitchFamily="18" charset="0"/>
              </a:rPr>
              <a:t>преддошкольный</a:t>
            </a:r>
            <a:r>
              <a:rPr lang="ru-RU" dirty="0" smtClean="0">
                <a:latin typeface="Times New Roman" pitchFamily="18" charset="0"/>
                <a:cs typeface="Times New Roman" pitchFamily="18" charset="0"/>
              </a:rPr>
              <a:t> возраст (от 3 до 5 лет) </a:t>
            </a:r>
          </a:p>
          <a:p>
            <a:r>
              <a:rPr lang="ru-RU" dirty="0" smtClean="0">
                <a:latin typeface="Times New Roman" pitchFamily="18" charset="0"/>
                <a:cs typeface="Times New Roman" pitchFamily="18" charset="0"/>
              </a:rPr>
              <a:t>дошкольный возраст (от 5 до 7 лет) </a:t>
            </a:r>
          </a:p>
          <a:p>
            <a:r>
              <a:rPr lang="ru-RU" dirty="0" smtClean="0">
                <a:latin typeface="Times New Roman" pitchFamily="18" charset="0"/>
                <a:cs typeface="Times New Roman" pitchFamily="18" charset="0"/>
              </a:rPr>
              <a:t>младший школьный возраст (от 7 до 11 лет)</a:t>
            </a:r>
          </a:p>
          <a:p>
            <a:r>
              <a:rPr lang="ru-RU" dirty="0" smtClean="0">
                <a:latin typeface="Times New Roman" pitchFamily="18" charset="0"/>
                <a:cs typeface="Times New Roman" pitchFamily="18" charset="0"/>
              </a:rPr>
              <a:t>подростковый возраст (от 11 до 15 лет)</a:t>
            </a:r>
          </a:p>
          <a:p>
            <a:r>
              <a:rPr lang="ru-RU" dirty="0" smtClean="0">
                <a:latin typeface="Times New Roman" pitchFamily="18" charset="0"/>
                <a:cs typeface="Times New Roman" pitchFamily="18" charset="0"/>
              </a:rPr>
              <a:t>ранняя юность или старший школьный возраст (от 15 до 18 лет) </a:t>
            </a:r>
          </a:p>
          <a:p>
            <a:pPr>
              <a:buNone/>
            </a:pP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850106"/>
          </a:xfrm>
        </p:spPr>
        <p:txBody>
          <a:bodyPr/>
          <a:lstStyle/>
          <a:p>
            <a:pPr algn="ctr"/>
            <a:r>
              <a:rPr lang="ru-RU" b="1" dirty="0" smtClean="0">
                <a:solidFill>
                  <a:schemeClr val="accent1">
                    <a:lumMod val="50000"/>
                  </a:schemeClr>
                </a:solidFill>
                <a:latin typeface="Times New Roman" pitchFamily="18" charset="0"/>
                <a:cs typeface="Times New Roman" pitchFamily="18" charset="0"/>
              </a:rPr>
              <a:t>Психология младшего возраста</a:t>
            </a:r>
            <a:endParaRPr lang="ru-RU" b="1"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1340768"/>
            <a:ext cx="7467600" cy="5133184"/>
          </a:xfrm>
        </p:spPr>
        <p:txBody>
          <a:bodyPr>
            <a:normAutofit fontScale="92500" lnSpcReduction="10000"/>
          </a:bodyPr>
          <a:lstStyle/>
          <a:p>
            <a:pPr>
              <a:buNone/>
            </a:pPr>
            <a:r>
              <a:rPr lang="ru-RU" dirty="0" smtClean="0"/>
              <a:t>    </a:t>
            </a:r>
            <a:r>
              <a:rPr lang="ru-RU" dirty="0" smtClean="0">
                <a:latin typeface="Times New Roman" pitchFamily="18" charset="0"/>
                <a:cs typeface="Times New Roman" pitchFamily="18" charset="0"/>
              </a:rPr>
              <a:t>Младший школьный возраст (7–11/12 лет) определяется важным событием – поступлением в школу. Ребенок автоматически занимает совершенно новое место в системе отношений людей: у него появляются постоянные обязанности, связанные с учебной деятельностью. </a:t>
            </a:r>
          </a:p>
          <a:p>
            <a:pPr>
              <a:buNone/>
            </a:pPr>
            <a:r>
              <a:rPr lang="ru-RU" dirty="0" smtClean="0">
                <a:latin typeface="Times New Roman" pitchFamily="18" charset="0"/>
                <a:cs typeface="Times New Roman" pitchFamily="18" charset="0"/>
              </a:rPr>
              <a:t>    Вступая в младший школьный возраст, ребенок приобретает </a:t>
            </a:r>
            <a:r>
              <a:rPr lang="ru-RU" i="1" dirty="0" smtClean="0">
                <a:latin typeface="Times New Roman" pitchFamily="18" charset="0"/>
                <a:cs typeface="Times New Roman" pitchFamily="18" charset="0"/>
              </a:rPr>
              <a:t>внутреннюю позицию школьника, </a:t>
            </a:r>
            <a:r>
              <a:rPr lang="ru-RU" dirty="0" smtClean="0">
                <a:latin typeface="Times New Roman" pitchFamily="18" charset="0"/>
                <a:cs typeface="Times New Roman" pitchFamily="18" charset="0"/>
              </a:rPr>
              <a:t>учебную мотивацию. Учебная деятельность для него становится ведущей.</a:t>
            </a:r>
          </a:p>
          <a:p>
            <a:pPr>
              <a:buNone/>
            </a:pPr>
            <a:r>
              <a:rPr lang="ru-RU" dirty="0" smtClean="0">
                <a:latin typeface="Times New Roman" pitchFamily="18" charset="0"/>
                <a:cs typeface="Times New Roman" pitchFamily="18" charset="0"/>
              </a:rPr>
              <a:t>    Младший школьный возраст является как особой стадией в развитии ребенка, для которой характерно расширение круга общения, приобретение способности использовать речь для регуляции собственного поведения, увеличение объема памяти или эффективности ее использования, увеличение объема знаний, привлекаемых для решения различных задач.</a:t>
            </a:r>
            <a:endParaRPr lang="ru-RU"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latin typeface="Times New Roman" pitchFamily="18" charset="0"/>
                <a:cs typeface="Times New Roman" pitchFamily="18" charset="0"/>
              </a:rPr>
              <a:t>Подростковый возраст </a:t>
            </a:r>
            <a:br>
              <a:rPr lang="ru-RU" b="1" dirty="0" smtClean="0">
                <a:solidFill>
                  <a:schemeClr val="accent1">
                    <a:lumMod val="50000"/>
                  </a:schemeClr>
                </a:solidFill>
                <a:latin typeface="Times New Roman" pitchFamily="18" charset="0"/>
                <a:cs typeface="Times New Roman" pitchFamily="18" charset="0"/>
              </a:rPr>
            </a:br>
            <a:r>
              <a:rPr lang="ru-RU" b="1" dirty="0" smtClean="0">
                <a:solidFill>
                  <a:schemeClr val="accent1">
                    <a:lumMod val="50000"/>
                  </a:schemeClr>
                </a:solidFill>
                <a:latin typeface="Times New Roman" pitchFamily="18" charset="0"/>
                <a:cs typeface="Times New Roman" pitchFamily="18" charset="0"/>
              </a:rPr>
              <a:t>в жизненном цикле человека</a:t>
            </a:r>
            <a:endParaRPr lang="ru-RU" b="1"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lnSpcReduction="10000"/>
          </a:bodyPr>
          <a:lstStyle/>
          <a:p>
            <a:pPr>
              <a:buNone/>
            </a:pPr>
            <a:r>
              <a:rPr lang="ru-RU" dirty="0" smtClean="0"/>
              <a:t>    </a:t>
            </a:r>
            <a:r>
              <a:rPr lang="ru-RU" dirty="0" smtClean="0">
                <a:latin typeface="Times New Roman" pitchFamily="18" charset="0"/>
                <a:cs typeface="Times New Roman" pitchFamily="18" charset="0"/>
              </a:rPr>
              <a:t>Подростковый период — </a:t>
            </a:r>
            <a:r>
              <a:rPr lang="ru-RU" dirty="0" err="1" smtClean="0">
                <a:latin typeface="Times New Roman" pitchFamily="18" charset="0"/>
                <a:cs typeface="Times New Roman" pitchFamily="18" charset="0"/>
              </a:rPr>
              <a:t>период</a:t>
            </a:r>
            <a:r>
              <a:rPr lang="ru-RU" dirty="0" smtClean="0">
                <a:latin typeface="Times New Roman" pitchFamily="18" charset="0"/>
                <a:cs typeface="Times New Roman" pitchFamily="18" charset="0"/>
              </a:rPr>
              <a:t> завершения детства, вырастания из него, переходный от детства к взрослости. Обычно он соотносится с хронологическим возрастом с 10—11 до 14—15 лет.</a:t>
            </a:r>
          </a:p>
          <a:p>
            <a:pPr>
              <a:buNone/>
            </a:pPr>
            <a:r>
              <a:rPr lang="ru-RU" dirty="0" smtClean="0">
                <a:latin typeface="Times New Roman" pitchFamily="18" charset="0"/>
                <a:cs typeface="Times New Roman" pitchFamily="18" charset="0"/>
              </a:rPr>
              <a:t>    Подростковый возраст (11/12–16 лет) связан с перестройкой организма ребенка – половым созреванием.</a:t>
            </a:r>
          </a:p>
          <a:p>
            <a:pPr>
              <a:buNone/>
            </a:pPr>
            <a:r>
              <a:rPr lang="ru-RU" dirty="0" smtClean="0">
                <a:latin typeface="Times New Roman" pitchFamily="18" charset="0"/>
                <a:cs typeface="Times New Roman" pitchFamily="18" charset="0"/>
              </a:rPr>
              <a:t>    Начинаясь с кризиса, весь период обычно протекает трудно и для ребенка, и для близких ему взрослых. Поэтому подростковый возраст иногда называют затянувшимся кризисом.</a:t>
            </a:r>
          </a:p>
          <a:p>
            <a:pPr>
              <a:buNone/>
            </a:pPr>
            <a:endParaRPr lang="ru-RU" dirty="0" smtClean="0"/>
          </a:p>
          <a:p>
            <a:pPr>
              <a:buNone/>
            </a:pPr>
            <a:r>
              <a:rPr lang="ru-RU" dirty="0" smtClean="0"/>
              <a:t>   </a:t>
            </a:r>
          </a:p>
          <a:p>
            <a:pPr>
              <a:buNone/>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60648"/>
            <a:ext cx="8003232" cy="6213304"/>
          </a:xfrm>
        </p:spPr>
        <p:txBody>
          <a:bodyPr/>
          <a:lstStyle/>
          <a:p>
            <a:pPr>
              <a:buNone/>
            </a:pPr>
            <a:r>
              <a:rPr lang="ru-RU" dirty="0" smtClean="0"/>
              <a:t>   </a:t>
            </a:r>
            <a:r>
              <a:rPr lang="ru-RU" dirty="0" smtClean="0">
                <a:latin typeface="Times New Roman" pitchFamily="18" charset="0"/>
                <a:cs typeface="Times New Roman" pitchFamily="18" charset="0"/>
              </a:rPr>
              <a:t>Сформированная в учебной деятельности в средних классах школы способность к рефлексии «направляется» школьником на самого себя.</a:t>
            </a:r>
          </a:p>
          <a:p>
            <a:pPr>
              <a:buNone/>
            </a:pPr>
            <a:r>
              <a:rPr lang="ru-RU" dirty="0" smtClean="0">
                <a:latin typeface="Times New Roman" pitchFamily="18" charset="0"/>
                <a:cs typeface="Times New Roman" pitchFamily="18" charset="0"/>
              </a:rPr>
              <a:t>• В подростковом возрасте </a:t>
            </a:r>
            <a:r>
              <a:rPr lang="ru-RU" i="1" dirty="0" smtClean="0">
                <a:latin typeface="Times New Roman" pitchFamily="18" charset="0"/>
                <a:cs typeface="Times New Roman" pitchFamily="18" charset="0"/>
              </a:rPr>
              <a:t>эмоциональный фон становится неровным, нестабильным. </a:t>
            </a:r>
          </a:p>
          <a:p>
            <a:pPr>
              <a:buNone/>
            </a:pPr>
            <a:r>
              <a:rPr lang="ru-RU" dirty="0" smtClean="0">
                <a:latin typeface="Times New Roman" pitchFamily="18" charset="0"/>
                <a:cs typeface="Times New Roman" pitchFamily="18" charset="0"/>
              </a:rPr>
              <a:t>• Ребенок вынужден постоянно приспосабливаться к физическим и физиологическим изменениям, происходящим в его организме. </a:t>
            </a:r>
          </a:p>
          <a:p>
            <a:pPr>
              <a:buNone/>
            </a:pPr>
            <a:r>
              <a:rPr lang="ru-RU" dirty="0" smtClean="0">
                <a:latin typeface="Times New Roman" pitchFamily="18" charset="0"/>
                <a:cs typeface="Times New Roman" pitchFamily="18" charset="0"/>
              </a:rPr>
              <a:t>• В этот период половая идентификация достигает нового, более высокого уровня. </a:t>
            </a:r>
          </a:p>
          <a:p>
            <a:pPr>
              <a:buNone/>
            </a:pPr>
            <a:r>
              <a:rPr lang="ru-RU" dirty="0" smtClean="0">
                <a:latin typeface="Times New Roman" pitchFamily="18" charset="0"/>
                <a:cs typeface="Times New Roman" pitchFamily="18" charset="0"/>
              </a:rPr>
              <a:t>• В подростковом возрасте резко повышается интерес к своей внешности. </a:t>
            </a:r>
          </a:p>
          <a:p>
            <a:pPr>
              <a:buNone/>
            </a:pPr>
            <a:r>
              <a:rPr lang="ru-RU" dirty="0" smtClean="0">
                <a:latin typeface="Times New Roman" pitchFamily="18" charset="0"/>
                <a:cs typeface="Times New Roman" pitchFamily="18" charset="0"/>
              </a:rPr>
              <a:t>• Формируется новый образ физического «Я». </a:t>
            </a:r>
          </a:p>
          <a:p>
            <a:pPr>
              <a:buNone/>
            </a:pPr>
            <a:endParaRPr lang="ru-RU" dirty="0" smtClean="0"/>
          </a:p>
          <a:p>
            <a:pPr>
              <a:buNone/>
            </a:pPr>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548680"/>
            <a:ext cx="7467600" cy="5925272"/>
          </a:xfrm>
        </p:spPr>
        <p:txBody>
          <a:bodyPr/>
          <a:lstStyle/>
          <a:p>
            <a:pPr>
              <a:buNone/>
            </a:pPr>
            <a:r>
              <a:rPr lang="ru-RU" dirty="0" smtClean="0"/>
              <a:t>   </a:t>
            </a:r>
            <a:r>
              <a:rPr lang="ru-RU" dirty="0" smtClean="0">
                <a:latin typeface="Times New Roman" pitchFamily="18" charset="0"/>
                <a:cs typeface="Times New Roman" pitchFamily="18" charset="0"/>
              </a:rPr>
              <a:t>Дети с ранним развитием более адаптивны, больше уверены в себе, держатся спокойнее, легче строят отношения со сверстниками, они вызывают отношение к себе как к более взрослому. </a:t>
            </a:r>
          </a:p>
          <a:p>
            <a:pPr>
              <a:buNone/>
            </a:pPr>
            <a:r>
              <a:rPr lang="ru-RU" dirty="0" smtClean="0">
                <a:latin typeface="Times New Roman" pitchFamily="18" charset="0"/>
                <a:cs typeface="Times New Roman" pitchFamily="18" charset="0"/>
              </a:rPr>
              <a:t>	К детям с поздним созреванием относятся чаще как к ребенку, что провоцирует их протест или раздражение, такие дети менее популярны среди сверстников, у них чаще формируется низкая самооценка и появляется чувство отверженности. </a:t>
            </a:r>
          </a:p>
          <a:p>
            <a:pPr>
              <a:buNone/>
            </a:pPr>
            <a:r>
              <a:rPr lang="ru-RU" dirty="0" smtClean="0"/>
              <a:t>   </a:t>
            </a:r>
            <a:r>
              <a:rPr lang="ru-RU" dirty="0" smtClean="0">
                <a:latin typeface="Times New Roman" pitchFamily="18" charset="0"/>
                <a:cs typeface="Times New Roman" pitchFamily="18" charset="0"/>
              </a:rPr>
              <a:t>Основные психологические потребности подростка -стремление к общению со сверстниками («группированию»), стремление к самостоятельности и независимости, «эмансипации» от взрослых, к признанию своих прав со стороны других людей. </a:t>
            </a:r>
            <a:endParaRPr lang="ru-RU"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smtClean="0">
                <a:solidFill>
                  <a:schemeClr val="accent1">
                    <a:lumMod val="50000"/>
                  </a:schemeClr>
                </a:solidFill>
                <a:latin typeface="Times New Roman" pitchFamily="18" charset="0"/>
                <a:cs typeface="Times New Roman" pitchFamily="18" charset="0"/>
              </a:rPr>
              <a:t>Проблемы психологического развития подростка в современных условиях</a:t>
            </a:r>
            <a:endParaRPr lang="ru-RU" b="1" dirty="0">
              <a:solidFill>
                <a:schemeClr val="accent1">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p:txBody>
          <a:bodyPr>
            <a:normAutofit fontScale="92500" lnSpcReduction="20000"/>
          </a:bodyPr>
          <a:lstStyle/>
          <a:p>
            <a:pPr>
              <a:buNone/>
            </a:pPr>
            <a:r>
              <a:rPr lang="ru-RU" dirty="0" smtClean="0"/>
              <a:t>    </a:t>
            </a:r>
            <a:r>
              <a:rPr lang="ru-RU" dirty="0" smtClean="0">
                <a:latin typeface="Times New Roman" pitchFamily="18" charset="0"/>
                <a:cs typeface="Times New Roman" pitchFamily="18" charset="0"/>
              </a:rPr>
              <a:t>По выражению Л. С. </a:t>
            </a:r>
            <a:r>
              <a:rPr lang="ru-RU" dirty="0" err="1" smtClean="0">
                <a:latin typeface="Times New Roman" pitchFamily="18" charset="0"/>
                <a:cs typeface="Times New Roman" pitchFamily="18" charset="0"/>
              </a:rPr>
              <a:t>Выготского</a:t>
            </a:r>
            <a:r>
              <a:rPr lang="ru-RU" dirty="0" smtClean="0">
                <a:latin typeface="Times New Roman" pitchFamily="18" charset="0"/>
                <a:cs typeface="Times New Roman" pitchFamily="18" charset="0"/>
              </a:rPr>
              <a:t>, «в структуре личности подростка нет ничего устойчивого, окончательного, неподвижного» (1980). Личностная нестабильность порождает противоречивые желания и поступки: подростки стремятся во всем походить на сверстников и пытаются выделиться в группе, хотят заслужить уважение и бравируют недостатками, требуют верности и меняют друзей (И. Ю. Кулагина, 1997). </a:t>
            </a:r>
          </a:p>
          <a:p>
            <a:pPr>
              <a:buNone/>
            </a:pPr>
            <a:r>
              <a:rPr lang="ru-RU" dirty="0" smtClean="0">
                <a:latin typeface="Times New Roman" pitchFamily="18" charset="0"/>
                <a:cs typeface="Times New Roman" pitchFamily="18" charset="0"/>
              </a:rPr>
              <a:t>    Л.С. </a:t>
            </a:r>
            <a:r>
              <a:rPr lang="ru-RU" dirty="0" err="1" smtClean="0">
                <a:latin typeface="Times New Roman" pitchFamily="18" charset="0"/>
                <a:cs typeface="Times New Roman" pitchFamily="18" charset="0"/>
              </a:rPr>
              <a:t>Выготский</a:t>
            </a:r>
            <a:r>
              <a:rPr lang="ru-RU" dirty="0" smtClean="0">
                <a:latin typeface="Times New Roman" pitchFamily="18" charset="0"/>
                <a:cs typeface="Times New Roman" pitchFamily="18" charset="0"/>
              </a:rPr>
              <a:t> выделял две фазы подросткового возраста (негативную и позитивную), связывая их с видоизменениями в сфере интересов. </a:t>
            </a:r>
          </a:p>
          <a:p>
            <a:pPr>
              <a:buNone/>
            </a:pPr>
            <a:r>
              <a:rPr lang="ru-RU" dirty="0" smtClean="0">
                <a:latin typeface="Times New Roman" pitchFamily="18" charset="0"/>
                <a:cs typeface="Times New Roman" pitchFamily="18" charset="0"/>
              </a:rPr>
              <a:t>    Отсюда внешне наблюдаемые отрицательные поведенческие особенности: снижение работоспособности, ухудшение успеваемости и навыков, грубость и повышенная раздражительность подростка, его недовольство самим собой и беспокойство. </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93</TotalTime>
  <Words>933</Words>
  <Application>Microsoft Office PowerPoint</Application>
  <PresentationFormat>Экран (4:3)</PresentationFormat>
  <Paragraphs>52</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Century Schoolbook</vt:lpstr>
      <vt:lpstr>Times New Roman</vt:lpstr>
      <vt:lpstr>Wingdings</vt:lpstr>
      <vt:lpstr>Wingdings 2</vt:lpstr>
      <vt:lpstr>Эркер</vt:lpstr>
      <vt:lpstr>Закономерности психологического развития детей разного школьного возраста</vt:lpstr>
      <vt:lpstr>Презентация PowerPoint</vt:lpstr>
      <vt:lpstr>Презентация PowerPoint</vt:lpstr>
      <vt:lpstr>основные периоды развития ребенка  и школьника:</vt:lpstr>
      <vt:lpstr>Психология младшего возраста</vt:lpstr>
      <vt:lpstr>Подростковый возраст  в жизненном цикле человека</vt:lpstr>
      <vt:lpstr>Презентация PowerPoint</vt:lpstr>
      <vt:lpstr>Презентация PowerPoint</vt:lpstr>
      <vt:lpstr>Проблемы психологического развития подростка в современных условиях</vt:lpstr>
      <vt:lpstr>Психология юности. Периодизация юношеского возраста.</vt:lpstr>
      <vt:lpstr>Становление личности в юности. Самосознание и образ «Я»</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Закономерности психологического развития детей разного школьного возраста</dc:title>
  <dc:creator>user</dc:creator>
  <cp:lastModifiedBy>Анара</cp:lastModifiedBy>
  <cp:revision>14</cp:revision>
  <dcterms:created xsi:type="dcterms:W3CDTF">2021-03-25T20:31:54Z</dcterms:created>
  <dcterms:modified xsi:type="dcterms:W3CDTF">2022-03-25T04:06:38Z</dcterms:modified>
</cp:coreProperties>
</file>