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 bookmarkIdSeed="11">
  <p:sldMasterIdLst>
    <p:sldMasterId id="2147483659" r:id="rId1"/>
  </p:sldMasterIdLst>
  <p:notesMasterIdLst>
    <p:notesMasterId r:id="rId31"/>
  </p:notesMasterIdLst>
  <p:sldIdLst>
    <p:sldId id="1129" r:id="rId2"/>
    <p:sldId id="1148" r:id="rId3"/>
    <p:sldId id="1186" r:id="rId4"/>
    <p:sldId id="1219" r:id="rId5"/>
    <p:sldId id="1202" r:id="rId6"/>
    <p:sldId id="1205" r:id="rId7"/>
    <p:sldId id="1206" r:id="rId8"/>
    <p:sldId id="1222" r:id="rId9"/>
    <p:sldId id="1223" r:id="rId10"/>
    <p:sldId id="1221" r:id="rId11"/>
    <p:sldId id="1196" r:id="rId12"/>
    <p:sldId id="1226" r:id="rId13"/>
    <p:sldId id="1227" r:id="rId14"/>
    <p:sldId id="1228" r:id="rId15"/>
    <p:sldId id="1229" r:id="rId16"/>
    <p:sldId id="1230" r:id="rId17"/>
    <p:sldId id="1217" r:id="rId18"/>
    <p:sldId id="1224" r:id="rId19"/>
    <p:sldId id="1225" r:id="rId20"/>
    <p:sldId id="1207" r:id="rId21"/>
    <p:sldId id="1209" r:id="rId22"/>
    <p:sldId id="1197" r:id="rId23"/>
    <p:sldId id="1210" r:id="rId24"/>
    <p:sldId id="1211" r:id="rId25"/>
    <p:sldId id="1212" r:id="rId26"/>
    <p:sldId id="1213" r:id="rId27"/>
    <p:sldId id="1214" r:id="rId28"/>
    <p:sldId id="1215" r:id="rId29"/>
    <p:sldId id="1143" r:id="rId30"/>
  </p:sldIdLst>
  <p:sldSz cx="12192000" cy="6858000"/>
  <p:notesSz cx="6742113" cy="9872663"/>
  <p:embeddedFontLst>
    <p:embeddedFont>
      <p:font typeface="Century Gothic" pitchFamily="34" charset="0"/>
      <p:regular r:id="rId32"/>
      <p:bold r:id="rId33"/>
      <p:italic r:id="rId34"/>
      <p:boldItalic r:id="rId35"/>
    </p:embeddedFont>
    <p:embeddedFont>
      <p:font typeface="Quattrocento Sans" charset="0"/>
      <p:regular r:id="rId36"/>
      <p:bold r:id="rId37"/>
      <p:italic r:id="rId38"/>
      <p:boldItalic r:id="rId39"/>
    </p:embeddedFont>
    <p:embeddedFont>
      <p:font typeface="Calibri" pitchFamily="34" charset="0"/>
      <p:regular r:id="rId40"/>
      <p:bold r:id="rId41"/>
      <p:italic r:id="rId42"/>
      <p:boldItalic r:id="rId4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45" userDrawn="1">
          <p15:clr>
            <a:srgbClr val="A4A3A4"/>
          </p15:clr>
        </p15:guide>
        <p15:guide id="2" pos="7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375"/>
    <a:srgbClr val="002776"/>
    <a:srgbClr val="DCEDFC"/>
    <a:srgbClr val="FBE11D"/>
    <a:srgbClr val="FBE9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AD02041-B52C-4DD9-A68C-048C5E8747D6}">
  <a:tblStyle styleId="{9AD02041-B52C-4DD9-A68C-048C5E8747D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498F73E-501D-4AE1-933A-061209AB6CB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5B00C8A-415F-4389-B908-16440EA4FB74}" styleName="Table_2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  <a:fill>
          <a:solidFill>
            <a:srgbClr val="FFFFFF"/>
          </a:solidFill>
        </a:fill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81" autoAdjust="0"/>
    <p:restoredTop sz="94660"/>
  </p:normalViewPr>
  <p:slideViewPr>
    <p:cSldViewPr snapToGrid="0">
      <p:cViewPr>
        <p:scale>
          <a:sx n="70" d="100"/>
          <a:sy n="70" d="100"/>
        </p:scale>
        <p:origin x="-804" y="12"/>
      </p:cViewPr>
      <p:guideLst>
        <p:guide orient="horz" pos="3045"/>
        <p:guide pos="75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2" d="100"/>
        <a:sy n="172" d="100"/>
      </p:scale>
      <p:origin x="0" y="-12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3.fntdata"/><Relationship Id="rId42" Type="http://schemas.openxmlformats.org/officeDocument/2006/relationships/font" Target="fonts/font11.fntdata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2.fntdata"/><Relationship Id="rId38" Type="http://schemas.openxmlformats.org/officeDocument/2006/relationships/font" Target="fonts/font7.fntdata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1.fntdata"/><Relationship Id="rId37" Type="http://schemas.openxmlformats.org/officeDocument/2006/relationships/font" Target="fonts/font6.fntdata"/><Relationship Id="rId40" Type="http://schemas.openxmlformats.org/officeDocument/2006/relationships/font" Target="fonts/font9.fntdata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4.fntdata"/><Relationship Id="rId43" Type="http://schemas.openxmlformats.org/officeDocument/2006/relationships/font" Target="fonts/font1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898949" y="4689516"/>
            <a:ext cx="4944216" cy="444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672" tIns="45323" rIns="90672" bIns="45323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51906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09975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19413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767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Титульный слайд" type="tx">
  <p:cSld name="1_Титульный слайд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989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5113-DAC7-4767-A234-FCDC1C739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01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83979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93441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07046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42133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18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20974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3475-1810-40F9-A768-191B6E98576B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28370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73475-1810-40F9-A768-191B6E98576B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57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</a:t>
            </a:fld>
            <a:endParaRPr lang="ru-RU"/>
          </a:p>
        </p:txBody>
      </p:sp>
      <p:sp>
        <p:nvSpPr>
          <p:cNvPr id="3" name="Пятиугольник 2"/>
          <p:cNvSpPr/>
          <p:nvPr/>
        </p:nvSpPr>
        <p:spPr>
          <a:xfrm>
            <a:off x="3065469" y="1"/>
            <a:ext cx="9126531" cy="6858000"/>
          </a:xfrm>
          <a:prstGeom prst="homePlate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Google Shape;52;p10"/>
          <p:cNvCxnSpPr/>
          <p:nvPr/>
        </p:nvCxnSpPr>
        <p:spPr>
          <a:xfrm>
            <a:off x="3017343" y="0"/>
            <a:ext cx="0" cy="6858000"/>
          </a:xfrm>
          <a:prstGeom prst="straightConnector1">
            <a:avLst/>
          </a:prstGeom>
          <a:noFill/>
          <a:ln w="5715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" name="Номер слайда 1">
            <a:extLst>
              <a:ext uri="{FF2B5EF4-FFF2-40B4-BE49-F238E27FC236}">
                <a16:creationId xmlns:a16="http://schemas.microsoft.com/office/drawing/2014/main" xmlns="" id="{7E01EBED-56E2-4756-AC1E-71EB89B05128}"/>
              </a:ext>
            </a:extLst>
          </p:cNvPr>
          <p:cNvSpPr txBox="1">
            <a:spLocks/>
          </p:cNvSpPr>
          <p:nvPr/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45700" tIns="45700" rIns="45700" bIns="45700" rtlCol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9800093" y="0"/>
            <a:ext cx="2345131" cy="6858000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8646059" y="0"/>
            <a:ext cx="2378041" cy="6858000"/>
          </a:xfrm>
          <a:prstGeom prst="chevron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DD0D6709-3B5A-47FE-B54C-881DB55A3635}"/>
              </a:ext>
            </a:extLst>
          </p:cNvPr>
          <p:cNvSpPr/>
          <p:nvPr/>
        </p:nvSpPr>
        <p:spPr>
          <a:xfrm>
            <a:off x="3254676" y="2112579"/>
            <a:ext cx="7717981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tx2"/>
                </a:solidFill>
                <a:latin typeface="Century Gothic" pitchFamily="34" charset="0"/>
              </a:rPr>
              <a:t>Об изменениях  в процедуре аттестации педагогов</a:t>
            </a:r>
          </a:p>
          <a:p>
            <a:pPr algn="ctr"/>
            <a:r>
              <a:rPr lang="kk-KZ" sz="1800" b="1" dirty="0" smtClean="0">
                <a:solidFill>
                  <a:schemeClr val="tx2"/>
                </a:solidFill>
                <a:latin typeface="Century Gothic" pitchFamily="34" charset="0"/>
              </a:rPr>
              <a:t>(курсы старших вожатых) </a:t>
            </a:r>
          </a:p>
          <a:p>
            <a:pPr algn="ctr"/>
            <a:endParaRPr lang="kk-KZ" sz="2800" b="1" dirty="0" smtClean="0">
              <a:latin typeface="Century Gothic" pitchFamily="34" charset="0"/>
            </a:endParaRPr>
          </a:p>
          <a:p>
            <a:pPr algn="ctr"/>
            <a:endParaRPr lang="kk-KZ" sz="2800" b="1" dirty="0">
              <a:latin typeface="Century Gothic" pitchFamily="34" charset="0"/>
            </a:endParaRPr>
          </a:p>
          <a:p>
            <a:pPr algn="ctr"/>
            <a:endParaRPr lang="kk-KZ" sz="2800" b="1" dirty="0" smtClean="0">
              <a:latin typeface="Century Gothic" pitchFamily="34" charset="0"/>
            </a:endParaRPr>
          </a:p>
          <a:p>
            <a:pPr algn="ctr"/>
            <a:endParaRPr lang="kk-KZ" sz="2800" b="1" dirty="0">
              <a:latin typeface="Century Gothic" pitchFamily="34" charset="0"/>
            </a:endParaRPr>
          </a:p>
          <a:p>
            <a:pPr algn="ctr"/>
            <a:endParaRPr lang="kk-KZ" sz="2400" b="1" dirty="0" smtClean="0">
              <a:solidFill>
                <a:schemeClr val="tx2"/>
              </a:solidFill>
              <a:latin typeface="Century Gothic" pitchFamily="34" charset="0"/>
            </a:endParaRPr>
          </a:p>
          <a:p>
            <a:pPr algn="ctr"/>
            <a:endParaRPr lang="kk-KZ" sz="2400" b="1" dirty="0">
              <a:solidFill>
                <a:schemeClr val="tx2"/>
              </a:solidFill>
              <a:latin typeface="Century Gothic" pitchFamily="34" charset="0"/>
            </a:endParaRPr>
          </a:p>
          <a:p>
            <a:pPr algn="ctr"/>
            <a:endParaRPr lang="kk-KZ" sz="2400" b="1" dirty="0" smtClean="0">
              <a:solidFill>
                <a:schemeClr val="tx2"/>
              </a:solidFill>
              <a:latin typeface="Century Gothic" pitchFamily="34" charset="0"/>
            </a:endParaRPr>
          </a:p>
          <a:p>
            <a:pPr algn="ctr"/>
            <a:r>
              <a:rPr lang="kk-KZ" sz="1800" b="1" dirty="0" smtClean="0">
                <a:solidFill>
                  <a:schemeClr val="tx2"/>
                </a:solidFill>
                <a:latin typeface="Century Gothic" pitchFamily="34" charset="0"/>
              </a:rPr>
              <a:t>28 февраля 2022 года</a:t>
            </a:r>
            <a:endParaRPr lang="ru-RU" sz="1800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pic>
        <p:nvPicPr>
          <p:cNvPr id="10" name="Picture 2" descr="C:\Users\Айганым\Desktop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86" y="2296799"/>
            <a:ext cx="2130680" cy="173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70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854" y="764274"/>
            <a:ext cx="10967545" cy="653363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tx2"/>
                </a:solidFill>
              </a:rPr>
              <a:t>Состав экспертных советов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10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120570"/>
              </p:ext>
            </p:extLst>
          </p:nvPr>
        </p:nvGraphicFramePr>
        <p:xfrm>
          <a:off x="236483" y="1182414"/>
          <a:ext cx="11713780" cy="502748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43180"/>
                <a:gridCol w="1889823"/>
                <a:gridCol w="8480777"/>
              </a:tblGrid>
              <a:tr h="490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Рассматриваемая категория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Где организуется экспертный совет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Состав экспертного совета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</a:tr>
              <a:tr h="736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"педагог" 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уровне организации образования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заместител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руководителя, педагог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имеющи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стаж работы не менее 10 лет, квалификационные категории "педагог-исследователь" или "педагог-мастер", 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член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профсоюзного комитета организации образования.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</a:tr>
              <a:tr h="1226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"педагог-модератор"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на уровне 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района/города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методист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методических кабинетов (центров), педагог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района (города областного значения),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имеющи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стаж работы не менее 10 лет, квалификационные категории "педагог-исследователь" или "педагог-мастер", 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представител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организаций повышения квалификации, попечительских советов, общественных, неправительственных организаций в области образования, представителей профсоюзов, работодателей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</a:tr>
              <a:tr h="1226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"педагог-эксперт", "педагог-исследователь"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уровне 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области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методист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методических кабинетов (центров), педагог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организаций образования области, городов республиканского значения и столицы,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имеющи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стаж работы не менее 10 лет, квалификационные категории "педагог-исследователь" или "педагог-мастер", </a:t>
                      </a:r>
                      <a:r>
                        <a:rPr lang="ru-RU" sz="14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представител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организаций повышения квалификации, попечительских советов, общественных, неправительственных организаций, профсоюзов, работодателей.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</a:tr>
              <a:tr h="1347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"педагог-мастер"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Республиканском учебно-методическом совете 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НАО имени 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Ы.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Алтынсарина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специалист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и методист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подведомственных организаций МОН РК,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представител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профсоюзов, уполномоченных органов соответствующих сфер, педагог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организаций образования республики,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имеющи</a:t>
                      </a: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стаж работы не менее 10 лет, квалификационные категории "педагог-исследователь" или "педагог-мастер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", </a:t>
                      </a:r>
                      <a:r>
                        <a:rPr lang="kk-KZ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представители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организаций повышения квалификации, попечительских советов, общественных, неправительственных организаций, работодателей.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2797" marR="32797" marT="0" marB="0"/>
                </a:tc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7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655" y="868863"/>
            <a:ext cx="11424745" cy="28202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омплексное </a:t>
            </a:r>
            <a:r>
              <a:rPr lang="ru-RU" sz="2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аналитическое обобщение результатов деятельности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11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7655" y="1150883"/>
            <a:ext cx="11729545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25213" y="1749972"/>
            <a:ext cx="10878207" cy="17184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>
                <a:solidFill>
                  <a:schemeClr val="tx2"/>
                </a:solidFill>
              </a:rPr>
              <a:t>Заявление </a:t>
            </a:r>
            <a:r>
              <a:rPr lang="ru-RU" sz="2400" dirty="0" smtClean="0">
                <a:solidFill>
                  <a:schemeClr val="tx2"/>
                </a:solidFill>
              </a:rPr>
              <a:t>на аттестацию подается </a:t>
            </a:r>
            <a:r>
              <a:rPr lang="ru-RU" sz="2400" b="1" dirty="0">
                <a:solidFill>
                  <a:schemeClr val="tx2"/>
                </a:solidFill>
              </a:rPr>
              <a:t>с соблюдением сроков прохождения и последовательности категории </a:t>
            </a:r>
            <a:r>
              <a:rPr lang="ru-RU" sz="2400" dirty="0">
                <a:solidFill>
                  <a:schemeClr val="tx2"/>
                </a:solidFill>
              </a:rPr>
              <a:t>в соответствии с квалификационными требованиями согласно приказа № 338</a:t>
            </a:r>
            <a:r>
              <a:rPr lang="ru-RU" sz="2400" dirty="0" smtClean="0">
                <a:solidFill>
                  <a:schemeClr val="tx2"/>
                </a:solidFill>
              </a:rPr>
              <a:t>. </a:t>
            </a:r>
            <a:r>
              <a:rPr lang="ru-RU" sz="1600" dirty="0" smtClean="0">
                <a:solidFill>
                  <a:schemeClr val="tx2"/>
                </a:solidFill>
              </a:rPr>
              <a:t>(категория «педагог-модератор» -  отделы образования, управления образования для областных организаций; категории «педагог-эксперт», «педагог-исследователь» - управление образование; категория «педагог-мастер» – МОН РК).</a:t>
            </a:r>
            <a:endParaRPr lang="ru-RU" sz="1600" dirty="0">
              <a:solidFill>
                <a:schemeClr val="tx2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25214" y="4004442"/>
            <a:ext cx="10878208" cy="23963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>
                <a:solidFill>
                  <a:schemeClr val="tx2"/>
                </a:solidFill>
              </a:rPr>
              <a:t>Экспертный совет отдельно по каждому предмету или по направлению рассматривает и оценивает портфолио </a:t>
            </a:r>
            <a:r>
              <a:rPr lang="ru-RU" sz="2400" b="1" dirty="0">
                <a:solidFill>
                  <a:schemeClr val="tx2"/>
                </a:solidFill>
              </a:rPr>
              <a:t>с присутствием аттестуемого в дистанционном или очном формате. </a:t>
            </a:r>
            <a:r>
              <a:rPr lang="ru-RU" sz="2400" dirty="0">
                <a:solidFill>
                  <a:schemeClr val="tx2"/>
                </a:solidFill>
              </a:rPr>
              <a:t>Рассмотрение портфолио с участием аттестуемого длится не более 30 минут. При этом, ведется аудио или видеозапись. Аудиовидеозапись хранится в архиве организации проводимого аттестацию не менее одного года.</a:t>
            </a:r>
          </a:p>
        </p:txBody>
      </p:sp>
    </p:spTree>
    <p:extLst>
      <p:ext uri="{BB962C8B-B14F-4D97-AF65-F5344CB8AC3E}">
        <p14:creationId xmlns:p14="http://schemas.microsoft.com/office/powerpoint/2010/main" val="239794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075" y="868863"/>
            <a:ext cx="11251325" cy="548774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2"/>
                </a:solidFill>
              </a:rPr>
              <a:t>Порядок очередного присвоения </a:t>
            </a:r>
            <a:r>
              <a:rPr lang="ru-RU" sz="2700" b="1" dirty="0" smtClean="0">
                <a:solidFill>
                  <a:schemeClr val="tx2"/>
                </a:solidFill>
              </a:rPr>
              <a:t>квалификационных категорий педагогам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12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545251"/>
              </p:ext>
            </p:extLst>
          </p:nvPr>
        </p:nvGraphicFramePr>
        <p:xfrm>
          <a:off x="0" y="993228"/>
          <a:ext cx="12076386" cy="562584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166648"/>
                <a:gridCol w="2948152"/>
                <a:gridCol w="7961586"/>
              </a:tblGrid>
              <a:tr h="5299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2"/>
                          </a:solidFill>
                          <a:effectLst/>
                        </a:rPr>
                        <a:t>Требования по образованию и стажу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2"/>
                          </a:solidFill>
                          <a:effectLst/>
                        </a:rPr>
                        <a:t>Квалификационные требования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510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chemeClr val="tx2"/>
                          </a:solidFill>
                          <a:effectLst/>
                        </a:rPr>
                        <a:t>"</a:t>
                      </a:r>
                      <a:r>
                        <a:rPr lang="ru-RU" sz="1700" dirty="0">
                          <a:solidFill>
                            <a:schemeClr val="tx2"/>
                          </a:solidFill>
                          <a:effectLst/>
                        </a:rPr>
                        <a:t>педагог":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7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700" dirty="0">
                          <a:solidFill>
                            <a:schemeClr val="tx2"/>
                          </a:solidFill>
                          <a:effectLst/>
                        </a:rPr>
                        <a:t>лица, имеющие педагогическое или иное профессиональное образование по соответствующему профилю или прошедшие курсы переподготовки, впервые приступившие к педагогической деятельности, успешно прошедшие Национальное квалификационное тестирование, а также соответствующие следующим профессиональным компетенциям: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7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700" dirty="0" smtClean="0">
                          <a:solidFill>
                            <a:schemeClr val="tx2"/>
                          </a:solidFill>
                          <a:effectLst/>
                        </a:rPr>
                        <a:t>знает </a:t>
                      </a:r>
                      <a:r>
                        <a:rPr lang="ru-RU" sz="1700" dirty="0">
                          <a:solidFill>
                            <a:schemeClr val="tx2"/>
                          </a:solidFill>
                          <a:effectLst/>
                        </a:rPr>
                        <a:t>содержание учебного предмета, учебно-воспитательного процесса, методики преподавания и оценивания; </a:t>
                      </a:r>
                      <a:endParaRPr lang="ru-RU" sz="1700" dirty="0" smtClean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700" dirty="0" smtClean="0">
                          <a:solidFill>
                            <a:schemeClr val="tx2"/>
                          </a:solidFill>
                          <a:effectLst/>
                        </a:rPr>
                        <a:t>планирует </a:t>
                      </a:r>
                      <a:r>
                        <a:rPr lang="ru-RU" sz="1700" dirty="0">
                          <a:solidFill>
                            <a:schemeClr val="tx2"/>
                          </a:solidFill>
                          <a:effectLst/>
                        </a:rPr>
                        <a:t>и организует учебно-воспитательный процесс с учетом психолого-возрастных особенностей обучающихся, </a:t>
                      </a:r>
                      <a:endParaRPr lang="ru-RU" sz="1700" dirty="0" smtClean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700" dirty="0" smtClean="0">
                          <a:solidFill>
                            <a:schemeClr val="tx2"/>
                          </a:solidFill>
                          <a:effectLst/>
                        </a:rPr>
                        <a:t>способствует </a:t>
                      </a:r>
                      <a:r>
                        <a:rPr lang="ru-RU" sz="1700" dirty="0">
                          <a:solidFill>
                            <a:schemeClr val="tx2"/>
                          </a:solidFill>
                          <a:effectLst/>
                        </a:rPr>
                        <a:t>формированию общей культуры обучающегося и его социализации, </a:t>
                      </a:r>
                      <a:endParaRPr lang="ru-RU" sz="1700" dirty="0" smtClean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700" dirty="0" smtClean="0">
                          <a:solidFill>
                            <a:schemeClr val="tx2"/>
                          </a:solidFill>
                          <a:effectLst/>
                        </a:rPr>
                        <a:t>принимает </a:t>
                      </a:r>
                      <a:r>
                        <a:rPr lang="ru-RU" sz="1700" dirty="0">
                          <a:solidFill>
                            <a:schemeClr val="tx2"/>
                          </a:solidFill>
                          <a:effectLst/>
                        </a:rPr>
                        <a:t>участие в мероприятиях на уровне организации образования, </a:t>
                      </a:r>
                      <a:endParaRPr lang="ru-RU" sz="1700" dirty="0" smtClean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700" dirty="0" smtClean="0">
                          <a:solidFill>
                            <a:schemeClr val="tx2"/>
                          </a:solidFill>
                          <a:effectLst/>
                        </a:rPr>
                        <a:t>осуществляет </a:t>
                      </a:r>
                      <a:r>
                        <a:rPr lang="ru-RU" sz="1700" dirty="0">
                          <a:solidFill>
                            <a:schemeClr val="tx2"/>
                          </a:solidFill>
                          <a:effectLst/>
                        </a:rPr>
                        <a:t>индивидуальный подход в воспитании и обучении с учетом потребностей обучающихся, </a:t>
                      </a:r>
                      <a:endParaRPr lang="ru-RU" sz="1700" dirty="0" smtClean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700" dirty="0" smtClean="0">
                          <a:solidFill>
                            <a:schemeClr val="tx2"/>
                          </a:solidFill>
                          <a:effectLst/>
                        </a:rPr>
                        <a:t>владеет </a:t>
                      </a:r>
                      <a:r>
                        <a:rPr lang="ru-RU" sz="1700" dirty="0">
                          <a:solidFill>
                            <a:schemeClr val="tx2"/>
                          </a:solidFill>
                          <a:effectLst/>
                        </a:rPr>
                        <a:t>навыками профессионально-педагогического диалога, </a:t>
                      </a:r>
                      <a:endParaRPr lang="ru-RU" sz="1700" dirty="0" smtClean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700" dirty="0" smtClean="0">
                          <a:solidFill>
                            <a:schemeClr val="tx2"/>
                          </a:solidFill>
                          <a:effectLst/>
                        </a:rPr>
                        <a:t>применяет </a:t>
                      </a:r>
                      <a:r>
                        <a:rPr lang="ru-RU" sz="1700" dirty="0">
                          <a:solidFill>
                            <a:schemeClr val="tx2"/>
                          </a:solidFill>
                          <a:effectLst/>
                        </a:rPr>
                        <a:t>цифровые образовательные ресурсы;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700" dirty="0">
                          <a:solidFill>
                            <a:schemeClr val="tx2"/>
                          </a:solidFill>
                          <a:effectLst/>
                        </a:rPr>
                        <a:t>       соблюдает основные нормы педагогической этики в соответствии с приказом Министра образования и науки Республики Казахстан от 11 мая 2020 года № 190 "О некоторых вопросах педагогической этики" (зарегистрирован в Реестре государственной регистрации нормативных правовых актов № 20619);</a:t>
                      </a:r>
                      <a:endParaRPr lang="ru-RU" sz="17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60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953" y="1072055"/>
            <a:ext cx="11377448" cy="345582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2"/>
                </a:solidFill>
              </a:rPr>
              <a:t>Порядок очередного присвоения </a:t>
            </a:r>
            <a:r>
              <a:rPr lang="ru-RU" sz="2700" b="1" dirty="0" smtClean="0">
                <a:solidFill>
                  <a:schemeClr val="tx2"/>
                </a:solidFill>
              </a:rPr>
              <a:t>квалификационных категорий педагогам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13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067350"/>
              </p:ext>
            </p:extLst>
          </p:nvPr>
        </p:nvGraphicFramePr>
        <p:xfrm>
          <a:off x="268014" y="1434662"/>
          <a:ext cx="11489507" cy="490049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499820"/>
                <a:gridCol w="3178966"/>
                <a:gridCol w="6810721"/>
              </a:tblGrid>
              <a:tr h="5546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Требования по образованию и стажу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chemeClr val="tx2"/>
                          </a:solidFill>
                          <a:effectLst/>
                        </a:rPr>
                        <a:t>Квалификационные требования</a:t>
                      </a:r>
                      <a:endParaRPr lang="ru-RU" sz="18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</a:tr>
              <a:tr h="42695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"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педагог-модератор":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лица, имеющие педагогическое или иное профессиональное образование по соответствующему профилю, а также лица, прошедшие курсы переподготовки, </a:t>
                      </a: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</a:rPr>
                        <a:t>педагогический стаж не менее двух лет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, соответствующие следующим профессиональным компетенциям: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соответствует общим требованиям квалификационной категории "педагог", кроме того: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использует инновационные формы, методы и средства обучения;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является участником или призером или победителем конкурса профессионального мастерства или имеет участников или призеров или победителей олимпиад, конкурсов, соревнований, на уровне организации образования, района (города областного значения) в соответствии с перечнем, утвержденным уполномоченным органом в области образования;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58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953" y="1072055"/>
            <a:ext cx="11377448" cy="345582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2"/>
                </a:solidFill>
              </a:rPr>
              <a:t>Порядок очередного присвоения </a:t>
            </a:r>
            <a:r>
              <a:rPr lang="ru-RU" sz="2700" b="1" dirty="0" smtClean="0">
                <a:solidFill>
                  <a:schemeClr val="tx2"/>
                </a:solidFill>
              </a:rPr>
              <a:t>квалификационных категорий </a:t>
            </a:r>
            <a:r>
              <a:rPr lang="ru-RU" sz="2700" b="1" dirty="0">
                <a:solidFill>
                  <a:schemeClr val="tx2"/>
                </a:solidFill>
              </a:rPr>
              <a:t>педагогам</a:t>
            </a: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14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376216"/>
              </p:ext>
            </p:extLst>
          </p:nvPr>
        </p:nvGraphicFramePr>
        <p:xfrm>
          <a:off x="283780" y="1326740"/>
          <a:ext cx="11634951" cy="536295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077589"/>
                <a:gridCol w="2917781"/>
                <a:gridCol w="7639581"/>
              </a:tblGrid>
              <a:tr h="6088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Требования по образованию и стажу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Квалификационные требования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8" marR="39888" marT="0" marB="0"/>
                </a:tc>
              </a:tr>
              <a:tr h="46859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"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педагог-эксперт":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лица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, имеющие педагогическое или иное профессиональное образование по соответствующему профилю, а также лица, прошедшие курсы переподготовки, </a:t>
                      </a: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</a:rPr>
                        <a:t>педагогический стаж не менее трех лет,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 соответствующие следующим профессиональным компетенциям: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соответствует общим требованиям квалификационной категории "педагог-модератор", кроме того: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владеет навыками анализа организованной учебной деятельности, учебно-воспитательного процесса;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конструктивно определяет приоритеты профессионального развития: собственного и коллег на уровне организации образования;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является участником или призером или победителем конкурса профессионального мастерства или имеет участников или победителей или призеров олимпиад, конкурсов, соревнований на уровне района (города областного значения), конкурсов, соревнований на уровне области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     подготовил видео-, телеуроки, включенные для трансляции на телевидении области, страны (при наличии);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8" marR="3988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19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717" y="630621"/>
            <a:ext cx="11361684" cy="787016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2"/>
                </a:solidFill>
              </a:rPr>
              <a:t>Порядок очередного присвоения квалификационных категорий педагогам</a:t>
            </a: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15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583257"/>
              </p:ext>
            </p:extLst>
          </p:nvPr>
        </p:nvGraphicFramePr>
        <p:xfrm>
          <a:off x="141889" y="1022452"/>
          <a:ext cx="12050110" cy="566212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88324"/>
                <a:gridCol w="1528385"/>
                <a:gridCol w="9733401"/>
              </a:tblGrid>
              <a:tr h="601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2"/>
                          </a:solidFill>
                          <a:effectLst/>
                        </a:rPr>
                        <a:t>Требования по образованию и стажу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2"/>
                          </a:solidFill>
                          <a:effectLst/>
                        </a:rPr>
                        <a:t>Квалификационные требования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</a:tr>
              <a:tr h="50609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"педагог-исследователь":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     лица, имеющие высшее или послевузовское педагогическое или иное профессиональное образование по соответствующему профилю, 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педагогический стаж не менее пяти лет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, соответствующие следующим профессиональным компетенциям: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     </a:t>
                      </a: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соответствует общим требованиям квалификационной категории "педагог-эксперт", кроме того: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владеет навыками исследования урока и разработки инструментов оценивания;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 smtClean="0">
                          <a:solidFill>
                            <a:schemeClr val="tx2"/>
                          </a:solidFill>
                          <a:effectLst/>
                        </a:rPr>
                        <a:t>обеспечивает </a:t>
                      </a: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развитие исследовательских навыков, обучающихся;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обобщает опыт на уровне области, городов республиканского значения и столицы, республики (для республиканских подведомственных организаций и организаций образования отраслевых государственных органов);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является участником или призером или победителем конкурса профессионального мастерства или имеет участников или победителей или призеров олимпиад, конкурсов, соревнований на областном, республиканском, международном уровнях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 является участником или призером, или победителем Национальной премии "Учитель Казахстана", обладателем звания "Лучший педагог" (при наличии);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осуществляет наставничество и конструктивно определяет стратегии развития в педагогическом сообществе на уровне района (города областного значения), области (при наличии);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</a:t>
                      </a:r>
                      <a:r>
                        <a:rPr lang="ru-RU" sz="1300" dirty="0" smtClean="0">
                          <a:solidFill>
                            <a:schemeClr val="tx2"/>
                          </a:solidFill>
                          <a:effectLst/>
                        </a:rPr>
                        <a:t>участвует </a:t>
                      </a: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в организации и проведении семинаров, конференций для педагогов, организованных подведомственными организациями образования соответствующего уполномоченного органа;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входит 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государственного предприятия на праве хозяйственного ведения "Республиканский научно-практический центр экспертизы содержания образования" Министерства образования и науки Республики Казахстан (далее - Республиканский научно-практический центр экспертизы содержания образования) или рекомендованных Республиканским учебно-методическим советом при Департаменте технического и профессионального образования (при наличии);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подготовил видео-, телеуроки, включенные для трансляции на телевидении страны, области, размещенные на образовательных порталах (при наличии);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     распространяет опыт работы, используя </a:t>
                      </a:r>
                      <a:r>
                        <a:rPr lang="ru-RU" sz="1300" dirty="0" err="1">
                          <a:solidFill>
                            <a:schemeClr val="tx2"/>
                          </a:solidFill>
                          <a:effectLst/>
                        </a:rPr>
                        <a:t>интернет-ресурсы</a:t>
                      </a: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;</a:t>
                      </a:r>
                      <a:endParaRPr lang="ru-RU" sz="13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39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421" y="764275"/>
            <a:ext cx="11584100" cy="544263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2"/>
                </a:solidFill>
              </a:rPr>
              <a:t>Порядок очередного присвоения квалификационных категорий педагогам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16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012659"/>
              </p:ext>
            </p:extLst>
          </p:nvPr>
        </p:nvGraphicFramePr>
        <p:xfrm>
          <a:off x="157655" y="1071929"/>
          <a:ext cx="11918731" cy="567027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884077"/>
                <a:gridCol w="1862789"/>
                <a:gridCol w="9171865"/>
              </a:tblGrid>
              <a:tr h="1050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 dirty="0">
                          <a:effectLst/>
                        </a:rPr>
                        <a:t>категория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7" marR="359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Требования по образованию и стажу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7" marR="359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Квалификационные требования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7" marR="35997" marT="0" marB="0"/>
                </a:tc>
              </a:tr>
              <a:tr h="55651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"педагог-мастер":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7" marR="359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     лица, имеющие высшее или послевузовское педагогическое образование по соответствующему профилю, 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</a:rPr>
                        <a:t>педагогический стаж не менее шести лет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, соответствующие следующим профессиональным компетенциям: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7" marR="359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соответствует общим требованиям квалификационной категории "педагог-исследователь", кроме того: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     имеет авторскую программу, получившую одобрение на Республиканском учебно-методическом совете при Национальной академии образования имени </a:t>
                      </a:r>
                      <a:r>
                        <a:rPr lang="ru-RU" sz="1200" dirty="0" err="1">
                          <a:solidFill>
                            <a:schemeClr val="tx2"/>
                          </a:solidFill>
                          <a:effectLst/>
                        </a:rPr>
                        <a:t>Ы.Алтынсарина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 или на Республиканском учебно-методическом совете при Департаменте технического и профессионального образования, или является автором (соавтором) изданных учебников, учебно-методических пособий, включенных в перечень учебников, учебно-методических комплексов и учебно-методических пособий, утвержденных уполномоченным органом в сфере образования или рекомендованных Республиканским учебно-методическим советом при Департаменте технического и профессионального образования или входит в состав экспертов по экспертизе тестовых заданий, учебников, учебно-методических комплексов, или является экспертом чемпионатов </a:t>
                      </a:r>
                      <a:r>
                        <a:rPr lang="ru-RU" sz="1200" dirty="0" err="1">
                          <a:solidFill>
                            <a:schemeClr val="tx2"/>
                          </a:solidFill>
                          <a:effectLst/>
                        </a:rPr>
                        <a:t>уорлд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2"/>
                          </a:solidFill>
                          <a:effectLst/>
                        </a:rPr>
                        <a:t>скилс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 (</a:t>
                      </a:r>
                      <a:r>
                        <a:rPr lang="ru-RU" sz="1200" dirty="0" err="1">
                          <a:solidFill>
                            <a:schemeClr val="tx2"/>
                          </a:solidFill>
                          <a:effectLst/>
                        </a:rPr>
                        <a:t>WorldSkills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) (конкурс профессионального мастерства) или тренером по повышению квалификации педагогов;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     является призером или победителем республиканских или международных профессиональных конкурсов, или олимпиад или подготовил победителей или призеров олимпиад, конкурсов, соревнований на республиканском или международном уровнях в соответствии с перечнем, утвержденным уполномоченным органом в сфере образования;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     является участником или призером, или победителем Национальной премии "Учитель Казахстана", обладателем звания "Лучший педагог" (при наличии);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     распространяет опыт работы, используя </a:t>
                      </a:r>
                      <a:r>
                        <a:rPr lang="ru-RU" sz="1200" dirty="0" err="1">
                          <a:solidFill>
                            <a:schemeClr val="tx2"/>
                          </a:solidFill>
                          <a:effectLst/>
                        </a:rPr>
                        <a:t>интернет-ресурсы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     осуществляет наставничество и планирует развитие сети профессионального сообщества на уровне области, республики (при наличии);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     входит 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научно-практического центра экспертизы содержания образования или рекомендованных Республиканским учебно-методическим советом при Департаменте технического и профессионального образования (при наличии);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     обобщает опыт на уровне республики, участвует в организации и проведении семинаров, конференций для педагогов, организованных подведомственными организациями образования соответствующего уполномоченного органа;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      подготовил видео-, телеуроки, включенные для трансляции на телевидении страны, области, размещенные на образовательных порталах (при наличии).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7" marR="3599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99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83" y="274638"/>
            <a:ext cx="11345917" cy="308686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2"/>
                </a:solidFill>
              </a:rPr>
              <a:t>Критерии оценивания портфолио педагогов </a:t>
            </a:r>
            <a:r>
              <a:rPr lang="ru-RU" sz="2700" b="1" dirty="0" smtClean="0">
                <a:solidFill>
                  <a:schemeClr val="tx2"/>
                </a:solidFill>
              </a:rPr>
              <a:t> </a:t>
            </a:r>
            <a:r>
              <a:rPr lang="ru-RU" sz="2700" b="1" dirty="0">
                <a:solidFill>
                  <a:schemeClr val="tx2"/>
                </a:solidFill>
              </a:rPr>
              <a:t>на присвоение (подтверждение) </a:t>
            </a:r>
            <a:r>
              <a:rPr lang="ru-RU" sz="2700" b="1" dirty="0" smtClean="0">
                <a:solidFill>
                  <a:schemeClr val="tx2"/>
                </a:solidFill>
              </a:rPr>
              <a:t>квалификационной категории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623028"/>
              </p:ext>
            </p:extLst>
          </p:nvPr>
        </p:nvGraphicFramePr>
        <p:xfrm>
          <a:off x="614853" y="993231"/>
          <a:ext cx="11240815" cy="539255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88733"/>
                <a:gridCol w="5135783"/>
                <a:gridCol w="5616299"/>
              </a:tblGrid>
              <a:tr h="6148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Критерии оценивания портфолио педагога организаций общего среднего образования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Критерии оценивания портфолио педагога организаций дополнительного образования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</a:tr>
              <a:tr h="93508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Качество знаний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обучающихся за последние три учебных года. С учетом динамики качества знаний (четверть/полугодие)</a:t>
                      </a:r>
                      <a:r>
                        <a:rPr lang="ru-RU" sz="1600" baseline="30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Уровень освоения выбранной образовательной программы обучающимися, воспитанниками (согласно разработанному диагностическому инструментарию) за последние три года</a:t>
                      </a:r>
                      <a:r>
                        <a:rPr lang="ru-RU" sz="1600" baseline="30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</a:tr>
              <a:tr h="39772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Работа со слабоуспевающими учащимися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</a:tr>
              <a:tr h="19886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Качество преподавания</a:t>
                      </a:r>
                      <a:r>
                        <a:rPr lang="ru-RU" sz="1600" baseline="30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Качество преподавания</a:t>
                      </a:r>
                      <a:r>
                        <a:rPr lang="ru-RU" sz="1600" baseline="30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</a:tr>
              <a:tr h="79544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Достижения, обучающихся в конкурсах или олимпиадах, или соревнованиях в соответствии с приказом № 514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Достижения воспитанников в творческих конкурсах или соревнованиях, или олимпиадах в соответствии с приказом № 514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</a:tr>
              <a:tr h="105242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Достижения педагога в профессиональных конкурсах или олимпиадах в соответствии с приказом №514 </a:t>
                      </a:r>
                      <a:endParaRPr lang="ru-RU" sz="1600" dirty="0" smtClean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для категорий «педагог-эксперт», «педагог-исследователь» и «педагог-мастер»)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Достижения педагога в профессиональных конкурсах или олимпиадах в соответствии с приказом №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514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(для категорий «педагог-эксперт», «педагог-исследователь» и «педагог-мастер»)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</a:tr>
              <a:tr h="7938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Обобщение педагогического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опыта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(для категорий «педагог-исследователь» и «педагог-мастер»)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Обобщение педагогического опыта </a:t>
                      </a:r>
                      <a:endParaRPr lang="ru-RU" sz="1600" dirty="0" smtClean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для категорий «педагог-исследователь» и «педагог-мастер»)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84" marR="6198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4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14855"/>
            <a:ext cx="11582401" cy="802782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2"/>
                </a:solidFill>
              </a:rPr>
              <a:t>Критерии оценивания портфолио педагога организаций общего среднего образования </a:t>
            </a:r>
            <a:r>
              <a:rPr lang="ru-RU" sz="2000" b="1" dirty="0" smtClean="0">
                <a:solidFill>
                  <a:schemeClr val="tx2"/>
                </a:solidFill>
              </a:rPr>
              <a:t>на 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присвоение </a:t>
            </a:r>
            <a:r>
              <a:rPr lang="ru-RU" sz="2000" b="1" dirty="0">
                <a:solidFill>
                  <a:schemeClr val="tx2"/>
                </a:solidFill>
              </a:rPr>
              <a:t>(подтверждение) квалификационной категории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18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013324" cy="703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998448"/>
              </p:ext>
            </p:extLst>
          </p:nvPr>
        </p:nvGraphicFramePr>
        <p:xfrm>
          <a:off x="173421" y="1434664"/>
          <a:ext cx="11902965" cy="505291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641650"/>
                <a:gridCol w="4707720"/>
                <a:gridCol w="4553595"/>
              </a:tblGrid>
              <a:tr h="1997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Критерии оценивания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53" marR="34753" marT="0" marB="0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Педагог-исследователь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Педагог-мастер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 anchor="ctr"/>
                </a:tc>
              </a:tr>
              <a:tr h="58026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50" b="0" dirty="0">
                          <a:solidFill>
                            <a:schemeClr val="tx2"/>
                          </a:solidFill>
                          <a:effectLst/>
                        </a:rPr>
                        <a:t>Качество знаний обучающихся за последние три учебных года. С учетом динамики качества знаний (четверть/полугодие)</a:t>
                      </a:r>
                      <a:r>
                        <a:rPr lang="ru-RU" sz="1050" b="0" baseline="30000" dirty="0">
                          <a:solidFill>
                            <a:schemeClr val="tx2"/>
                          </a:solidFill>
                          <a:effectLst/>
                        </a:rPr>
                        <a:t>1</a:t>
                      </a:r>
                      <a:endParaRPr lang="ru-RU" sz="105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Динамика роста качества знаний - на 5%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Динамика роста качества знаний - на 6%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</a:tr>
              <a:tr h="77051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Работа со слабоуспевающими учащимися</a:t>
                      </a:r>
                      <a:endParaRPr lang="ru-RU" sz="14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</a:rPr>
                        <a:t>Динамика обучаемости – на уменьшение или на увеличение. Работа по предупреждению неуспеваемости (наличие плана работы, анализ и выявление (1 раз на начало учебного года), анкетирование (1 раз в конце учебного года)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</a:rPr>
                        <a:t>Динамика обучаемости – на уменьшение или на увеличение. Работа по предупреждению неуспеваемости (наличие плана работы, анализ и выявление (1 раз на начало учебного года), анкетирование (1 раз в конце учебного года)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</a:tr>
              <a:tr h="96075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Качество преподавания</a:t>
                      </a:r>
                      <a:r>
                        <a:rPr lang="ru-RU" sz="1400" b="0" baseline="30000" dirty="0">
                          <a:solidFill>
                            <a:schemeClr val="tx2"/>
                          </a:solidFill>
                          <a:effectLst/>
                        </a:rPr>
                        <a:t>2</a:t>
                      </a:r>
                      <a:endParaRPr lang="ru-RU" sz="14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</a:rPr>
                        <a:t>Видеозапись урока (продолжительностью 10 минут. Основное требование: без монтажа, аудио- видео склеиваний) с листом наблюдения и анализом урока заместителя руководителя и руководителя организации образования (не менее 3-х уроков за текущий учебный год)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</a:rPr>
                        <a:t>Видеозапись урока (продолжительностью 10 минут. Основное требование: без монтажа, аудио- видео склеиваний) с листом наблюдения и анализом урока заместителя руководителя и руководителя организации образования (не менее 3-х уроков за текущий учебный год)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</a:tr>
              <a:tr h="58026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50" b="0" dirty="0">
                          <a:solidFill>
                            <a:schemeClr val="tx2"/>
                          </a:solidFill>
                          <a:effectLst/>
                        </a:rPr>
                        <a:t>Достижения, обучающихся в конкурсах или олимпиадах, или соревнованиях в соответствии с приказом № 514</a:t>
                      </a:r>
                      <a:endParaRPr lang="ru-RU" sz="105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Победитель или призер, или участник Уровень области/городов республиканского значения и столицы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Победитель или призер, или участник Республиканский или международный уровень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</a:tr>
              <a:tr h="58026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50" b="0" dirty="0">
                          <a:solidFill>
                            <a:schemeClr val="tx2"/>
                          </a:solidFill>
                          <a:effectLst/>
                        </a:rPr>
                        <a:t>Достижения педагога в профессиональных конкурсах или олимпиадах в соответствии с приказом №514</a:t>
                      </a:r>
                      <a:endParaRPr lang="ru-RU" sz="105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Победитель или призер, или участник. Уровень области/городов республиканского значения и столицы (при наличии)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</a:rPr>
                        <a:t>Победитель или призер, или участник. Республиканский или международный уровень (при наличии)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</a:tr>
              <a:tr h="132583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Обобщение педагогического опыта</a:t>
                      </a:r>
                      <a:endParaRPr lang="ru-RU" sz="14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</a:rPr>
                        <a:t>выступление на семинарах, конференциях, форумах на уровне области/городов (представляются копии программы, публикации в сборнике) или разработка методических материалов (представляется решение учебно-методического совета соответствующего уровня (при управлении образования) или свидетельство об авторском праве) или документ о внесении опыта в банк данных соответствующего уровня (при управлении образования) или наличие свидетельства об авторском праве (управлением образования)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50" dirty="0">
                          <a:solidFill>
                            <a:schemeClr val="tx2"/>
                          </a:solidFill>
                          <a:effectLst/>
                        </a:rPr>
                        <a:t>выступление на семинарах, конференциях, форумах на уровне республики (международный) (представляются копии программы, публикации в сборнике) или авторские разработки или документ о внесении опыта в банк данных соответствующего уровня или наличие свидетельства об авторском праве</a:t>
                      </a:r>
                      <a:endParaRPr lang="ru-RU" sz="105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7" marR="4827" marT="4827" marB="482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15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14855"/>
            <a:ext cx="11582401" cy="802782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2"/>
                </a:solidFill>
              </a:rPr>
              <a:t>Критерии оценивания портфолио педагога организаций </a:t>
            </a:r>
            <a:r>
              <a:rPr lang="ru-RU" sz="2000" b="1" dirty="0" smtClean="0">
                <a:solidFill>
                  <a:schemeClr val="tx2"/>
                </a:solidFill>
              </a:rPr>
              <a:t>дополнительного </a:t>
            </a:r>
            <a:r>
              <a:rPr lang="ru-RU" sz="2000" b="1" dirty="0">
                <a:solidFill>
                  <a:schemeClr val="tx2"/>
                </a:solidFill>
              </a:rPr>
              <a:t>образования </a:t>
            </a:r>
            <a:r>
              <a:rPr lang="ru-RU" sz="2000" b="1" dirty="0" smtClean="0">
                <a:solidFill>
                  <a:schemeClr val="tx2"/>
                </a:solidFill>
              </a:rPr>
              <a:t>на 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присвоение </a:t>
            </a:r>
            <a:r>
              <a:rPr lang="ru-RU" sz="2000" b="1" dirty="0">
                <a:solidFill>
                  <a:schemeClr val="tx2"/>
                </a:solidFill>
              </a:rPr>
              <a:t>(подтверждение) квалификационной категории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19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013324" cy="703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153814"/>
              </p:ext>
            </p:extLst>
          </p:nvPr>
        </p:nvGraphicFramePr>
        <p:xfrm>
          <a:off x="157656" y="1213944"/>
          <a:ext cx="11918730" cy="554456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510037"/>
                <a:gridCol w="4783279"/>
                <a:gridCol w="4625414"/>
              </a:tblGrid>
              <a:tr h="2108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Критерии оценивания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4753" marR="34753" marT="0" marB="0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Педагог-исследователь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827" marR="4827" marT="4827" marB="4827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Педагог-мастер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827" marR="4827" marT="4827" marB="4827" anchor="ctr"/>
                </a:tc>
              </a:tr>
              <a:tr h="1057595">
                <a:tc>
                  <a:txBody>
                    <a:bodyPr/>
                    <a:lstStyle/>
                    <a:p>
                      <a:r>
                        <a:rPr lang="ru-RU" sz="1100" b="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Уровень освоения выбранной образовательной программы обучающимися, воспитанниками (согласно разработанному диагностическому инструментарию) </a:t>
                      </a:r>
                      <a:r>
                        <a:rPr lang="en-US" sz="1100" b="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</a:t>
                      </a:r>
                      <a:r>
                        <a:rPr lang="en-US" sz="1100" b="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100" b="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последние</a:t>
                      </a:r>
                      <a:r>
                        <a:rPr lang="en-US" sz="1100" b="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100" b="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три</a:t>
                      </a:r>
                      <a:r>
                        <a:rPr lang="en-US" sz="1100" b="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года</a:t>
                      </a:r>
                      <a:r>
                        <a:rPr lang="en-US" sz="1100" b="0" kern="1200" baseline="300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ru-RU" sz="1100" b="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освоение программы не менее 60% обучающимися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освоение программы не менее 70% обучающимися</a:t>
                      </a:r>
                    </a:p>
                  </a:txBody>
                  <a:tcPr marL="9525" marR="9525" marT="9525" marB="9525"/>
                </a:tc>
              </a:tr>
              <a:tr h="102373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b="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Качество</a:t>
                      </a:r>
                      <a:r>
                        <a:rPr lang="en-US" sz="1100" b="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преподавания</a:t>
                      </a:r>
                      <a:r>
                        <a:rPr lang="en-US" sz="1100" b="0" kern="1200" baseline="300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1100" b="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Видеозапись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занятия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</a:t>
                      </a: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продолжительностью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10 </a:t>
                      </a: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минут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Основное требование: без монтажа, аудио- видео склеиваний) с листом наблюдения и анализом занятия заместителя руководителя, методиста (при наличии) и руководителя организации образования (не менее 3-х занятий за текущий учебный год)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Видеозапись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занятия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</a:t>
                      </a: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продолжительностью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10 </a:t>
                      </a: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минут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Основное требование: без монтажа, аудио- видео склеиваний)с листом наблюдения и анализом занятия заместителя руководителя, методиста (при наличии) и руководителя организации образования (не менее 3-х занятий за текущий учебный год)</a:t>
                      </a:r>
                    </a:p>
                  </a:txBody>
                  <a:tcPr marL="9525" marR="9525" marT="9525" marB="9525"/>
                </a:tc>
              </a:tr>
              <a:tr h="813169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Достижения воспитанников в творческих конкурсах или соревнованиях, или олимпиадах в соответствии с приказом № 514</a:t>
                      </a:r>
                      <a:endParaRPr lang="ru-RU" sz="1100" b="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Победитель или призер, или участник. Уровень области/городов республиканского значения и столицы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Победитель или призер, или участник.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Республиканский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или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международный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уровень</a:t>
                      </a:r>
                      <a:endParaRPr lang="ru-RU" sz="1100" b="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</a:tr>
              <a:tr h="813169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Достижения педагога в профессиональных конкурсах или олимпиадах в соответствии с приказом № 514</a:t>
                      </a:r>
                      <a:endParaRPr lang="ru-RU" sz="1100" b="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Победитель или призер, или участник. Уровень области/городов республиканского значения и столицы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Победитель или призер, или участник.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Республиканский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или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международный</a:t>
                      </a:r>
                      <a:r>
                        <a:rPr lang="en-US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уровень</a:t>
                      </a:r>
                      <a:endParaRPr lang="ru-RU" sz="1100" b="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</a:tr>
              <a:tr h="1626069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b="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Обобщение</a:t>
                      </a:r>
                      <a:r>
                        <a:rPr lang="en-US" sz="1100" b="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100" b="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педагогического</a:t>
                      </a:r>
                      <a:r>
                        <a:rPr lang="en-US" sz="1100" b="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100" b="0" kern="1200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опыта</a:t>
                      </a:r>
                      <a:endParaRPr lang="ru-RU" sz="1100" b="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827" marR="4827" marT="4827" marB="4827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выступление на семинарах, конференциях, форумах на уровне области/городов (представляются копии программы, публикации в сборнике) или разработка методических материалов (представляется решение учебно-методического совета соответствующего уровня или свидетельство об авторском праве) или документ о внесении опыта в банк данных соответствующего уровня или наличие свидетельства о внесении сведений в государственный реестр прав на объекты, охраняемые авторским правом, на разработанные материалы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выступление на семинарах, конференциях, форумах на уровне республики (международный) (представляются копии программы, публикации в сборнике) или авторские разработки или документ о внесении опыта в банк данных соответствующего уровня или наличие свидетельства о внесении сведений в государственный реестр прав на объекты, охраняемые авторским правом, на разработанные материалы</a:t>
                      </a: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4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669" y="764274"/>
            <a:ext cx="11156731" cy="6533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Нормативные правовые документы по аттестации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1076" y="1403132"/>
            <a:ext cx="11426445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ru-RU" sz="2400" dirty="0">
                <a:solidFill>
                  <a:schemeClr val="tx2"/>
                </a:solidFill>
              </a:rPr>
              <a:t>«Правила и условия проведения аттестации педагогов» (в редакции приказа Министра образования и науки РК от 12.11.2021 № 561</a:t>
            </a:r>
            <a:r>
              <a:rPr lang="ru-RU" sz="2400" dirty="0" smtClean="0">
                <a:solidFill>
                  <a:schemeClr val="tx2"/>
                </a:solidFill>
              </a:rPr>
              <a:t>).</a:t>
            </a:r>
          </a:p>
          <a:p>
            <a:pPr algn="just"/>
            <a:endParaRPr lang="ru-RU" sz="2400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2"/>
                </a:solidFill>
              </a:rPr>
              <a:t>«Об </a:t>
            </a:r>
            <a:r>
              <a:rPr lang="ru-RU" sz="2400" dirty="0">
                <a:solidFill>
                  <a:schemeClr val="tx2"/>
                </a:solidFill>
              </a:rPr>
              <a:t>утверждении Типовых квалификационных характеристик должностей педагогических работников и приравненных к ним </a:t>
            </a:r>
            <a:r>
              <a:rPr lang="ru-RU" sz="2400" dirty="0" smtClean="0">
                <a:solidFill>
                  <a:schemeClr val="tx2"/>
                </a:solidFill>
              </a:rPr>
              <a:t>лиц»  Приказ </a:t>
            </a:r>
            <a:r>
              <a:rPr lang="ru-RU" sz="2400" dirty="0">
                <a:solidFill>
                  <a:schemeClr val="tx2"/>
                </a:solidFill>
              </a:rPr>
              <a:t>Министра образования и науки Республики Казахстан от 13 июля 2009 года № </a:t>
            </a:r>
            <a:r>
              <a:rPr lang="ru-RU" sz="2400" dirty="0" smtClean="0">
                <a:solidFill>
                  <a:schemeClr val="tx2"/>
                </a:solidFill>
              </a:rPr>
              <a:t>338 (в </a:t>
            </a:r>
            <a:r>
              <a:rPr lang="ru-RU" sz="2400" dirty="0">
                <a:solidFill>
                  <a:schemeClr val="tx2"/>
                </a:solidFill>
              </a:rPr>
              <a:t>редакции приказа Министра образования и науки РК от 30.04.2020 № </a:t>
            </a:r>
            <a:r>
              <a:rPr lang="ru-RU" sz="2400" dirty="0" smtClean="0">
                <a:solidFill>
                  <a:schemeClr val="tx2"/>
                </a:solidFill>
              </a:rPr>
              <a:t>169).</a:t>
            </a:r>
          </a:p>
          <a:p>
            <a:r>
              <a:rPr lang="ru-RU" sz="24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kk-KZ" sz="2400" dirty="0" smtClean="0">
                <a:solidFill>
                  <a:schemeClr val="tx2"/>
                </a:solidFill>
              </a:rPr>
              <a:t>Приказ </a:t>
            </a:r>
            <a:r>
              <a:rPr lang="kk-KZ" sz="2400" dirty="0">
                <a:solidFill>
                  <a:schemeClr val="tx2"/>
                </a:solidFill>
              </a:rPr>
              <a:t>МОН РК №514 от 07.12.2011 года  «</a:t>
            </a:r>
            <a:r>
              <a:rPr lang="ru-RU" sz="2400" dirty="0">
                <a:solidFill>
                  <a:schemeClr val="tx2"/>
                </a:solidFill>
              </a:rPr>
              <a:t>Об утверждении Перечня </a:t>
            </a:r>
            <a:r>
              <a:rPr lang="ru-RU" sz="2400" dirty="0" smtClean="0">
                <a:solidFill>
                  <a:schemeClr val="tx2"/>
                </a:solidFill>
              </a:rPr>
              <a:t>республиканских </a:t>
            </a:r>
            <a:r>
              <a:rPr lang="ru-RU" sz="2400" dirty="0">
                <a:solidFill>
                  <a:schemeClr val="tx2"/>
                </a:solidFill>
              </a:rPr>
              <a:t>и международных олимпиад и конкурсов научных проектов (научных соревнований) по общеобразовательным предметам, конкурсов исполнителей, конкурсов профессионального мастерства и спортивных соревнований</a:t>
            </a:r>
            <a:r>
              <a:rPr lang="kk-KZ" sz="2400" dirty="0">
                <a:solidFill>
                  <a:schemeClr val="tx2"/>
                </a:solidFill>
              </a:rPr>
              <a:t>» (в редакции приказа МОН РК №232 от 25.05.2021 года) </a:t>
            </a:r>
          </a:p>
          <a:p>
            <a:pPr marL="457200" indent="-457200">
              <a:buFont typeface="Wingdings" pitchFamily="2" charset="2"/>
              <a:buChar char="Ø"/>
            </a:pPr>
            <a:endParaRPr lang="ru-RU" sz="2400" dirty="0">
              <a:solidFill>
                <a:schemeClr val="tx2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5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83" y="274638"/>
            <a:ext cx="11345917" cy="30868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Пояснения к критериям оценивания для </a:t>
            </a:r>
            <a:r>
              <a:rPr lang="ru-RU" sz="2400" b="1" dirty="0">
                <a:solidFill>
                  <a:schemeClr val="tx2"/>
                </a:solidFill>
              </a:rPr>
              <a:t>педагогов организаций общего среднего </a:t>
            </a:r>
            <a:r>
              <a:rPr lang="ru-RU" sz="2400" b="1" dirty="0" smtClean="0">
                <a:solidFill>
                  <a:schemeClr val="tx2"/>
                </a:solidFill>
              </a:rPr>
              <a:t>образования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36483" y="1152698"/>
            <a:ext cx="11792607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800" baseline="30000" dirty="0">
                <a:solidFill>
                  <a:schemeClr val="tx2"/>
                </a:solidFill>
              </a:rPr>
              <a:t>1</a:t>
            </a:r>
            <a:r>
              <a:rPr lang="ru-RU" sz="1800" dirty="0">
                <a:solidFill>
                  <a:schemeClr val="tx2"/>
                </a:solidFill>
              </a:rPr>
              <a:t>Информация о динамике качества знания (четверть/полугодие) обучающихся выгружается из автоматизированных информационных систем или НОБД. В случае их отсутствия информация предоставляется в электронном формате - сканированный вариант за подписью первого руководителя.</a:t>
            </a:r>
          </a:p>
          <a:p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Ответственность за достоверность данных несут педагог и руководитель</a:t>
            </a:r>
            <a:r>
              <a:rPr lang="ru-RU" sz="1800" dirty="0" smtClean="0">
                <a:solidFill>
                  <a:schemeClr val="tx2"/>
                </a:solidFill>
              </a:rPr>
              <a:t>.</a:t>
            </a:r>
          </a:p>
          <a:p>
            <a:endParaRPr lang="ru-RU" sz="1800" dirty="0">
              <a:solidFill>
                <a:schemeClr val="tx2"/>
              </a:solidFill>
            </a:endParaRPr>
          </a:p>
          <a:p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en-US" sz="1800" dirty="0">
                <a:solidFill>
                  <a:schemeClr val="tx2"/>
                </a:solidFill>
              </a:rPr>
              <a:t>   </a:t>
            </a:r>
            <a:r>
              <a:rPr lang="en-US" sz="1800" b="1" dirty="0">
                <a:solidFill>
                  <a:schemeClr val="tx2"/>
                </a:solidFill>
              </a:rPr>
              <a:t>   </a:t>
            </a:r>
            <a:r>
              <a:rPr lang="ru-RU" sz="1800" b="1" baseline="30000" dirty="0">
                <a:solidFill>
                  <a:schemeClr val="tx2"/>
                </a:solidFill>
              </a:rPr>
              <a:t>2</a:t>
            </a:r>
            <a:r>
              <a:rPr lang="ru-RU" sz="1800" b="1" dirty="0">
                <a:solidFill>
                  <a:schemeClr val="tx2"/>
                </a:solidFill>
              </a:rPr>
              <a:t>Рекомендуемые требования к видео записи урока:</a:t>
            </a:r>
          </a:p>
          <a:p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указывается ФИО аттестуемого, место работы, должность, предмет, класс, учебные цели, тема урока;</a:t>
            </a:r>
          </a:p>
          <a:p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отсутствуют водяные знаки, посторонние надписи или реклама;</a:t>
            </a:r>
          </a:p>
          <a:p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отсутствуют посторонние звуковые шумы;</a:t>
            </a:r>
          </a:p>
          <a:p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рекомендуемое разрешение видео урока 1280х720 (720Р)</a:t>
            </a:r>
          </a:p>
          <a:p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речь соответствует нормам современного казахского, русского или иностранного языка (например, на уроках английского языка);</a:t>
            </a:r>
          </a:p>
          <a:p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видео предоставляется в одном из популярных и распространенных форматов видео файлов.</a:t>
            </a:r>
            <a:r>
              <a:rPr lang="en-US" sz="1800" dirty="0" err="1">
                <a:solidFill>
                  <a:schemeClr val="tx2"/>
                </a:solidFill>
              </a:rPr>
              <a:t>avi</a:t>
            </a:r>
            <a:r>
              <a:rPr lang="ru-RU" sz="1800" dirty="0">
                <a:solidFill>
                  <a:schemeClr val="tx2"/>
                </a:solidFill>
              </a:rPr>
              <a:t> или .</a:t>
            </a:r>
            <a:r>
              <a:rPr lang="en-US" sz="1800" dirty="0" err="1">
                <a:solidFill>
                  <a:schemeClr val="tx2"/>
                </a:solidFill>
              </a:rPr>
              <a:t>mp</a:t>
            </a:r>
            <a:r>
              <a:rPr lang="ru-RU" sz="1800" dirty="0">
                <a:solidFill>
                  <a:schemeClr val="tx2"/>
                </a:solidFill>
              </a:rPr>
              <a:t>4</a:t>
            </a:r>
          </a:p>
          <a:p>
            <a:r>
              <a:rPr lang="en-US" sz="1800" dirty="0">
                <a:solidFill>
                  <a:schemeClr val="tx2"/>
                </a:solidFill>
              </a:rPr>
              <a:t>     </a:t>
            </a:r>
            <a:endParaRPr lang="ru-RU" sz="1800" dirty="0" smtClean="0">
              <a:solidFill>
                <a:schemeClr val="tx2"/>
              </a:solidFill>
            </a:endParaRPr>
          </a:p>
          <a:p>
            <a:r>
              <a:rPr lang="ru-RU" sz="1800" b="1" dirty="0" smtClean="0">
                <a:solidFill>
                  <a:schemeClr val="tx2"/>
                </a:solidFill>
              </a:rPr>
              <a:t> </a:t>
            </a:r>
            <a:r>
              <a:rPr lang="ru-RU" sz="1800" b="1" dirty="0">
                <a:solidFill>
                  <a:schemeClr val="tx2"/>
                </a:solidFill>
              </a:rPr>
              <a:t>Примечание: </a:t>
            </a:r>
            <a:r>
              <a:rPr lang="ru-RU" sz="1800" dirty="0">
                <a:solidFill>
                  <a:schemeClr val="tx2"/>
                </a:solidFill>
              </a:rPr>
              <a:t>все критерии оценивания портфолио педагога на присвоение (подтверждение) квалификационной категории представляются за период между процедурами присвоения (подтверждения) категории, </a:t>
            </a:r>
            <a:r>
              <a:rPr lang="ru-RU" sz="1800" b="1" dirty="0">
                <a:solidFill>
                  <a:schemeClr val="tx2"/>
                </a:solidFill>
              </a:rPr>
              <a:t>являются обязательными.</a:t>
            </a:r>
          </a:p>
          <a:p>
            <a:pPr algn="just"/>
            <a:r>
              <a:rPr lang="en-US" sz="1800" dirty="0">
                <a:solidFill>
                  <a:schemeClr val="tx2"/>
                </a:solidFill>
              </a:rPr>
              <a:t>    </a:t>
            </a:r>
            <a:r>
              <a:rPr lang="en-US" sz="1800" b="1" dirty="0">
                <a:solidFill>
                  <a:schemeClr val="tx2"/>
                </a:solidFill>
              </a:rPr>
              <a:t> </a:t>
            </a:r>
            <a:endParaRPr lang="ru-RU" sz="1800" b="1" dirty="0" smtClean="0">
              <a:solidFill>
                <a:schemeClr val="tx2"/>
              </a:solidFill>
            </a:endParaRPr>
          </a:p>
          <a:p>
            <a:pPr algn="just"/>
            <a:r>
              <a:rPr lang="ru-RU" sz="1800" b="1" dirty="0" smtClean="0">
                <a:solidFill>
                  <a:schemeClr val="tx2"/>
                </a:solidFill>
              </a:rPr>
              <a:t> </a:t>
            </a:r>
            <a:r>
              <a:rPr lang="ru-RU" sz="1800" b="1" dirty="0">
                <a:solidFill>
                  <a:schemeClr val="tx2"/>
                </a:solidFill>
              </a:rPr>
              <a:t>Документы, подтверждающие достижения обучающихся/воспитанников, рассматриваются аттестационной комиссией на официальных сайтах управлений образования и РНПЦ "</a:t>
            </a:r>
            <a:r>
              <a:rPr lang="ru-RU" sz="1800" b="1" dirty="0" err="1">
                <a:solidFill>
                  <a:schemeClr val="tx2"/>
                </a:solidFill>
              </a:rPr>
              <a:t>Дарын</a:t>
            </a:r>
            <a:r>
              <a:rPr lang="ru-RU" sz="1800" b="1" dirty="0">
                <a:solidFill>
                  <a:schemeClr val="tx2"/>
                </a:solidFill>
              </a:rPr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28549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83" y="274637"/>
            <a:ext cx="11345917" cy="529403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Пояснения к критериям оценивания для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педагогов организаций дополнительного образования</a:t>
            </a:r>
            <a:endParaRPr lang="ru-RU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36483" y="1152698"/>
            <a:ext cx="11792607" cy="51706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800" dirty="0"/>
              <a:t> </a:t>
            </a:r>
            <a:r>
              <a:rPr lang="en-US" sz="1800" dirty="0"/>
              <a:t>    </a:t>
            </a:r>
            <a:r>
              <a:rPr lang="en-US" sz="2400" dirty="0"/>
              <a:t>       </a:t>
            </a:r>
            <a:r>
              <a:rPr lang="ru-RU" sz="1800" baseline="30000" dirty="0">
                <a:solidFill>
                  <a:schemeClr val="tx2"/>
                </a:solidFill>
              </a:rPr>
              <a:t>1</a:t>
            </a:r>
            <a:r>
              <a:rPr lang="ru-RU" sz="1800" dirty="0">
                <a:solidFill>
                  <a:schemeClr val="tx2"/>
                </a:solidFill>
              </a:rPr>
              <a:t>Диагностический инструментарий для каждой образовательной программы разрабатывается организацией дополнительного образования. Информация об освоении выбранной образовательной программы обучающимися, воспитанниками выгружается из НОБД или предоставляется в электронном формате - сканированный вариант за подписью первого руководителя. Ответственность за достоверность данных несут педагог и руководитель.</a:t>
            </a:r>
          </a:p>
          <a:p>
            <a:pPr algn="just"/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en-US" sz="1800" dirty="0">
                <a:solidFill>
                  <a:schemeClr val="tx2"/>
                </a:solidFill>
              </a:rPr>
              <a:t> </a:t>
            </a:r>
            <a:r>
              <a:rPr lang="en-US" sz="1800" b="1" dirty="0">
                <a:solidFill>
                  <a:schemeClr val="tx2"/>
                </a:solidFill>
              </a:rPr>
              <a:t>     </a:t>
            </a:r>
            <a:r>
              <a:rPr lang="ru-RU" sz="1800" b="1" baseline="30000" dirty="0">
                <a:solidFill>
                  <a:schemeClr val="tx2"/>
                </a:solidFill>
              </a:rPr>
              <a:t>2</a:t>
            </a:r>
            <a:r>
              <a:rPr lang="ru-RU" sz="1800" b="1" dirty="0">
                <a:solidFill>
                  <a:schemeClr val="tx2"/>
                </a:solidFill>
              </a:rPr>
              <a:t>Рекомендуемые требования к видео записи занятия:</a:t>
            </a:r>
          </a:p>
          <a:p>
            <a:pPr algn="just"/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указывается ФИО аттестуемого, место работы, должность, предмет, класс, учебные цели, тема урока;</a:t>
            </a:r>
          </a:p>
          <a:p>
            <a:pPr algn="just"/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отсутствуют водяные знаки, посторонние надписи или реклама;</a:t>
            </a:r>
          </a:p>
          <a:p>
            <a:pPr algn="just"/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отсутствуют посторонние звуковые шумы;</a:t>
            </a:r>
          </a:p>
          <a:p>
            <a:pPr algn="just"/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рекомендуемое разрешение видео урока 1280х720 (720Р)</a:t>
            </a:r>
          </a:p>
          <a:p>
            <a:pPr algn="just"/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речь соответствует нормам современного </a:t>
            </a:r>
            <a:r>
              <a:rPr lang="ru-RU" sz="1800" dirty="0" smtClean="0">
                <a:solidFill>
                  <a:schemeClr val="tx2"/>
                </a:solidFill>
              </a:rPr>
              <a:t>казахского, </a:t>
            </a:r>
            <a:r>
              <a:rPr lang="ru-RU" sz="1800" dirty="0">
                <a:solidFill>
                  <a:schemeClr val="tx2"/>
                </a:solidFill>
              </a:rPr>
              <a:t>русского или иностранного языка (например, на уроках английского языка);</a:t>
            </a:r>
          </a:p>
          <a:p>
            <a:pPr algn="just"/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видео предоставляется в одном из популярных и распространенных форматов видео файлов.</a:t>
            </a:r>
            <a:r>
              <a:rPr lang="en-US" sz="1800" dirty="0" err="1">
                <a:solidFill>
                  <a:schemeClr val="tx2"/>
                </a:solidFill>
              </a:rPr>
              <a:t>avi</a:t>
            </a:r>
            <a:r>
              <a:rPr lang="ru-RU" sz="1800" dirty="0">
                <a:solidFill>
                  <a:schemeClr val="tx2"/>
                </a:solidFill>
              </a:rPr>
              <a:t> или .</a:t>
            </a:r>
            <a:r>
              <a:rPr lang="en-US" sz="1800" dirty="0" err="1">
                <a:solidFill>
                  <a:schemeClr val="tx2"/>
                </a:solidFill>
              </a:rPr>
              <a:t>mp</a:t>
            </a:r>
            <a:r>
              <a:rPr lang="ru-RU" sz="1800" dirty="0">
                <a:solidFill>
                  <a:schemeClr val="tx2"/>
                </a:solidFill>
              </a:rPr>
              <a:t>4.</a:t>
            </a:r>
          </a:p>
          <a:p>
            <a:pPr algn="just"/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b="1" dirty="0">
                <a:solidFill>
                  <a:schemeClr val="tx2"/>
                </a:solidFill>
              </a:rPr>
              <a:t>Примечание: </a:t>
            </a:r>
            <a:r>
              <a:rPr lang="ru-RU" sz="1800" b="1" i="1" dirty="0">
                <a:solidFill>
                  <a:schemeClr val="tx2"/>
                </a:solidFill>
              </a:rPr>
              <a:t>все критерии оценивания портфолио педагога на присвоение (подтверждение) квалификационной категории представляются за период между процедурами присвоения (подтверждения) категории, являются обязательными.</a:t>
            </a:r>
          </a:p>
          <a:p>
            <a:pPr algn="just"/>
            <a:r>
              <a:rPr lang="en-US" sz="1800" dirty="0">
                <a:solidFill>
                  <a:schemeClr val="tx2"/>
                </a:solidFill>
              </a:rPr>
              <a:t>     </a:t>
            </a:r>
            <a:r>
              <a:rPr lang="ru-RU" sz="1800" dirty="0">
                <a:solidFill>
                  <a:schemeClr val="tx2"/>
                </a:solidFill>
              </a:rPr>
              <a:t> Документы, подтверждающие достижения обучающихся/воспитанников, рассматриваются аттестационной комиссией на официальных сайтах управлений образования и РНПЦ "</a:t>
            </a:r>
            <a:r>
              <a:rPr lang="ru-RU" sz="1800" dirty="0" err="1">
                <a:solidFill>
                  <a:schemeClr val="tx2"/>
                </a:solidFill>
              </a:rPr>
              <a:t>Дарын</a:t>
            </a:r>
            <a:r>
              <a:rPr lang="ru-RU" sz="1800" dirty="0">
                <a:solidFill>
                  <a:schemeClr val="tx2"/>
                </a:solidFill>
              </a:rPr>
              <a:t>".</a:t>
            </a:r>
          </a:p>
          <a:p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151057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903" y="551792"/>
            <a:ext cx="11172497" cy="86584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Решения аттестационной комиссии </a:t>
            </a:r>
            <a:r>
              <a:rPr lang="ru-RU" sz="2800" b="1" dirty="0">
                <a:solidFill>
                  <a:schemeClr val="tx2"/>
                </a:solidFill>
              </a:rPr>
              <a:t>для </a:t>
            </a:r>
            <a:r>
              <a:rPr lang="ru-RU" sz="2800" b="1" dirty="0" smtClean="0">
                <a:solidFill>
                  <a:schemeClr val="tx2"/>
                </a:solidFill>
              </a:rPr>
              <a:t>педагогов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22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15310" y="1560784"/>
            <a:ext cx="11442211" cy="49244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После рассмотрения и получения рекомендаций экспертного совета по каждому педагогу Комиссия рассматривает портфолио педагогов и выносит одно из следующих решений:</a:t>
            </a:r>
          </a:p>
          <a:p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    </a:t>
            </a:r>
            <a:r>
              <a:rPr lang="ru-RU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1) соответствует заявленной квалификационной категории;</a:t>
            </a:r>
          </a:p>
          <a:p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    </a:t>
            </a:r>
            <a:r>
              <a:rPr lang="ru-RU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2) соответствует квалификационной категории, ниже заявленной на один уровень;</a:t>
            </a:r>
          </a:p>
          <a:p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    </a:t>
            </a:r>
            <a:r>
              <a:rPr lang="ru-RU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3) соответствует квалификационной категории "педагог" (при несоответствии заявленной квалификационной категории);</a:t>
            </a:r>
          </a:p>
          <a:p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    </a:t>
            </a:r>
            <a:r>
              <a:rPr lang="ru-RU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4) не соответствует заявленной квалификационной категории.</a:t>
            </a:r>
          </a:p>
          <a:p>
            <a:pPr algn="just"/>
            <a:endParaRPr lang="ru-RU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 принятии решения </a:t>
            </a:r>
            <a:r>
              <a:rPr lang="ru-RU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«не </a:t>
            </a:r>
            <a:r>
              <a:rPr lang="ru-RU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аттестован на заявленную квалификационную </a:t>
            </a:r>
            <a:r>
              <a:rPr lang="ru-RU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категорию»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Комиссия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течение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3-х</a:t>
            </a:r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рабочих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дней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направляет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электронную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почту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аттестуемого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письменное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уведомление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обоснованием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принятого решения</a:t>
            </a:r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подписанное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всеми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членами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Комиссии</a:t>
            </a:r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 </a:t>
            </a:r>
            <a:r>
              <a:rPr lang="ru-RU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Список педагогов, успешно прошедших аттестацию, публикуется на Интернет-ресурсе государственного органа или организации образования, проводящего аттестацию.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421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953" y="1072055"/>
            <a:ext cx="11377448" cy="34558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chemeClr val="tx2"/>
                </a:solidFill>
              </a:rPr>
              <a:t>Порядок </a:t>
            </a:r>
            <a:r>
              <a:rPr lang="ru-RU" sz="3600" b="1" dirty="0">
                <a:solidFill>
                  <a:schemeClr val="tx2"/>
                </a:solidFill>
              </a:rPr>
              <a:t>досрочного присвоения квалификационных категорий педагогам</a:t>
            </a:r>
            <a:r>
              <a:rPr lang="ru-RU" sz="3600" dirty="0">
                <a:solidFill>
                  <a:schemeClr val="tx2"/>
                </a:solidFill>
              </a:rPr>
              <a:t/>
            </a:r>
            <a:br>
              <a:rPr lang="ru-RU" sz="3600" dirty="0">
                <a:solidFill>
                  <a:schemeClr val="tx2"/>
                </a:solidFill>
              </a:rPr>
            </a:b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23</a:t>
            </a:fld>
            <a:endParaRPr lang="ru-RU" dirty="0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6482" y="1576550"/>
            <a:ext cx="116507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         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6842" y="1814253"/>
            <a:ext cx="1154035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sz="2400" dirty="0" smtClean="0"/>
              <a:t> </a:t>
            </a:r>
            <a:r>
              <a:rPr lang="ru-RU" sz="2400" dirty="0">
                <a:solidFill>
                  <a:schemeClr val="tx2"/>
                </a:solidFill>
              </a:rPr>
              <a:t>Досрочное присвоение квалификационной категории </a:t>
            </a:r>
            <a:r>
              <a:rPr lang="ru-RU" sz="2400" b="1" dirty="0">
                <a:solidFill>
                  <a:schemeClr val="tx2"/>
                </a:solidFill>
              </a:rPr>
              <a:t>допускается через два года после очередной аттестации.</a:t>
            </a:r>
            <a:r>
              <a:rPr lang="ru-RU" sz="2400" dirty="0">
                <a:solidFill>
                  <a:schemeClr val="tx2"/>
                </a:solidFill>
              </a:rPr>
              <a:t> Заявление на досрочную аттестацию педагог подает после успешной сдачи НКТ и наличии соответствующих результатов деятельности не менее, чем за последние два года в порядке, определяемом </a:t>
            </a:r>
            <a:r>
              <a:rPr lang="ru-RU" sz="2400" dirty="0" smtClean="0">
                <a:solidFill>
                  <a:schemeClr val="tx2"/>
                </a:solidFill>
              </a:rPr>
              <a:t>Правилами аттестации по </a:t>
            </a:r>
            <a:r>
              <a:rPr lang="ru-RU" sz="2400" dirty="0">
                <a:solidFill>
                  <a:schemeClr val="tx2"/>
                </a:solidFill>
              </a:rPr>
              <a:t>форме согласно приложению 19 к </a:t>
            </a:r>
            <a:r>
              <a:rPr lang="ru-RU" sz="2400" dirty="0" smtClean="0">
                <a:solidFill>
                  <a:schemeClr val="tx2"/>
                </a:solidFill>
              </a:rPr>
              <a:t>Правилам аттестации.</a:t>
            </a: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/>
                </a:solidFill>
              </a:rPr>
              <a:t>При </a:t>
            </a:r>
            <a:r>
              <a:rPr lang="ru-RU" sz="2400" dirty="0">
                <a:solidFill>
                  <a:schemeClr val="tx2"/>
                </a:solidFill>
              </a:rPr>
              <a:t>досрочной аттестации при принятии Комиссией решения "не соответствует заявленной квалификационной категории" сохраняется имеющаяся квалификационная категория до завершения срока ее действия.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3223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82" y="764275"/>
            <a:ext cx="11345918" cy="56002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Требования к досрочной аттестации на категорию «педагог-модератор»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24</a:t>
            </a:fld>
            <a:endParaRPr lang="ru-RU" dirty="0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6482" y="1576550"/>
            <a:ext cx="116507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          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092912"/>
              </p:ext>
            </p:extLst>
          </p:nvPr>
        </p:nvGraphicFramePr>
        <p:xfrm>
          <a:off x="299544" y="1442137"/>
          <a:ext cx="11587655" cy="4864069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046818"/>
                <a:gridCol w="9540837"/>
              </a:tblGrid>
              <a:tr h="3297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2"/>
                          </a:solidFill>
                          <a:effectLst/>
                        </a:rPr>
                        <a:t>Требования для участия в досрочной аттестации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342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/>
                          </a:solidFill>
                          <a:effectLst/>
                        </a:rPr>
                        <a:t>Для досрочного присвоения </a:t>
                      </a:r>
                      <a:r>
                        <a:rPr lang="ru-RU" sz="1800" b="0" dirty="0" smtClean="0">
                          <a:solidFill>
                            <a:schemeClr val="tx2"/>
                          </a:solidFill>
                          <a:effectLst/>
                        </a:rPr>
                        <a:t>категории </a:t>
                      </a:r>
                      <a:r>
                        <a:rPr lang="ru-RU" sz="1800" b="0" dirty="0">
                          <a:solidFill>
                            <a:schemeClr val="tx2"/>
                          </a:solidFill>
                          <a:effectLst/>
                        </a:rPr>
                        <a:t>"педагог-модератор" участвуют педагоги при соответствии не менее </a:t>
                      </a:r>
                      <a:r>
                        <a:rPr lang="ru-RU" sz="1800" b="0" dirty="0" smtClean="0">
                          <a:solidFill>
                            <a:schemeClr val="tx2"/>
                          </a:solidFill>
                          <a:effectLst/>
                        </a:rPr>
                        <a:t>двум следующим </a:t>
                      </a:r>
                      <a:r>
                        <a:rPr lang="ru-RU" sz="1800" b="0" dirty="0">
                          <a:solidFill>
                            <a:schemeClr val="tx2"/>
                          </a:solidFill>
                          <a:effectLst/>
                        </a:rPr>
                        <a:t>требованиям:</a:t>
                      </a:r>
                      <a:endParaRPr lang="ru-RU" sz="18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окончившие высшее учебное заведение с правом преподавания предмета (дисциплины) на английском языке, имеющие сертификат (удостоверение), подтверждающие знание английского языка не ниже уровня С1 (по шкале </a:t>
                      </a:r>
                      <a:r>
                        <a:rPr lang="ru-RU" sz="1800" dirty="0" err="1">
                          <a:solidFill>
                            <a:schemeClr val="tx2"/>
                          </a:solidFill>
                          <a:effectLst/>
                        </a:rPr>
                        <a:t>сефр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 (CEFR) или имеющие диплом с присвоением академической степени "магистра" по научно-педагогическому профилю;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являющиеся призерами или победителями конкурсов профессионального мастерства на уровне района (города областного /республиканского значения)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победителей или призеров олимпиад, конкурсов, соревнований на областном уровне в соответствии с перечнем, утвержденным уполномоченным органом в области образования;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5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81" y="614855"/>
            <a:ext cx="11650718" cy="614855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Требования к досрочной аттестации на категорию «</a:t>
            </a:r>
            <a:r>
              <a:rPr lang="ru-RU" sz="2400" b="1" dirty="0" smtClean="0">
                <a:solidFill>
                  <a:schemeClr val="tx2"/>
                </a:solidFill>
              </a:rPr>
              <a:t>педагог-эксперт»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25</a:t>
            </a:fld>
            <a:endParaRPr lang="ru-RU" dirty="0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6482" y="1576550"/>
            <a:ext cx="116507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          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104142"/>
              </p:ext>
            </p:extLst>
          </p:nvPr>
        </p:nvGraphicFramePr>
        <p:xfrm>
          <a:off x="236482" y="1150883"/>
          <a:ext cx="11792607" cy="557557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083019"/>
                <a:gridCol w="9709588"/>
              </a:tblGrid>
              <a:tr h="265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11" marR="454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chemeClr val="tx2"/>
                          </a:solidFill>
                          <a:effectLst/>
                        </a:rPr>
                        <a:t>Требования для участия в досрочной аттестации</a:t>
                      </a:r>
                      <a:endParaRPr lang="ru-RU" sz="14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11" marR="45411" marT="0" marB="0"/>
                </a:tc>
              </a:tr>
              <a:tr h="53100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Для досрочного присвоения квалификационной категории "педагог-эксперт" участвуют педагоги 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при соответствии не менее шести следующим требованиям</a:t>
                      </a: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 (за исключением лиц, указанных в пятом абзаце настоящего пункта):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11" marR="45411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являющиеся призерами или победителями конкурсов профессионального мастерства на областном, республиканском уровнях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победителей или призеров олимпиад, конкурсов, соревнований на областном, республиканском уровнях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владеющие английским языком на уровне не ниже С1 (по шкале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сефр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(CEFR) и преподающие предметы на английском языке;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перешедшие на педагогическую работу в организации образования из высшего учебного заведения, имеющие стаж педагогической работы не менее двух лет;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перешедшие на педагогическую работу в организации образования с производства, из профильных организаций (организации, учреждения и предприятия, соответствующие профилю подготовки кадров в организации образования), имеющие стаж работы по специальности не менее трех лет;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являющиеся кандидатами или мастерами спорта международного класса по профилирующему предмету;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мастера производственного обучения, имеющие самый высокий квалификационный разряд по профилю;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удостоенные звания "Лучший педагог" районного/городского уровня;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победителей или призеров областных чемпионатов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уорлд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скилс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(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WorldSkills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);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входящие 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научно-практического центра экспертизы содержания образования или рекомендованных Республиканским учебно-методическим советом;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видео-, телеуроки, включенные для трансляции на телевидении области, страны.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11" marR="4541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2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82" y="614856"/>
            <a:ext cx="11345918" cy="53602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Требования к досрочной аттестации на категорию «</a:t>
            </a:r>
            <a:r>
              <a:rPr lang="ru-RU" sz="2400" b="1" dirty="0" smtClean="0">
                <a:solidFill>
                  <a:schemeClr val="tx2"/>
                </a:solidFill>
              </a:rPr>
              <a:t>педагог-исследователь»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26</a:t>
            </a:fld>
            <a:endParaRPr lang="ru-RU" dirty="0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6482" y="1576550"/>
            <a:ext cx="116507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          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613015"/>
              </p:ext>
            </p:extLst>
          </p:nvPr>
        </p:nvGraphicFramePr>
        <p:xfrm>
          <a:off x="236482" y="1040524"/>
          <a:ext cx="11824139" cy="553369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088589"/>
                <a:gridCol w="9735550"/>
              </a:tblGrid>
              <a:tr h="2636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chemeClr val="tx2"/>
                          </a:solidFill>
                          <a:effectLst/>
                        </a:rPr>
                        <a:t>Требования для участия в досрочной аттестации</a:t>
                      </a:r>
                      <a:endParaRPr lang="ru-RU" sz="14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</a:tr>
              <a:tr h="52700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Для досрочного присвоения квалификационной категории "педагог-исследователь" участвуют педагоги 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при соответствии не менее шести </a:t>
                      </a: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следующим требованиям: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являющиеся призерами или победителями конкурсов профессионального мастерства на республиканском, международном уровнях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победителей или призеров олимпиад, конкурсов, соревнований на республиканском, международном уровнях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являющиеся авторами (соавторами) изданных учебников, учебно-методических пособий, включенных в перечень учебников, учебно-методических комплексов и учебно-методических пособий, утвержденных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имеющие ученую степень кандидата наук/доктора или доктора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PhD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и стаж педагогической работы не менее трех лет;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перешедшие на педагогическую работу с предприятия, профильной организации, имеющие стаж работы не менее трех лет;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входящие 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научно-практического центра экспертизы содержания образования или рекомендованных Республиканским учебно-методическим советом при Департаменте технического и профессионального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видео-, телеуроки, включенные для трансляции на телевидении области, страны;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удостоенные звания "Лучший педагог" областного уровня;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являющиеся участниками или призерами, или победителями Национальной премии "Учитель Казахстана";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победителей или призеров республиканских или международных чемпионатов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уорлд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скилс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(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WorldSkills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).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68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82" y="646387"/>
            <a:ext cx="11345918" cy="53602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Требования к досрочной аттестации на категорию «</a:t>
            </a:r>
            <a:r>
              <a:rPr lang="ru-RU" sz="2400" b="1" dirty="0" smtClean="0">
                <a:solidFill>
                  <a:schemeClr val="tx2"/>
                </a:solidFill>
              </a:rPr>
              <a:t>педагог-мастер»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27</a:t>
            </a:fld>
            <a:endParaRPr lang="ru-RU" dirty="0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0262" y="1434662"/>
            <a:ext cx="1098856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r>
              <a:rPr lang="ru-RU" dirty="0"/>
              <a:t>    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endParaRPr lang="ru-RU" b="1" baseline="30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6482" y="1576550"/>
            <a:ext cx="116507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          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236342"/>
              </p:ext>
            </p:extLst>
          </p:nvPr>
        </p:nvGraphicFramePr>
        <p:xfrm>
          <a:off x="236482" y="1308537"/>
          <a:ext cx="11792608" cy="518685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083020"/>
                <a:gridCol w="9709588"/>
              </a:tblGrid>
              <a:tr h="2455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  <a:effectLst/>
                        </a:rPr>
                        <a:t>категория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11" marR="454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chemeClr val="tx2"/>
                          </a:solidFill>
                          <a:effectLst/>
                        </a:rPr>
                        <a:t>Требования для участия в досрочной аттестации</a:t>
                      </a:r>
                      <a:endParaRPr lang="ru-RU" sz="14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11" marR="45411" marT="0" marB="0"/>
                </a:tc>
              </a:tr>
              <a:tr h="49413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</a:rPr>
                        <a:t>Для досрочного присвоения квалификационной категории "педагог-мастер" участвуют педагоги 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при соответствии не менее шести следующим требованиям: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11" marR="45411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победителей или призеров олимпиад, конкурсов, соревнований на международном уровне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являющиеся победителями или призерами международных конкурсов профессионального мастерства в соответствии с перечнем, утвержденным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разработавшие авторские программы, получившие одобрение на Республиканском учебно-методическом совете при Национальной академии образования имени Ы.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Алтынсарина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или на Республиканском учебно-методическом совете при Департаменте технического и профессионального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являющиеся авторами (соавторами) изданных учебников, учебно-методических пособий, включенных в перечень учебников, учебно-методических комплексов и учебно-методических пособий, утвержденных уполномоченным органом в области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участвовавшие в подготовке видео-, телеуроки, включенные для трансляции на телевидении страны;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входящие 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научно-практического центра экспертизы содержания образования или рекомендованных Республиканским учебно-методическим советом при Департаменте технического и профессионального образования;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имеющие ученую степень кандидата наук/доктора или доктора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PhD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и стаж педагогической работы не менее пяти лет;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удостоенные звания "Лучший педагог" Республики Казахстан;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являющиеся участниками или призерами, или победителями Национальной премии "Учитель Казахстана";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подготовившие победителей или призеров международных чемпионатов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уорлд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скилс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(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WorldSkills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).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11" marR="4541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83" y="1150882"/>
            <a:ext cx="11345917" cy="266755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2"/>
                </a:solidFill>
              </a:rPr>
              <a:t>Как быть, если педагог не набрал необходимые баллы на НКТ</a:t>
            </a:r>
            <a:r>
              <a:rPr lang="kk-KZ" sz="2800" b="1" dirty="0">
                <a:solidFill>
                  <a:schemeClr val="tx2"/>
                </a:solidFill>
              </a:rPr>
              <a:t> или несвоевременно подал заявление на аттестацию</a:t>
            </a:r>
            <a:r>
              <a:rPr lang="ru-RU" sz="2800" b="1" dirty="0">
                <a:solidFill>
                  <a:schemeClr val="tx2"/>
                </a:solidFill>
              </a:rPr>
              <a:t>?</a:t>
            </a:r>
            <a:r>
              <a:rPr lang="ru-RU" sz="2800" dirty="0">
                <a:solidFill>
                  <a:schemeClr val="tx2"/>
                </a:solidFill>
              </a:rPr>
              <a:t/>
            </a:r>
            <a:br>
              <a:rPr lang="ru-RU" sz="2800" dirty="0">
                <a:solidFill>
                  <a:schemeClr val="tx2"/>
                </a:solidFill>
              </a:rPr>
            </a:b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28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062138"/>
              </p:ext>
            </p:extLst>
          </p:nvPr>
        </p:nvGraphicFramePr>
        <p:xfrm>
          <a:off x="346842" y="1560786"/>
          <a:ext cx="11540358" cy="50474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49751"/>
                <a:gridCol w="6690607"/>
              </a:tblGrid>
              <a:tr h="15806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При недостаточном количестве баллов на заявленную категорию при очередной аттестации педагога на присвоение (подтверждение) квалификационной категории в аттестационный период январь-май (август - декабрь)</a:t>
                      </a:r>
                      <a:endParaRPr lang="ru-RU" sz="16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квалификационная категория сохраняется до истечения ее срока, далее квалификационная категория снижается на один уровень ниже. Данная квалификационная категория сохраняется до следующего аттестационного периода август-декабрь (январь – май). В следующий аттестационный период педагог проходит аттестацию по первоначально заявленной квалификационной категории после прохождения НКТ. </a:t>
                      </a:r>
                      <a:endParaRPr lang="ru-RU" sz="16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806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При недостаточном количестве баллов на заявленную категорию за педагогом, имеющим "вторую", "первую", "высшую" категории, в аттестационный период январь-май (август - декабрь)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квалификационная категория сохраняется до истечения его срока, далее – снижается до категории "педагог". Данная квалификационная категория сохраняется до следующего аттестационного периода август-декабрь (январь – май). В следующий аттестационный период педагоги проходят аттестацию на квалификационную категорию в соответствии с квалификационными требованиями согласно приказа № 338.</a:t>
                      </a:r>
                      <a:endParaRPr lang="ru-RU" sz="16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6156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При несвоевременной подаче заявления педагогом на очередную аттестацию на присвоение (подтверждение) квалификационной категории в аттестационный период август-декабрь (январь – май)</a:t>
                      </a:r>
                      <a:endParaRPr lang="ru-RU" sz="16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</a:rPr>
                        <a:t>квалификационная категория снижается до квалификационной категории "педагог". Данная квалификационная категория сохраняется до следующего аттестационного периода август-декабрь (январь – май). В следующий аттестационный период педагог проходит аттестацию на квалификационную категорию в соответствии с квалификационными требованиями согласно приказа № 338.</a:t>
                      </a:r>
                      <a:endParaRPr lang="ru-RU" sz="16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Google Shape;1962;p38"/>
          <p:cNvSpPr/>
          <p:nvPr/>
        </p:nvSpPr>
        <p:spPr>
          <a:xfrm>
            <a:off x="4216757" y="2683261"/>
            <a:ext cx="963269" cy="532905"/>
          </a:xfrm>
          <a:custGeom>
            <a:avLst/>
            <a:gdLst/>
            <a:ahLst/>
            <a:cxnLst/>
            <a:rect l="l" t="t" r="r" b="b"/>
            <a:pathLst>
              <a:path w="2821" h="2122" extrusionOk="0">
                <a:moveTo>
                  <a:pt x="1761" y="1"/>
                </a:moveTo>
                <a:lnTo>
                  <a:pt x="1400" y="361"/>
                </a:lnTo>
                <a:lnTo>
                  <a:pt x="1847" y="808"/>
                </a:lnTo>
                <a:lnTo>
                  <a:pt x="1" y="808"/>
                </a:lnTo>
                <a:lnTo>
                  <a:pt x="1" y="1321"/>
                </a:lnTo>
                <a:lnTo>
                  <a:pt x="1847" y="1321"/>
                </a:lnTo>
                <a:lnTo>
                  <a:pt x="1400" y="1768"/>
                </a:lnTo>
                <a:lnTo>
                  <a:pt x="1761" y="2121"/>
                </a:lnTo>
                <a:lnTo>
                  <a:pt x="2821" y="1061"/>
                </a:lnTo>
                <a:lnTo>
                  <a:pt x="176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1962;p38"/>
          <p:cNvSpPr/>
          <p:nvPr/>
        </p:nvSpPr>
        <p:spPr>
          <a:xfrm>
            <a:off x="4216756" y="4319752"/>
            <a:ext cx="963269" cy="630621"/>
          </a:xfrm>
          <a:custGeom>
            <a:avLst/>
            <a:gdLst/>
            <a:ahLst/>
            <a:cxnLst/>
            <a:rect l="l" t="t" r="r" b="b"/>
            <a:pathLst>
              <a:path w="2821" h="2122" extrusionOk="0">
                <a:moveTo>
                  <a:pt x="1761" y="1"/>
                </a:moveTo>
                <a:lnTo>
                  <a:pt x="1400" y="361"/>
                </a:lnTo>
                <a:lnTo>
                  <a:pt x="1847" y="808"/>
                </a:lnTo>
                <a:lnTo>
                  <a:pt x="1" y="808"/>
                </a:lnTo>
                <a:lnTo>
                  <a:pt x="1" y="1321"/>
                </a:lnTo>
                <a:lnTo>
                  <a:pt x="1847" y="1321"/>
                </a:lnTo>
                <a:lnTo>
                  <a:pt x="1400" y="1768"/>
                </a:lnTo>
                <a:lnTo>
                  <a:pt x="1761" y="2121"/>
                </a:lnTo>
                <a:lnTo>
                  <a:pt x="2821" y="1061"/>
                </a:lnTo>
                <a:lnTo>
                  <a:pt x="176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1962;p38"/>
          <p:cNvSpPr/>
          <p:nvPr/>
        </p:nvSpPr>
        <p:spPr>
          <a:xfrm>
            <a:off x="4216755" y="5997712"/>
            <a:ext cx="963269" cy="532905"/>
          </a:xfrm>
          <a:custGeom>
            <a:avLst/>
            <a:gdLst/>
            <a:ahLst/>
            <a:cxnLst/>
            <a:rect l="l" t="t" r="r" b="b"/>
            <a:pathLst>
              <a:path w="2821" h="2122" extrusionOk="0">
                <a:moveTo>
                  <a:pt x="1761" y="1"/>
                </a:moveTo>
                <a:lnTo>
                  <a:pt x="1400" y="361"/>
                </a:lnTo>
                <a:lnTo>
                  <a:pt x="1847" y="808"/>
                </a:lnTo>
                <a:lnTo>
                  <a:pt x="1" y="808"/>
                </a:lnTo>
                <a:lnTo>
                  <a:pt x="1" y="1321"/>
                </a:lnTo>
                <a:lnTo>
                  <a:pt x="1847" y="1321"/>
                </a:lnTo>
                <a:lnTo>
                  <a:pt x="1400" y="1768"/>
                </a:lnTo>
                <a:lnTo>
                  <a:pt x="1761" y="2121"/>
                </a:lnTo>
                <a:lnTo>
                  <a:pt x="2821" y="1061"/>
                </a:lnTo>
                <a:lnTo>
                  <a:pt x="176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65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29</a:t>
            </a:fld>
            <a:endParaRPr lang="ru-RU"/>
          </a:p>
        </p:txBody>
      </p:sp>
      <p:sp>
        <p:nvSpPr>
          <p:cNvPr id="5" name="Номер слайда 1">
            <a:extLst>
              <a:ext uri="{FF2B5EF4-FFF2-40B4-BE49-F238E27FC236}">
                <a16:creationId xmlns:a16="http://schemas.microsoft.com/office/drawing/2014/main" xmlns="" id="{7E01EBED-56E2-4756-AC1E-71EB89B05128}"/>
              </a:ext>
            </a:extLst>
          </p:cNvPr>
          <p:cNvSpPr txBox="1">
            <a:spLocks/>
          </p:cNvSpPr>
          <p:nvPr/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45700" tIns="45700" rIns="45700" bIns="45700" rtlCol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DD0D6709-3B5A-47FE-B54C-881DB55A3635}"/>
              </a:ext>
            </a:extLst>
          </p:cNvPr>
          <p:cNvSpPr/>
          <p:nvPr/>
        </p:nvSpPr>
        <p:spPr>
          <a:xfrm>
            <a:off x="2286001" y="2659560"/>
            <a:ext cx="794958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/>
                </a:solidFill>
                <a:latin typeface="Century Gothic" pitchFamily="34" charset="0"/>
              </a:rPr>
              <a:t>СПАСИБО ЗА ВНИМАНИЕ!</a:t>
            </a:r>
            <a:endParaRPr lang="ru-RU" sz="4400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pic>
        <p:nvPicPr>
          <p:cNvPr id="12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99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952" y="459647"/>
            <a:ext cx="11377449" cy="770063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/>
                </a:solidFill>
              </a:rPr>
              <a:t>Изменения в </a:t>
            </a:r>
            <a:r>
              <a:rPr lang="ru-RU" sz="3600" b="1" dirty="0" smtClean="0">
                <a:solidFill>
                  <a:schemeClr val="tx2"/>
                </a:solidFill>
              </a:rPr>
              <a:t>этапах аттестации педагогов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3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4952" y="1355834"/>
            <a:ext cx="117926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776178"/>
              </p:ext>
            </p:extLst>
          </p:nvPr>
        </p:nvGraphicFramePr>
        <p:xfrm>
          <a:off x="204952" y="1355833"/>
          <a:ext cx="11682249" cy="305104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5249916"/>
                <a:gridCol w="6432333"/>
              </a:tblGrid>
              <a:tr h="347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28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2018 года</a:t>
                      </a:r>
                      <a:endParaRPr lang="ru-RU" sz="2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2"/>
                          </a:solidFill>
                          <a:effectLst/>
                        </a:rPr>
                        <a:t>С 12 ноября 2021 года</a:t>
                      </a:r>
                      <a:endParaRPr lang="ru-RU" sz="2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4" marR="61494" marT="0" marB="0"/>
                </a:tc>
              </a:tr>
              <a:tr h="1969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/>
                          </a:solidFill>
                          <a:effectLst/>
                        </a:rPr>
                        <a:t>Этапы аттестации для педагогов: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b="0" dirty="0" smtClean="0">
                          <a:solidFill>
                            <a:schemeClr val="tx2"/>
                          </a:solidFill>
                          <a:effectLst/>
                        </a:rPr>
                        <a:t>НКТ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b="0" dirty="0" smtClean="0">
                          <a:solidFill>
                            <a:schemeClr val="tx2"/>
                          </a:solidFill>
                          <a:effectLst/>
                        </a:rPr>
                        <a:t>Процедура присвоения (подтверждения) квалификационной категории</a:t>
                      </a:r>
                      <a:endParaRPr lang="ru-RU" sz="28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4" marR="6149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tx2"/>
                          </a:solidFill>
                          <a:effectLst/>
                        </a:rPr>
                        <a:t>Этапы аттестации  для педагогов:</a:t>
                      </a:r>
                    </a:p>
                    <a:p>
                      <a:r>
                        <a:rPr lang="ru-RU" sz="28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1) НКТ;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lang="ru-RU" sz="28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2) эссе;	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lang="ru-RU" sz="28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3) квалификационная оценка;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lang="ru-RU" sz="28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4) комплексное аналитическое обобщение результатов деятельности;</a:t>
                      </a:r>
                      <a:endParaRPr lang="ru-RU" sz="2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4" marR="6149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64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903" y="551792"/>
            <a:ext cx="11172497" cy="86584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Аттестация </a:t>
            </a:r>
            <a:r>
              <a:rPr lang="kk-KZ" sz="2400" b="1" dirty="0">
                <a:solidFill>
                  <a:schemeClr val="tx2"/>
                </a:solidFill>
              </a:rPr>
              <a:t>педагогов </a:t>
            </a:r>
            <a:r>
              <a:rPr lang="ru-RU" sz="2400" b="1" dirty="0">
                <a:solidFill>
                  <a:schemeClr val="tx2"/>
                </a:solidFill>
              </a:rPr>
              <a:t>включает в себя следующие этапы:</a:t>
            </a:r>
            <a:br>
              <a:rPr lang="ru-RU" sz="2400" b="1" dirty="0">
                <a:solidFill>
                  <a:schemeClr val="tx2"/>
                </a:solidFill>
              </a:rPr>
            </a:b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4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569865"/>
              </p:ext>
            </p:extLst>
          </p:nvPr>
        </p:nvGraphicFramePr>
        <p:xfrm>
          <a:off x="299544" y="1064407"/>
          <a:ext cx="11619188" cy="507717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355835"/>
                <a:gridCol w="8166538"/>
                <a:gridCol w="2096815"/>
              </a:tblGrid>
              <a:tr h="4806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Этапы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аттестации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этапа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Кто проводит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</a:tr>
              <a:tr h="7973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НКТ</a:t>
                      </a:r>
                      <a:endParaRPr lang="ru-RU" sz="1600" b="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Для сдачи НКТ педагог подает заявление по специальности, указанной в дипломе или по основной должности. 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НЦТ 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или организация им определяемая.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</a:tr>
              <a:tr h="7835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эссе</a:t>
                      </a:r>
                      <a:endParaRPr lang="ru-RU" sz="1600" b="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окончании тестирования педагог пишет эссе. Общее затрачиваемое время - 30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мину т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Количество слов – 250-300 слов. Написанное эссе отображается в личном кабинете педагога по ссылке ngt.testcenter.kz.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Тема эссе ежегодно определяется 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МОН РК.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</a:tr>
              <a:tr h="12191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квалификационная оценка</a:t>
                      </a:r>
                      <a:endParaRPr lang="ru-RU" sz="1400" b="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Квалификационная оценка включает рассмотрение документов на соответствие перечню документов, изложенных в стандарте государственной услуги по форме согласно приложению 7 Правил аттестации. При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отсутствии </a:t>
                      </a: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необходимых документов педагог в течение 3-х рабочих дней приносит недостающие документы.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образования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</a:tr>
              <a:tr h="16127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комплексное аналитическое обобщение результатов деятельности</a:t>
                      </a:r>
                      <a:endParaRPr lang="ru-RU" sz="1400" b="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результатам НКТ на основании заявления педагога (до истечения срока действующей категории) и после квалификационной оценки проводится  комплексное аналитическое обобщение результатов деятельности в соответствии с главой 3 Правил аттестации. Заявление подается с соблюдением сроков прохождения и последовательности категории в соответствии с квалификационными требованиями согласно приказа № 338.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Комиссия направляет материалы педагогов в экспертный 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совет два раза в год (до 5 мая и 5 ноября текущего года соответственно)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6402" marR="56402" marT="0" marB="0"/>
                </a:tc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5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6386"/>
            <a:ext cx="11582400" cy="13716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Для педагогов </a:t>
            </a:r>
            <a:r>
              <a:rPr lang="ru-RU" sz="2400" b="1" dirty="0" smtClean="0">
                <a:solidFill>
                  <a:schemeClr val="tx2"/>
                </a:solidFill>
              </a:rPr>
              <a:t>организаций дополнительного образования </a:t>
            </a:r>
            <a:r>
              <a:rPr lang="ru-RU" sz="2400" b="1" dirty="0">
                <a:solidFill>
                  <a:schemeClr val="tx2"/>
                </a:solidFill>
              </a:rPr>
              <a:t>результат </a:t>
            </a:r>
            <a:r>
              <a:rPr lang="ru-RU" sz="2400" b="1" dirty="0" smtClean="0">
                <a:solidFill>
                  <a:schemeClr val="tx2"/>
                </a:solidFill>
              </a:rPr>
              <a:t>НКТ </a:t>
            </a:r>
            <a:r>
              <a:rPr lang="ru-RU" sz="2400" b="1" dirty="0">
                <a:solidFill>
                  <a:schemeClr val="tx2"/>
                </a:solidFill>
              </a:rPr>
              <a:t>считается положительным при </a:t>
            </a:r>
            <a:r>
              <a:rPr lang="ru-RU" sz="2400" b="1" dirty="0" smtClean="0">
                <a:solidFill>
                  <a:schemeClr val="tx2"/>
                </a:solidFill>
              </a:rPr>
              <a:t>достижении следующих % правильных ответов:</a:t>
            </a:r>
            <a:r>
              <a:rPr lang="ru-RU" sz="2400" b="1" dirty="0">
                <a:solidFill>
                  <a:schemeClr val="tx2"/>
                </a:solidFill>
              </a:rPr>
              <a:t/>
            </a:r>
            <a:br>
              <a:rPr lang="ru-RU" sz="2400" b="1" dirty="0">
                <a:solidFill>
                  <a:schemeClr val="tx2"/>
                </a:solidFill>
              </a:rPr>
            </a:b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5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813868"/>
              </p:ext>
            </p:extLst>
          </p:nvPr>
        </p:nvGraphicFramePr>
        <p:xfrm>
          <a:off x="394137" y="2995446"/>
          <a:ext cx="11445765" cy="266437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672790"/>
                <a:gridCol w="1548123"/>
                <a:gridCol w="1842195"/>
                <a:gridCol w="1524747"/>
                <a:gridCol w="2373823"/>
                <a:gridCol w="1484087"/>
              </a:tblGrid>
              <a:tr h="10324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Тестовые задания/категории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«педагог»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«педагог-модератор»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«педагог-эксперт»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«педагог-исследователь»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</a:rPr>
                        <a:t>«педагог-мастер»</a:t>
                      </a:r>
                      <a:endParaRPr lang="ru-RU" sz="18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382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/>
                          </a:solidFill>
                          <a:effectLst/>
                        </a:rPr>
                        <a:t>По направлению </a:t>
                      </a:r>
                      <a:r>
                        <a:rPr lang="ru-RU" sz="1800" b="0" dirty="0" smtClean="0">
                          <a:solidFill>
                            <a:schemeClr val="tx2"/>
                          </a:solidFill>
                          <a:effectLst/>
                        </a:rPr>
                        <a:t>«Педагогика, методика обучения»:</a:t>
                      </a:r>
                      <a:endParaRPr lang="ru-RU" sz="18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5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0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6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0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7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0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8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0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9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0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36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2"/>
                          </a:solidFill>
                          <a:effectLst/>
                        </a:rPr>
                        <a:t>По направлению </a:t>
                      </a:r>
                      <a:r>
                        <a:rPr lang="ru-RU" sz="1800" b="0" dirty="0" smtClean="0">
                          <a:solidFill>
                            <a:schemeClr val="tx2"/>
                          </a:solidFill>
                          <a:effectLst/>
                        </a:rPr>
                        <a:t>«Основы психологии»:</a:t>
                      </a:r>
                      <a:endParaRPr lang="ru-RU" sz="18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30%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40%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50%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60%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70%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94139" y="1608084"/>
            <a:ext cx="111462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НКТ состоит из следующих тестовых заданий:</a:t>
            </a:r>
          </a:p>
          <a:p>
            <a:r>
              <a:rPr lang="en-US" sz="1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4) Для педагогов организаций дополнительного образования:</a:t>
            </a:r>
          </a:p>
          <a:p>
            <a:r>
              <a:rPr lang="en-US" sz="1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    </a:t>
            </a:r>
            <a:r>
              <a:rPr lang="ru-RU" sz="1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"Педагогика, методика обучения" – 30 заданий;</a:t>
            </a:r>
          </a:p>
          <a:p>
            <a:r>
              <a:rPr lang="en-US" sz="1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    </a:t>
            </a:r>
            <a:r>
              <a:rPr lang="ru-RU" sz="1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"Основы психологии" – 30 заданий.</a:t>
            </a:r>
            <a:endParaRPr lang="ru-RU" sz="1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3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373" y="764275"/>
            <a:ext cx="11204028" cy="65336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Усилены требования к прохождению НКТ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6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4952" y="1355834"/>
            <a:ext cx="117926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3" descr="C:\Users\Gulmira 203\Desktop\57067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91" y="2186831"/>
            <a:ext cx="4177203" cy="3125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871544" y="2186831"/>
            <a:ext cx="688597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solidFill>
                  <a:srgbClr val="FF0000"/>
                </a:solidFill>
              </a:rPr>
              <a:t>!</a:t>
            </a:r>
            <a:r>
              <a:rPr lang="ru-RU" sz="2400" b="1" dirty="0"/>
              <a:t> </a:t>
            </a:r>
            <a:r>
              <a:rPr lang="ru-RU" sz="2400" dirty="0">
                <a:solidFill>
                  <a:schemeClr val="tx2"/>
                </a:solidFill>
              </a:rPr>
              <a:t>При нарушении или обнаружении запрещенного предмета во время проведения НКТ педагог не допускается к прохождению аттестации сроком на </a:t>
            </a:r>
            <a:r>
              <a:rPr lang="ru-RU" sz="2400" dirty="0" smtClean="0">
                <a:solidFill>
                  <a:schemeClr val="tx2"/>
                </a:solidFill>
              </a:rPr>
              <a:t>5 лет (руководители организации образования – на 3 года). </a:t>
            </a:r>
          </a:p>
          <a:p>
            <a:pPr algn="just"/>
            <a:r>
              <a:rPr lang="ru-RU" sz="2400" dirty="0">
                <a:solidFill>
                  <a:schemeClr val="tx2"/>
                </a:solidFill>
              </a:rPr>
              <a:t>	</a:t>
            </a:r>
            <a:r>
              <a:rPr lang="ru-RU" sz="2400" dirty="0" smtClean="0">
                <a:solidFill>
                  <a:schemeClr val="tx2"/>
                </a:solidFill>
              </a:rPr>
              <a:t>Имеющаяся </a:t>
            </a:r>
            <a:r>
              <a:rPr lang="ru-RU" sz="2400" dirty="0">
                <a:solidFill>
                  <a:schemeClr val="tx2"/>
                </a:solidFill>
              </a:rPr>
              <a:t>квалификационная категория педагога снижается до квалификационной категории «педагог</a:t>
            </a:r>
            <a:r>
              <a:rPr lang="ru-RU" sz="2400" dirty="0" smtClean="0">
                <a:solidFill>
                  <a:schemeClr val="tx2"/>
                </a:solidFill>
              </a:rPr>
              <a:t>» (руководителя- до категории «руководитель организации образования). 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3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655" y="868863"/>
            <a:ext cx="11424745" cy="28202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/>
                </a:solidFill>
              </a:rPr>
              <a:t>Квалификационная оценка педагогов</a:t>
            </a:r>
            <a:endParaRPr lang="ru-RU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7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7655" y="1150883"/>
            <a:ext cx="11729545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7655" y="1403130"/>
            <a:ext cx="11599866" cy="18399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7655" y="3578772"/>
            <a:ext cx="11599865" cy="28220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>
                <a:solidFill>
                  <a:schemeClr val="tx2"/>
                </a:solidFill>
              </a:rPr>
              <a:t>Наличие выписки из протокола заседания педагогического совета согласно приложению </a:t>
            </a:r>
            <a:r>
              <a:rPr lang="en-US" sz="1800" dirty="0">
                <a:solidFill>
                  <a:schemeClr val="tx2"/>
                </a:solidFill>
              </a:rPr>
              <a:t>29 к </a:t>
            </a:r>
            <a:r>
              <a:rPr lang="en-US" sz="1800" dirty="0" err="1" smtClean="0">
                <a:solidFill>
                  <a:schemeClr val="tx2"/>
                </a:solidFill>
              </a:rPr>
              <a:t>Правилам</a:t>
            </a:r>
            <a:r>
              <a:rPr lang="ru-RU" sz="1800" dirty="0" smtClean="0">
                <a:solidFill>
                  <a:schemeClr val="tx2"/>
                </a:solidFill>
              </a:rPr>
              <a:t> аттестации по </a:t>
            </a:r>
            <a:r>
              <a:rPr lang="ru-RU" sz="1800" dirty="0">
                <a:solidFill>
                  <a:schemeClr val="tx2"/>
                </a:solidFill>
              </a:rPr>
              <a:t>вопросу </a:t>
            </a:r>
            <a:r>
              <a:rPr lang="ru-RU" sz="1800" dirty="0" smtClean="0">
                <a:solidFill>
                  <a:schemeClr val="tx2"/>
                </a:solidFill>
              </a:rPr>
              <a:t>соблюдения педагогической </a:t>
            </a:r>
            <a:r>
              <a:rPr lang="ru-RU" sz="1800" dirty="0">
                <a:solidFill>
                  <a:schemeClr val="tx2"/>
                </a:solidFill>
              </a:rPr>
              <a:t>этики в соответствии с приказом Министра образования и </a:t>
            </a:r>
            <a:r>
              <a:rPr lang="ru-RU" sz="1800" dirty="0" smtClean="0">
                <a:solidFill>
                  <a:schemeClr val="tx2"/>
                </a:solidFill>
              </a:rPr>
              <a:t>науки Республики </a:t>
            </a:r>
            <a:r>
              <a:rPr lang="ru-RU" sz="1800" dirty="0">
                <a:solidFill>
                  <a:schemeClr val="tx2"/>
                </a:solidFill>
              </a:rPr>
              <a:t>Казахстан от 11 мая 2020 года № 190 "О некоторых </a:t>
            </a:r>
            <a:r>
              <a:rPr lang="ru-RU" sz="1800" dirty="0" smtClean="0">
                <a:solidFill>
                  <a:schemeClr val="tx2"/>
                </a:solidFill>
              </a:rPr>
              <a:t>вопросах педагогической этики». </a:t>
            </a:r>
          </a:p>
          <a:p>
            <a:pPr algn="just"/>
            <a:r>
              <a:rPr lang="ru-RU" sz="1800" b="1" dirty="0" smtClean="0">
                <a:solidFill>
                  <a:schemeClr val="tx2"/>
                </a:solidFill>
              </a:rPr>
              <a:t>РЕШЕНИЕ: </a:t>
            </a:r>
            <a:r>
              <a:rPr lang="ru-RU" sz="1800" dirty="0" smtClean="0">
                <a:solidFill>
                  <a:schemeClr val="tx2"/>
                </a:solidFill>
              </a:rPr>
              <a:t>«Рекомендуется </a:t>
            </a:r>
            <a:r>
              <a:rPr lang="ru-RU" sz="1800" dirty="0">
                <a:solidFill>
                  <a:schemeClr val="tx2"/>
                </a:solidFill>
              </a:rPr>
              <a:t>на присвоение (подтверждение) квалификационной </a:t>
            </a:r>
            <a:r>
              <a:rPr lang="ru-RU" sz="1800" dirty="0" smtClean="0">
                <a:solidFill>
                  <a:schemeClr val="tx2"/>
                </a:solidFill>
              </a:rPr>
              <a:t>категории» или «Не  </a:t>
            </a:r>
            <a:r>
              <a:rPr lang="ru-RU" sz="1800" dirty="0">
                <a:solidFill>
                  <a:schemeClr val="tx2"/>
                </a:solidFill>
              </a:rPr>
              <a:t>рекомендуется на присвоение (подтверждение) квалификационной </a:t>
            </a:r>
            <a:r>
              <a:rPr lang="ru-RU" sz="1800" dirty="0" smtClean="0">
                <a:solidFill>
                  <a:schemeClr val="tx2"/>
                </a:solidFill>
              </a:rPr>
              <a:t>категории». </a:t>
            </a:r>
            <a:endParaRPr lang="ru-RU" sz="1800" dirty="0">
              <a:solidFill>
                <a:schemeClr val="tx2"/>
              </a:solidFill>
            </a:endParaRPr>
          </a:p>
          <a:p>
            <a:pPr algn="just"/>
            <a:r>
              <a:rPr lang="ru-RU" sz="1800" b="1" dirty="0" smtClean="0">
                <a:solidFill>
                  <a:schemeClr val="tx2"/>
                </a:solidFill>
              </a:rPr>
              <a:t>Примечание: </a:t>
            </a:r>
            <a:r>
              <a:rPr lang="ru-RU" sz="1800" dirty="0" smtClean="0">
                <a:solidFill>
                  <a:schemeClr val="tx2"/>
                </a:solidFill>
              </a:rPr>
              <a:t>Решение </a:t>
            </a:r>
            <a:r>
              <a:rPr lang="ru-RU" sz="1800" dirty="0">
                <a:solidFill>
                  <a:schemeClr val="tx2"/>
                </a:solidFill>
              </a:rPr>
              <a:t>педагогического совета носит рекомендательный характер. Вне </a:t>
            </a:r>
            <a:r>
              <a:rPr lang="ru-RU" sz="1800" dirty="0" smtClean="0">
                <a:solidFill>
                  <a:schemeClr val="tx2"/>
                </a:solidFill>
              </a:rPr>
              <a:t>зависимости от </a:t>
            </a:r>
            <a:r>
              <a:rPr lang="ru-RU" sz="1800" dirty="0">
                <a:solidFill>
                  <a:schemeClr val="tx2"/>
                </a:solidFill>
              </a:rPr>
              <a:t>решения педагог продолжает принимать участие в процедуре </a:t>
            </a:r>
            <a:r>
              <a:rPr lang="ru-RU" sz="1800" dirty="0" smtClean="0">
                <a:solidFill>
                  <a:schemeClr val="tx2"/>
                </a:solidFill>
              </a:rPr>
              <a:t>присвоения (</a:t>
            </a:r>
            <a:r>
              <a:rPr lang="ru-RU" sz="1800" dirty="0">
                <a:solidFill>
                  <a:schemeClr val="tx2"/>
                </a:solidFill>
              </a:rPr>
              <a:t>подтверждения) квалификационной категории. Окончательное решение </a:t>
            </a:r>
            <a:r>
              <a:rPr lang="ru-RU" sz="1800" dirty="0" smtClean="0">
                <a:solidFill>
                  <a:schemeClr val="tx2"/>
                </a:solidFill>
              </a:rPr>
              <a:t>принимает </a:t>
            </a:r>
            <a:r>
              <a:rPr lang="en-US" sz="1800" dirty="0" err="1" smtClean="0">
                <a:solidFill>
                  <a:schemeClr val="tx2"/>
                </a:solidFill>
              </a:rPr>
              <a:t>аттестационная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комиссия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соответствующего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уровня</a:t>
            </a:r>
            <a:r>
              <a:rPr lang="en-US" sz="1800" dirty="0">
                <a:solidFill>
                  <a:schemeClr val="tx2"/>
                </a:solidFill>
              </a:rPr>
              <a:t>.</a:t>
            </a:r>
            <a:endParaRPr lang="ru-RU" sz="1800" dirty="0">
              <a:solidFill>
                <a:schemeClr val="tx2"/>
              </a:solidFill>
            </a:endParaRPr>
          </a:p>
          <a:p>
            <a:pPr algn="just"/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5310" y="1529255"/>
            <a:ext cx="1103299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kern="1200" dirty="0" smtClean="0">
                <a:solidFill>
                  <a:schemeClr val="tx2"/>
                </a:solidFill>
              </a:rPr>
              <a:t>	Квалификационная </a:t>
            </a:r>
            <a:r>
              <a:rPr lang="ru-RU" sz="1800" kern="1200" dirty="0">
                <a:solidFill>
                  <a:schemeClr val="tx2"/>
                </a:solidFill>
              </a:rPr>
              <a:t>оценка педагогов </a:t>
            </a:r>
            <a:r>
              <a:rPr lang="ru-RU" sz="1800" b="1" kern="1200" dirty="0">
                <a:solidFill>
                  <a:schemeClr val="tx2"/>
                </a:solidFill>
              </a:rPr>
              <a:t>проводится организациями образования </a:t>
            </a:r>
            <a:r>
              <a:rPr lang="ru-RU" sz="1800" kern="1200" dirty="0">
                <a:solidFill>
                  <a:schemeClr val="tx2"/>
                </a:solidFill>
              </a:rPr>
              <a:t>и включает рассмотрение документов на соответствие перечню документов, изложенных в стандарте государственной услуги по форме согласно приложению 7 настоящих Правил.</a:t>
            </a:r>
          </a:p>
          <a:p>
            <a:pPr algn="just"/>
            <a:r>
              <a:rPr lang="en-US" sz="1800" kern="1200" dirty="0">
                <a:solidFill>
                  <a:schemeClr val="tx2"/>
                </a:solidFill>
              </a:rPr>
              <a:t>     </a:t>
            </a:r>
            <a:r>
              <a:rPr lang="ru-RU" sz="1800" kern="1200" dirty="0">
                <a:solidFill>
                  <a:schemeClr val="tx2"/>
                </a:solidFill>
              </a:rPr>
              <a:t> При </a:t>
            </a:r>
            <a:r>
              <a:rPr lang="ru-RU" sz="1800" kern="1200" dirty="0" smtClean="0">
                <a:solidFill>
                  <a:schemeClr val="tx2"/>
                </a:solidFill>
              </a:rPr>
              <a:t>отсутствии </a:t>
            </a:r>
            <a:r>
              <a:rPr lang="ru-RU" sz="1800" kern="1200" dirty="0">
                <a:solidFill>
                  <a:schemeClr val="tx2"/>
                </a:solidFill>
              </a:rPr>
              <a:t>необходимых документов педагог в течение 3-х рабочих дней приносит недостающие документы.</a:t>
            </a:r>
          </a:p>
        </p:txBody>
      </p:sp>
    </p:spTree>
    <p:extLst>
      <p:ext uri="{BB962C8B-B14F-4D97-AF65-F5344CB8AC3E}">
        <p14:creationId xmlns:p14="http://schemas.microsoft.com/office/powerpoint/2010/main" val="82406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607" y="599090"/>
            <a:ext cx="11219793" cy="81854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</a:t>
            </a:r>
            <a:r>
              <a:rPr lang="ru-RU" sz="2200" b="1" dirty="0">
                <a:solidFill>
                  <a:schemeClr val="tx2"/>
                </a:solidFill>
              </a:rPr>
              <a:t>Стандарт государственной услуги </a:t>
            </a:r>
            <a:r>
              <a:rPr lang="ru-RU" sz="2200" b="1" dirty="0" smtClean="0">
                <a:solidFill>
                  <a:schemeClr val="tx2"/>
                </a:solidFill>
              </a:rPr>
              <a:t>«Прием </a:t>
            </a:r>
            <a:r>
              <a:rPr lang="ru-RU" sz="2200" b="1" dirty="0">
                <a:solidFill>
                  <a:schemeClr val="tx2"/>
                </a:solidFill>
              </a:rPr>
              <a:t>документов для прохождения аттестации </a:t>
            </a:r>
            <a:r>
              <a:rPr lang="ru-RU" sz="2200" b="1" dirty="0" smtClean="0">
                <a:solidFill>
                  <a:schemeClr val="tx2"/>
                </a:solidFill>
              </a:rPr>
              <a:t>педагогов» (Приложение 7  к </a:t>
            </a:r>
            <a:r>
              <a:rPr lang="ru-RU" sz="2200" b="1" dirty="0">
                <a:solidFill>
                  <a:schemeClr val="tx2"/>
                </a:solidFill>
              </a:rPr>
              <a:t>Правилам и </a:t>
            </a:r>
            <a:r>
              <a:rPr lang="ru-RU" sz="2200" b="1" dirty="0" smtClean="0">
                <a:solidFill>
                  <a:schemeClr val="tx2"/>
                </a:solidFill>
              </a:rPr>
              <a:t>условиям проведения аттестации педагогов)</a:t>
            </a:r>
            <a:r>
              <a:rPr lang="ru-RU" sz="2200" dirty="0">
                <a:solidFill>
                  <a:schemeClr val="tx2"/>
                </a:solidFill>
              </a:rPr>
              <a:t/>
            </a:r>
            <a:br>
              <a:rPr lang="ru-RU" sz="2200" dirty="0">
                <a:solidFill>
                  <a:schemeClr val="tx2"/>
                </a:solidFill>
              </a:rPr>
            </a:br>
            <a:endParaRPr lang="ru-RU" sz="22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8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9544" y="1292773"/>
            <a:ext cx="11666483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chemeClr val="tx2"/>
                </a:solidFill>
              </a:rPr>
              <a:t>К </a:t>
            </a:r>
            <a:r>
              <a:rPr lang="ru-RU" sz="1800" b="1" dirty="0" err="1">
                <a:solidFill>
                  <a:schemeClr val="tx2"/>
                </a:solidFill>
              </a:rPr>
              <a:t>услугодателю</a:t>
            </a:r>
            <a:r>
              <a:rPr lang="ru-RU" sz="1800" b="1" dirty="0">
                <a:solidFill>
                  <a:schemeClr val="tx2"/>
                </a:solidFill>
              </a:rPr>
              <a:t>: </a:t>
            </a:r>
          </a:p>
          <a:p>
            <a:r>
              <a:rPr lang="ru-RU" sz="1800" dirty="0">
                <a:solidFill>
                  <a:schemeClr val="tx2"/>
                </a:solidFill>
              </a:rPr>
              <a:t> 1) заявление;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2) документ, удостоверяющий личность (требуется для идентификации личности) (возвращается владельцу) либо электронный документ из сервиса цифровых документов (для идентификации); </a:t>
            </a:r>
          </a:p>
          <a:p>
            <a:r>
              <a:rPr lang="ru-RU" sz="1800" dirty="0">
                <a:solidFill>
                  <a:schemeClr val="tx2"/>
                </a:solidFill>
              </a:rPr>
              <a:t> 3) диплом об образовании;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4) документ о прохождении курсов переподготовки (при наличии);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5) документ, подтверждающий трудовую деятельность работника;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b="1" dirty="0">
                <a:solidFill>
                  <a:schemeClr val="tx2"/>
                </a:solidFill>
              </a:rPr>
              <a:t>в Государственную корпорацию: </a:t>
            </a:r>
          </a:p>
          <a:p>
            <a:r>
              <a:rPr lang="ru-RU" sz="1800" dirty="0">
                <a:solidFill>
                  <a:schemeClr val="tx2"/>
                </a:solidFill>
              </a:rPr>
              <a:t> 1) заявление;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2) диплом об образовании;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3) документ о прохождении курсов переподготовки (при наличии);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4) документ, подтверждающий трудовую деятельность работника;</a:t>
            </a:r>
          </a:p>
          <a:p>
            <a:r>
              <a:rPr lang="ru-RU" sz="1800" b="1" dirty="0">
                <a:solidFill>
                  <a:schemeClr val="tx2"/>
                </a:solidFill>
              </a:rPr>
              <a:t>через веб-портал электронного правительства egov.kz: </a:t>
            </a:r>
          </a:p>
          <a:p>
            <a:r>
              <a:rPr lang="ru-RU" sz="1800" dirty="0">
                <a:solidFill>
                  <a:schemeClr val="tx2"/>
                </a:solidFill>
              </a:rPr>
              <a:t> 1) заявление</a:t>
            </a:r>
          </a:p>
          <a:p>
            <a:r>
              <a:rPr lang="ru-RU" sz="1800" dirty="0">
                <a:solidFill>
                  <a:schemeClr val="tx2"/>
                </a:solidFill>
              </a:rPr>
              <a:t> 2) диплом об образовании;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3) документ о прохождении курсов переподготовки (при наличии);</a:t>
            </a:r>
          </a:p>
          <a:p>
            <a:r>
              <a:rPr lang="ru-RU" sz="1800" dirty="0">
                <a:solidFill>
                  <a:schemeClr val="tx2"/>
                </a:solidFill>
              </a:rPr>
              <a:t> 4) документ, подтверждающий трудовую деятельность работника;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05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9</a:t>
            </a:fld>
            <a:endParaRPr lang="ru-RU"/>
          </a:p>
        </p:txBody>
      </p:sp>
      <p:pic>
        <p:nvPicPr>
          <p:cNvPr id="4" name="Picture 2" descr="D:\слайд223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32"/>
            <a:ext cx="12192000" cy="71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62607" y="764274"/>
            <a:ext cx="1135117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</a:rPr>
              <a:t>Данные об образовании и трудовой деятельности получаются из информационных систем соответствующих государственных органов посредством шлюза электронного правительства. В случае отсутствия информации, заявитель прикладывает подтверждающие документы.</a:t>
            </a:r>
          </a:p>
          <a:p>
            <a:r>
              <a:rPr lang="ru-RU" sz="1600" b="1" dirty="0">
                <a:solidFill>
                  <a:schemeClr val="tx2"/>
                </a:solidFill>
              </a:rPr>
              <a:t>При этом для прохождения аттестации аттестационная комиссия соответствующего уровня запрашивает по информационной системе следующие данные:</a:t>
            </a:r>
          </a:p>
          <a:p>
            <a:r>
              <a:rPr lang="ru-RU" sz="1600" dirty="0">
                <a:solidFill>
                  <a:schemeClr val="tx2"/>
                </a:solidFill>
              </a:rPr>
              <a:t>1) удостоверение и приказ о присвоенной квалификационной категории (для лиц, ранее имевших квалификационную категорию);</a:t>
            </a:r>
          </a:p>
          <a:p>
            <a:r>
              <a:rPr lang="ru-RU" sz="1600" dirty="0">
                <a:solidFill>
                  <a:schemeClr val="tx2"/>
                </a:solidFill>
              </a:rPr>
              <a:t>2) документ о прохождении национального квалификационного тестирования, эссе;</a:t>
            </a:r>
          </a:p>
          <a:p>
            <a:r>
              <a:rPr lang="ru-RU" sz="1600" dirty="0">
                <a:solidFill>
                  <a:schemeClr val="tx2"/>
                </a:solidFill>
              </a:rPr>
              <a:t>3) документы, подтверждающие профессиональные достижения; </a:t>
            </a:r>
          </a:p>
          <a:p>
            <a:r>
              <a:rPr lang="ru-RU" sz="1600" dirty="0">
                <a:solidFill>
                  <a:schemeClr val="tx2"/>
                </a:solidFill>
              </a:rPr>
              <a:t>4) на квалификационную категорию "педагог-исследователь" или "педагог-мастер" - обобщение опыта; </a:t>
            </a:r>
          </a:p>
          <a:p>
            <a:r>
              <a:rPr lang="ru-RU" sz="1600" dirty="0">
                <a:solidFill>
                  <a:schemeClr val="tx2"/>
                </a:solidFill>
              </a:rPr>
              <a:t>5) видеозаписи уроков/занятий с листами наблюдения и анализом уроков/занятий (за исключением педагогов ПМПК);</a:t>
            </a:r>
          </a:p>
          <a:p>
            <a:r>
              <a:rPr lang="ru-RU" sz="1600" dirty="0">
                <a:solidFill>
                  <a:schemeClr val="tx2"/>
                </a:solidFill>
              </a:rPr>
              <a:t>6) выписка из протокола педагогического совета организации образования.</a:t>
            </a:r>
          </a:p>
          <a:p>
            <a:r>
              <a:rPr lang="ru-RU" sz="1600" b="1" dirty="0">
                <a:solidFill>
                  <a:schemeClr val="tx2"/>
                </a:solidFill>
              </a:rPr>
              <a:t>Примечание: </a:t>
            </a:r>
          </a:p>
          <a:p>
            <a:r>
              <a:rPr lang="ru-RU" sz="1600" dirty="0">
                <a:solidFill>
                  <a:schemeClr val="tx2"/>
                </a:solidFill>
              </a:rPr>
              <a:t>сертификат о прохождении курсов повышения квалификации по программам, согласованным с уполномоченным органом в области образования и документы, подтверждающие профессиональные достижения и обобщение рассматривается Комиссией на официальных сайтах управлений образования и МОН РК (подведомственные организации)</a:t>
            </a:r>
          </a:p>
          <a:p>
            <a:r>
              <a:rPr lang="ru-RU" sz="1600" dirty="0">
                <a:solidFill>
                  <a:schemeClr val="tx2"/>
                </a:solidFill>
              </a:rPr>
              <a:t>документы, подтверждающие достижения обучающихся/воспитанников (за исключением методистов методических кабинетов (центров), педагогов ПМПК, КППК, РЦ); рассматривается аттестационной комиссией на официальных сайтах управлений образования и РНПЦ "</a:t>
            </a:r>
            <a:r>
              <a:rPr lang="ru-RU" sz="1600" dirty="0" err="1">
                <a:solidFill>
                  <a:schemeClr val="tx2"/>
                </a:solidFill>
              </a:rPr>
              <a:t>Дарын</a:t>
            </a:r>
            <a:r>
              <a:rPr lang="ru-RU" sz="1600" dirty="0">
                <a:solidFill>
                  <a:schemeClr val="tx2"/>
                </a:solidFill>
              </a:rPr>
              <a:t>" </a:t>
            </a:r>
            <a:r>
              <a:rPr lang="ru-RU" sz="1600" b="1" dirty="0">
                <a:solidFill>
                  <a:schemeClr val="tx2"/>
                </a:solidFill>
              </a:rPr>
              <a:t>в соответствии с перечнем республиканских и международных олимпиад, конкурсов и соревнований, утвержденным уполномоченным органом в области образования.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79D6EEA6-1F01-41D5-A12E-48650E183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90" y="50432"/>
            <a:ext cx="818431" cy="81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3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FFC000"/>
      </a:accent3>
      <a:accent4>
        <a:srgbClr val="8F6C00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4195</TotalTime>
  <Words>3785</Words>
  <Application>Microsoft Office PowerPoint</Application>
  <PresentationFormat>Произвольный</PresentationFormat>
  <Paragraphs>453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Century Gothic</vt:lpstr>
      <vt:lpstr>Wingdings</vt:lpstr>
      <vt:lpstr>Times New Roman</vt:lpstr>
      <vt:lpstr>Quattrocento Sans</vt:lpstr>
      <vt:lpstr>Calibri</vt:lpstr>
      <vt:lpstr>Тема Office</vt:lpstr>
      <vt:lpstr>Презентация PowerPoint</vt:lpstr>
      <vt:lpstr>Нормативные правовые документы по аттестации</vt:lpstr>
      <vt:lpstr>Изменения в этапах аттестации педагогов</vt:lpstr>
      <vt:lpstr>Аттестация педагогов включает в себя следующие этапы: </vt:lpstr>
      <vt:lpstr>Для педагогов организаций дополнительного образования результат НКТ считается положительным при достижении следующих % правильных ответов: </vt:lpstr>
      <vt:lpstr>Усилены требования к прохождению НКТ</vt:lpstr>
      <vt:lpstr>Квалификационная оценка педагогов</vt:lpstr>
      <vt:lpstr> Стандарт государственной услуги «Прием документов для прохождения аттестации педагогов» (Приложение 7  к Правилам и условиям проведения аттестации педагогов) </vt:lpstr>
      <vt:lpstr>Презентация PowerPoint</vt:lpstr>
      <vt:lpstr>Состав экспертных советов </vt:lpstr>
      <vt:lpstr>Комплексное аналитическое обобщение результатов деятельности</vt:lpstr>
      <vt:lpstr>Порядок очередного присвоения квалификационных категорий педагогам </vt:lpstr>
      <vt:lpstr>Порядок очередного присвоения квалификационных категорий педагогам </vt:lpstr>
      <vt:lpstr>Порядок очередного присвоения квалификационных категорий педагогам </vt:lpstr>
      <vt:lpstr>Порядок очередного присвоения квалификационных категорий педагогам </vt:lpstr>
      <vt:lpstr>Порядок очередного присвоения квалификационных категорий педагогам </vt:lpstr>
      <vt:lpstr>Критерии оценивания портфолио педагогов  на присвоение (подтверждение) квалификационной категории</vt:lpstr>
      <vt:lpstr>Критерии оценивания портфолио педагога организаций общего среднего образования на  присвоение (подтверждение) квалификационной категории </vt:lpstr>
      <vt:lpstr>Критерии оценивания портфолио педагога организаций дополнительного образования на  присвоение (подтверждение) квалификационной категории </vt:lpstr>
      <vt:lpstr>Пояснения к критериям оценивания для педагогов организаций общего среднего образования</vt:lpstr>
      <vt:lpstr>Пояснения к критериям оценивания для педагогов организаций дополнительного образования</vt:lpstr>
      <vt:lpstr>Решения аттестационной комиссии для педагогов</vt:lpstr>
      <vt:lpstr> Порядок досрочного присвоения квалификационных категорий педагогам </vt:lpstr>
      <vt:lpstr>Требования к досрочной аттестации на категорию «педагог-модератор»</vt:lpstr>
      <vt:lpstr>Требования к досрочной аттестации на категорию «педагог-эксперт»</vt:lpstr>
      <vt:lpstr>Требования к досрочной аттестации на категорию «педагог-исследователь»</vt:lpstr>
      <vt:lpstr>Требования к досрочной аттестации на категорию «педагог-мастер»</vt:lpstr>
      <vt:lpstr>Как быть, если педагог не набрал необходимые баллы на НКТ или несвоевременно подал заявление на аттестацию?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ХОДЕ ПОДГОТОВКИ К НОВОМУ  2020-2021 УЧЕБНОМУ ГОДУ</dc:title>
  <dc:creator>ADMIN</dc:creator>
  <cp:lastModifiedBy>Gulmira 203</cp:lastModifiedBy>
  <cp:revision>644</cp:revision>
  <cp:lastPrinted>2022-01-18T11:07:36Z</cp:lastPrinted>
  <dcterms:modified xsi:type="dcterms:W3CDTF">2022-02-22T09:05:25Z</dcterms:modified>
</cp:coreProperties>
</file>