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69" r:id="rId16"/>
    <p:sldId id="270" r:id="rId17"/>
    <p:sldId id="273" r:id="rId18"/>
    <p:sldId id="268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73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9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2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7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3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6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2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0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2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B584C7-44AB-475B-B792-535647C00F3E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4A64FC-3210-4F3E-94B1-EE5F3C842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5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671195"/>
          </a:xfrm>
        </p:spPr>
        <p:txBody>
          <a:bodyPr/>
          <a:lstStyle/>
          <a:p>
            <a:pPr algn="ctr"/>
            <a:r>
              <a:rPr lang="ru-RU" sz="3600" dirty="0" smtClean="0"/>
              <a:t>Способы разрешения </a:t>
            </a:r>
            <a:br>
              <a:rPr lang="ru-RU" sz="3600" dirty="0" smtClean="0"/>
            </a:br>
            <a:r>
              <a:rPr lang="ru-RU" sz="3600" dirty="0" smtClean="0"/>
              <a:t>конфликтных ситуаций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" y="106385"/>
            <a:ext cx="2234885" cy="2234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690375" y="4957678"/>
            <a:ext cx="90216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Конфликты, они повсюду, они касаются всего, что мы делаем, всех, с кем мы общаемся, но самое смешное то, что все споры по сути одинаковы. Два человека кричат, обвиняют друг друга, избегают и при этом боятся сказать друг другу о своих чувствах. Просто поговорите, когда хочется сбежать, откройтесь, когда хочется напасть, это же так просто, так очевидно, но в тоже время так </a:t>
            </a:r>
            <a:r>
              <a:rPr lang="ru-RU" i="1" dirty="0" smtClean="0">
                <a:solidFill>
                  <a:srgbClr val="C00000"/>
                </a:solidFill>
              </a:rPr>
              <a:t>тяжело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51978" y="1478132"/>
            <a:ext cx="10090095" cy="5075068"/>
          </a:xfrm>
        </p:spPr>
        <p:txBody>
          <a:bodyPr>
            <a:noAutofit/>
          </a:bodyPr>
          <a:lstStyle/>
          <a:p>
            <a:r>
              <a:rPr lang="kk-KZ" sz="2400" b="1" dirty="0" smtClean="0"/>
              <a:t>Повторите сказанное</a:t>
            </a:r>
          </a:p>
          <a:p>
            <a:r>
              <a:rPr lang="kk-KZ" sz="2400" dirty="0" smtClean="0"/>
              <a:t>Нужно повторить то, что было услышано от стороны. Говорящий мог высказываться критически о другой стороне, но мы не соглашаемся, не осуждаем и не исправляем то, что сказано стороной. Мы повторяем информацию, используя нейтральную лексику. Нужно говорить просто и по делу. Не нужно пытаться повторить все детали сказанного, а выделить основные моменты.</a:t>
            </a:r>
          </a:p>
          <a:p>
            <a:endParaRPr lang="kk-KZ" sz="2400" dirty="0" smtClean="0"/>
          </a:p>
          <a:p>
            <a:r>
              <a:rPr lang="kk-KZ" sz="2400" b="1" dirty="0" smtClean="0"/>
              <a:t>Необходимо показать говорящему, что его понимают</a:t>
            </a:r>
          </a:p>
          <a:p>
            <a:r>
              <a:rPr lang="kk-KZ" sz="2400" b="1" dirty="0" smtClean="0">
                <a:solidFill>
                  <a:schemeClr val="accent1"/>
                </a:solidFill>
              </a:rPr>
              <a:t>Воспринимайте чувства говорящего!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400" dirty="0" smtClean="0"/>
              <a:t>Нужно уловить чувства и эмоции говорящего, обратить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400" dirty="0" smtClean="0"/>
              <a:t>внимание на слова и интонацию говорящего.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400" dirty="0" smtClean="0"/>
              <a:t>Внимательно признавать и оценивать эмоции.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030" y="5216614"/>
            <a:ext cx="2253972" cy="150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18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478132"/>
            <a:ext cx="10584873" cy="50750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algn="ctr"/>
            <a:r>
              <a:rPr lang="kk-KZ" sz="2800" b="1" dirty="0" smtClean="0"/>
              <a:t>Сообщения о себе</a:t>
            </a:r>
          </a:p>
          <a:p>
            <a:pPr algn="just"/>
            <a:endParaRPr lang="kk-KZ" sz="2800" b="1" dirty="0"/>
          </a:p>
          <a:p>
            <a:pPr algn="just"/>
            <a:endParaRPr lang="kk-KZ" sz="2800" b="1" dirty="0" smtClean="0"/>
          </a:p>
          <a:p>
            <a:pPr algn="just"/>
            <a:r>
              <a:rPr lang="kk-KZ" sz="2000" dirty="0" smtClean="0"/>
              <a:t>         Пример:</a:t>
            </a:r>
          </a:p>
          <a:p>
            <a:pPr algn="just"/>
            <a:r>
              <a:rPr lang="kk-KZ" sz="2800" b="1" dirty="0" smtClean="0"/>
              <a:t>      </a:t>
            </a:r>
          </a:p>
          <a:p>
            <a:pPr algn="just"/>
            <a:endParaRPr lang="kk-KZ" sz="2800" b="1" dirty="0"/>
          </a:p>
          <a:p>
            <a:pPr algn="just"/>
            <a:r>
              <a:rPr lang="kk-KZ" sz="2800" b="1" dirty="0" smtClean="0"/>
              <a:t>Заявление </a:t>
            </a:r>
            <a:r>
              <a:rPr lang="kk-KZ" sz="2800" b="1" dirty="0"/>
              <a:t>о других </a:t>
            </a:r>
            <a:r>
              <a:rPr lang="kk-KZ" sz="2800" b="1" dirty="0" smtClean="0"/>
              <a:t>                              Заявление о себе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Твоя музыка не дает мне </a:t>
            </a:r>
            <a:r>
              <a:rPr lang="ru-RU" sz="2400" b="1" dirty="0" smtClean="0">
                <a:solidFill>
                  <a:srgbClr val="C00000"/>
                </a:solidFill>
              </a:rPr>
              <a:t>заснуть          </a:t>
            </a:r>
            <a:r>
              <a:rPr lang="kk-KZ" sz="2400" b="1" dirty="0" smtClean="0">
                <a:solidFill>
                  <a:srgbClr val="7030A0"/>
                </a:solidFill>
              </a:rPr>
              <a:t>Я растраиваюсь и злюсь,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ночью, это меня выводит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</a:t>
            </a:r>
            <a:r>
              <a:rPr lang="kk-KZ" sz="2400" b="1" dirty="0" smtClean="0">
                <a:solidFill>
                  <a:srgbClr val="7030A0"/>
                </a:solidFill>
              </a:rPr>
              <a:t>когда </a:t>
            </a:r>
            <a:r>
              <a:rPr lang="ru-RU" sz="2400" b="1" dirty="0" smtClean="0">
                <a:solidFill>
                  <a:srgbClr val="7030A0"/>
                </a:solidFill>
              </a:rPr>
              <a:t>громкий шум мешает спать.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из себя    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Ведь завтра мне рано вставать</a:t>
            </a:r>
            <a:endParaRPr lang="kk-KZ" sz="2400" b="1" dirty="0" smtClean="0">
              <a:solidFill>
                <a:srgbClr val="7030A0"/>
              </a:solidFill>
            </a:endParaRPr>
          </a:p>
          <a:p>
            <a:pPr algn="just"/>
            <a:endParaRPr lang="kk-KZ" sz="2400" b="1" dirty="0">
              <a:solidFill>
                <a:srgbClr val="7030A0"/>
              </a:solidFill>
            </a:endParaRPr>
          </a:p>
          <a:p>
            <a:pPr algn="just"/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sp>
        <p:nvSpPr>
          <p:cNvPr id="5" name="Стрелка вниз 4"/>
          <p:cNvSpPr/>
          <p:nvPr/>
        </p:nvSpPr>
        <p:spPr>
          <a:xfrm rot="3135985">
            <a:off x="3757611" y="1764473"/>
            <a:ext cx="229112" cy="5843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5597236" y="1920408"/>
            <a:ext cx="277091" cy="554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119508">
            <a:off x="7362051" y="1842935"/>
            <a:ext cx="243551" cy="517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66109" y="2311971"/>
            <a:ext cx="126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Чувства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6560" y="2660970"/>
            <a:ext cx="144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</a:rPr>
              <a:t>ействия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6111" y="2365725"/>
            <a:ext cx="1407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Эмоции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1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533550"/>
            <a:ext cx="10584873" cy="5075068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 smtClean="0"/>
              <a:t>Переформулируйте ЗАЯВЛЕНИЯ О ДРУГИХ</a:t>
            </a:r>
            <a:r>
              <a:rPr lang="en-US" sz="2400" b="1" dirty="0" smtClean="0"/>
              <a:t> </a:t>
            </a:r>
            <a:r>
              <a:rPr lang="kk-KZ" sz="2400" b="1" dirty="0" smtClean="0"/>
              <a:t>на ЗАЯВЛЕНИЯ О СЕБЕ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/>
              <a:t>Мама постоянно заставляет меня убирать в комнате, и я не успеваю делать домашние задания.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>
                <a:solidFill>
                  <a:srgbClr val="7030A0"/>
                </a:solidFill>
              </a:rPr>
              <a:t>Я не успеваю делать домашние задания, потому что мне нужно убирать в комнате.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/>
              <a:t> Почему он мне звонит ночью, когда я уже собираюсь спать?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>
                <a:solidFill>
                  <a:srgbClr val="7030A0"/>
                </a:solidFill>
              </a:rPr>
              <a:t>Меня раздражает когда мне звонят ночью.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/>
              <a:t>Папа никогда не принимает всерьез мои мысли.</a:t>
            </a:r>
          </a:p>
          <a:p>
            <a:pPr marL="342900" indent="-342900" algn="just">
              <a:buFontTx/>
              <a:buChar char="-"/>
            </a:pPr>
            <a:r>
              <a:rPr lang="kk-KZ" sz="2400" b="1" dirty="0" smtClean="0">
                <a:solidFill>
                  <a:srgbClr val="7030A0"/>
                </a:solidFill>
              </a:rPr>
              <a:t>Я очень растраиваюсь, когда папа меня не понимает.</a:t>
            </a:r>
          </a:p>
          <a:p>
            <a:pPr marL="342900" indent="-342900" algn="just">
              <a:buFontTx/>
              <a:buChar char="-"/>
            </a:pPr>
            <a:endParaRPr lang="kk-KZ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83126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04" y="5273647"/>
            <a:ext cx="2081456" cy="138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36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551708"/>
            <a:ext cx="10584873" cy="505690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</a:rPr>
              <a:t>Признание и сопереживание</a:t>
            </a:r>
            <a:endParaRPr lang="kk-KZ" sz="2400" b="1" dirty="0"/>
          </a:p>
          <a:p>
            <a:pPr algn="just"/>
            <a:r>
              <a:rPr lang="kk-KZ" sz="2400" b="1" dirty="0" smtClean="0"/>
              <a:t>Необходимо сопереживать, оставаясь беспристрастным.</a:t>
            </a:r>
          </a:p>
          <a:p>
            <a:pPr algn="just"/>
            <a:r>
              <a:rPr lang="kk-KZ" sz="2400" b="1" dirty="0" smtClean="0">
                <a:solidFill>
                  <a:srgbClr val="7030A0"/>
                </a:solidFill>
              </a:rPr>
              <a:t>Признание</a:t>
            </a:r>
            <a:r>
              <a:rPr lang="kk-KZ" sz="2400" b="1" dirty="0" smtClean="0"/>
              <a:t> происходит, когда педагог-психолог вербально выражает свое понимание того, что у сторон есть определеные </a:t>
            </a:r>
            <a:r>
              <a:rPr lang="kk-KZ" sz="2400" b="1" dirty="0" smtClean="0">
                <a:solidFill>
                  <a:srgbClr val="7030A0"/>
                </a:solidFill>
              </a:rPr>
              <a:t>чувства и эмоции. </a:t>
            </a:r>
            <a:r>
              <a:rPr lang="kk-KZ" sz="2400" b="1" dirty="0" smtClean="0"/>
              <a:t>Даже если </a:t>
            </a:r>
          </a:p>
          <a:p>
            <a:pPr algn="just"/>
            <a:r>
              <a:rPr lang="kk-KZ" sz="2400" b="1" dirty="0" smtClean="0"/>
              <a:t>он точно суммирует все сказанное стороной, сторона часто не ощущает себя услышанной, пока не признали ее чувства. Признание поддерживает </a:t>
            </a:r>
            <a:r>
              <a:rPr lang="kk-KZ" sz="2400" b="1" dirty="0" smtClean="0">
                <a:solidFill>
                  <a:srgbClr val="7030A0"/>
                </a:solidFill>
              </a:rPr>
              <a:t>самоуважение </a:t>
            </a:r>
            <a:r>
              <a:rPr lang="kk-KZ" sz="2400" b="1" dirty="0" smtClean="0"/>
              <a:t>человека, который понимает что его </a:t>
            </a:r>
            <a:r>
              <a:rPr lang="kk-KZ" sz="2400" b="1" dirty="0"/>
              <a:t>чувства </a:t>
            </a:r>
            <a:endParaRPr lang="kk-KZ" sz="2400" b="1" dirty="0" smtClean="0"/>
          </a:p>
          <a:p>
            <a:pPr algn="just"/>
            <a:r>
              <a:rPr lang="kk-KZ" sz="2400" b="1" dirty="0" smtClean="0"/>
              <a:t>являются ценными. </a:t>
            </a:r>
            <a:r>
              <a:rPr lang="kk-KZ" sz="1800" b="1" dirty="0" smtClean="0"/>
              <a:t>Пример: вы очень старались быть хорошей дочерью</a:t>
            </a:r>
          </a:p>
          <a:p>
            <a:pPr algn="just"/>
            <a:r>
              <a:rPr lang="kk-KZ" sz="2400" b="1" dirty="0" smtClean="0">
                <a:solidFill>
                  <a:srgbClr val="7030A0"/>
                </a:solidFill>
              </a:rPr>
              <a:t>Сопереживание </a:t>
            </a:r>
            <a:r>
              <a:rPr lang="kk-KZ" sz="2400" b="1" dirty="0" smtClean="0"/>
              <a:t>– демонстрация понимания того, что вы знаете,что чувствует</a:t>
            </a:r>
          </a:p>
          <a:p>
            <a:pPr algn="just"/>
            <a:r>
              <a:rPr lang="kk-KZ" sz="2400" b="1" dirty="0"/>
              <a:t>ч</a:t>
            </a:r>
            <a:r>
              <a:rPr lang="kk-KZ" sz="2400" b="1" dirty="0" smtClean="0"/>
              <a:t>еловек. </a:t>
            </a:r>
            <a:r>
              <a:rPr lang="kk-KZ" sz="2000" b="1" dirty="0" smtClean="0"/>
              <a:t>Пример: Я вижу, что вас это расстроило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83126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73" y="5375564"/>
            <a:ext cx="2057399" cy="137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54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7527" y="1482436"/>
            <a:ext cx="10044546" cy="512618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</a:rPr>
              <a:t>Перерывы и молчание</a:t>
            </a:r>
          </a:p>
          <a:p>
            <a:pPr algn="just"/>
            <a:r>
              <a:rPr lang="kk-KZ" sz="2400" b="1" dirty="0" smtClean="0"/>
              <a:t>Если эмоции накаляются или сторона теряет самообладание, можно сделать короткий перерыв. Это дает возможность сторонам немного подумать, и вернуться на беседу с более ясной установкой. </a:t>
            </a:r>
          </a:p>
          <a:p>
            <a:pPr algn="just"/>
            <a:r>
              <a:rPr lang="kk-KZ" sz="2400" b="1" dirty="0" smtClean="0"/>
              <a:t>Также можно использовать молчание.Так как молчание часто вызывает неловкость, сторона может начать говорить и добрвольно предоставит </a:t>
            </a:r>
          </a:p>
          <a:p>
            <a:pPr algn="just"/>
            <a:r>
              <a:rPr lang="kk-KZ" sz="2400" b="1" dirty="0" smtClean="0"/>
              <a:t>информацию, которую бы иначе не предоставила. </a:t>
            </a:r>
          </a:p>
          <a:p>
            <a:pPr algn="just"/>
            <a:r>
              <a:rPr lang="kk-KZ" sz="2400" b="1" dirty="0" smtClean="0"/>
              <a:t>Сторона может попытаться  заполнить молчание объяснениями </a:t>
            </a:r>
          </a:p>
          <a:p>
            <a:pPr algn="just"/>
            <a:r>
              <a:rPr lang="kk-KZ" sz="2400" b="1" dirty="0" smtClean="0"/>
              <a:t>и дополнениями к тому, что было сказано.</a:t>
            </a:r>
            <a:endParaRPr lang="kk-KZ" sz="24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83126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73" y="5375564"/>
            <a:ext cx="2057399" cy="137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51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01874" y="1246909"/>
            <a:ext cx="10791362" cy="530629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/>
              <a:t>Перефразирование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Смягчение тона заявления стороны, чтобы другая все услышала и поняла, 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о чем речь</a:t>
            </a:r>
            <a:endParaRPr lang="kk-KZ" sz="2400" b="1" dirty="0" smtClean="0"/>
          </a:p>
          <a:p>
            <a:pPr marL="342900" indent="-342900" algn="just">
              <a:buFontTx/>
              <a:buChar char="-"/>
            </a:pPr>
            <a:r>
              <a:rPr lang="kk-KZ" sz="2000" b="1" dirty="0"/>
              <a:t>Подруга обвиняет меня в том, что я </a:t>
            </a:r>
            <a:r>
              <a:rPr lang="kk-KZ" sz="2000" b="1" dirty="0" smtClean="0"/>
              <a:t>изменилась </a:t>
            </a:r>
            <a:r>
              <a:rPr lang="kk-KZ" sz="2000" b="1" dirty="0"/>
              <a:t>после того, как </a:t>
            </a:r>
          </a:p>
          <a:p>
            <a:pPr algn="just"/>
            <a:r>
              <a:rPr lang="kk-KZ" sz="2000" b="1" dirty="0"/>
              <a:t>перешла в другую </a:t>
            </a:r>
            <a:r>
              <a:rPr lang="kk-KZ" sz="2000" b="1" dirty="0" smtClean="0"/>
              <a:t>школу.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 smtClean="0">
                <a:solidFill>
                  <a:srgbClr val="7030A0"/>
                </a:solidFill>
              </a:rPr>
              <a:t>Вас растраивает то, что подруга стала вас воспринимать как-то иначе, не как раньше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/>
              <a:t>Б</a:t>
            </a:r>
            <a:r>
              <a:rPr lang="kk-KZ" sz="2000" b="1" dirty="0" smtClean="0"/>
              <a:t>лизкая подруга ревнует меня к моим подругам.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 smtClean="0">
                <a:solidFill>
                  <a:srgbClr val="7030A0"/>
                </a:solidFill>
              </a:rPr>
              <a:t>Вам кажется что общение с другими подругами раздражает вашу близкую </a:t>
            </a:r>
          </a:p>
          <a:p>
            <a:pPr algn="just"/>
            <a:r>
              <a:rPr lang="kk-KZ" sz="2000" b="1" dirty="0" smtClean="0">
                <a:solidFill>
                  <a:srgbClr val="7030A0"/>
                </a:solidFill>
              </a:rPr>
              <a:t>подругу?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 smtClean="0"/>
              <a:t>Друг не хочет играть со мной в игру, которую я больше всего люблю.</a:t>
            </a:r>
          </a:p>
          <a:p>
            <a:pPr marL="342900" indent="-342900" algn="just">
              <a:buFontTx/>
              <a:buChar char="-"/>
            </a:pPr>
            <a:r>
              <a:rPr lang="kk-KZ" sz="2000" b="1" dirty="0" smtClean="0">
                <a:solidFill>
                  <a:srgbClr val="7030A0"/>
                </a:solidFill>
              </a:rPr>
              <a:t>Вас обижает то, что друг не желает играть с вами в вашу любимую игру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284169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</p:spTree>
    <p:extLst>
      <p:ext uri="{BB962C8B-B14F-4D97-AF65-F5344CB8AC3E}">
        <p14:creationId xmlns:p14="http://schemas.microsoft.com/office/powerpoint/2010/main" val="229360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1770" y="1578279"/>
            <a:ext cx="10841466" cy="4974921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/>
              <a:t>Уточнение</a:t>
            </a:r>
          </a:p>
          <a:p>
            <a:pPr algn="ctr"/>
            <a:r>
              <a:rPr lang="kk-KZ" sz="2400" b="1" dirty="0" smtClean="0">
                <a:solidFill>
                  <a:srgbClr val="7030A0"/>
                </a:solidFill>
              </a:rPr>
              <a:t>Необходимо для прояснения непонятных моментов и трактовок</a:t>
            </a:r>
          </a:p>
          <a:p>
            <a:pPr algn="ctr"/>
            <a:endParaRPr lang="kk-KZ" sz="2400" b="1" dirty="0" smtClean="0"/>
          </a:p>
          <a:p>
            <a:pPr marL="342900" indent="-342900" algn="just">
              <a:buFontTx/>
              <a:buChar char="-"/>
            </a:pPr>
            <a:r>
              <a:rPr lang="kk-KZ" sz="2800" b="1" dirty="0"/>
              <a:t>Мой лучший друг на уроке перед учителями меня </a:t>
            </a:r>
            <a:r>
              <a:rPr lang="kk-KZ" sz="2800" b="1" dirty="0" smtClean="0"/>
              <a:t>унижает.</a:t>
            </a:r>
          </a:p>
          <a:p>
            <a:pPr marL="342900" indent="-342900" algn="just">
              <a:buFontTx/>
              <a:buChar char="-"/>
            </a:pPr>
            <a:r>
              <a:rPr lang="kk-KZ" sz="2800" b="1" dirty="0" smtClean="0">
                <a:solidFill>
                  <a:srgbClr val="7030A0"/>
                </a:solidFill>
              </a:rPr>
              <a:t>Что вы подразумеваете под словом унижение? </a:t>
            </a:r>
          </a:p>
          <a:p>
            <a:pPr marL="342900" indent="-342900" algn="just">
              <a:buFontTx/>
              <a:buChar char="-"/>
            </a:pPr>
            <a:r>
              <a:rPr lang="kk-K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Мои родители не покупают мне необходимые вещи.</a:t>
            </a:r>
            <a:endParaRPr lang="kk-KZ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kk-KZ" sz="2800" b="1" dirty="0" smtClean="0">
                <a:solidFill>
                  <a:srgbClr val="7030A0"/>
                </a:solidFill>
              </a:rPr>
              <a:t>Что для вас является необходимой вещью?</a:t>
            </a:r>
            <a:endParaRPr lang="kk-KZ" sz="2800" b="1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kk-KZ" sz="2800" b="1" dirty="0" smtClean="0"/>
              <a:t>Я хочу измениться, а родители не дают мне этого сделать.</a:t>
            </a:r>
          </a:p>
          <a:p>
            <a:pPr marL="342900" indent="-342900" algn="just">
              <a:buFontTx/>
              <a:buChar char="-"/>
            </a:pPr>
            <a:r>
              <a:rPr lang="kk-KZ" sz="2800" b="1" dirty="0" smtClean="0">
                <a:solidFill>
                  <a:srgbClr val="7030A0"/>
                </a:solidFill>
              </a:rPr>
              <a:t>А как вы </a:t>
            </a:r>
            <a:r>
              <a:rPr lang="kk-KZ" sz="2800" b="1" dirty="0">
                <a:solidFill>
                  <a:srgbClr val="7030A0"/>
                </a:solidFill>
              </a:rPr>
              <a:t>хотели бы </a:t>
            </a:r>
            <a:r>
              <a:rPr lang="kk-KZ" sz="2800" b="1" dirty="0" smtClean="0">
                <a:solidFill>
                  <a:srgbClr val="7030A0"/>
                </a:solidFill>
              </a:rPr>
              <a:t>измениться?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284169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</p:spTree>
    <p:extLst>
      <p:ext uri="{BB962C8B-B14F-4D97-AF65-F5344CB8AC3E}">
        <p14:creationId xmlns:p14="http://schemas.microsoft.com/office/powerpoint/2010/main" val="34551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31272" y="864296"/>
            <a:ext cx="10183091" cy="4040214"/>
          </a:xfrm>
        </p:spPr>
        <p:txBody>
          <a:bodyPr>
            <a:noAutofit/>
          </a:bodyPr>
          <a:lstStyle/>
          <a:p>
            <a:pPr algn="ctr"/>
            <a:endParaRPr lang="kk-KZ" sz="2800" b="1" dirty="0" smtClean="0"/>
          </a:p>
          <a:p>
            <a:pPr algn="ctr"/>
            <a:r>
              <a:rPr lang="kk-KZ" sz="2800" b="1" dirty="0" smtClean="0"/>
              <a:t>Суммирование сказанного</a:t>
            </a:r>
          </a:p>
          <a:p>
            <a:r>
              <a:rPr lang="kk-KZ" sz="2800" b="1" dirty="0" smtClean="0"/>
              <a:t>Необходимо проводить итоги и делать это в нейтральной форме.</a:t>
            </a:r>
          </a:p>
          <a:p>
            <a:r>
              <a:rPr lang="kk-KZ" sz="2800" b="1" dirty="0" smtClean="0"/>
              <a:t>Суммирование сказанного поможет внести исправления и уточнения,  а также даст возможность другой стороне услышать сказанное в нейтральном и беспристрастном виде, что смягчает эмоциональную окраску.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284169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03" y="4696689"/>
            <a:ext cx="2299855" cy="1724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98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57200" y="1478132"/>
            <a:ext cx="10584873" cy="5075068"/>
          </a:xfrm>
        </p:spPr>
        <p:txBody>
          <a:bodyPr>
            <a:noAutofit/>
          </a:bodyPr>
          <a:lstStyle/>
          <a:p>
            <a:pPr algn="ctr"/>
            <a:endParaRPr lang="kk-KZ" sz="2400" b="1" dirty="0"/>
          </a:p>
          <a:p>
            <a:pPr algn="just"/>
            <a:endParaRPr lang="kk-KZ" sz="2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4"/>
            <a:ext cx="11208327" cy="858596"/>
          </a:xfrm>
        </p:spPr>
        <p:txBody>
          <a:bodyPr/>
          <a:lstStyle/>
          <a:p>
            <a:pPr algn="ctr"/>
            <a:r>
              <a:rPr lang="kk-KZ" sz="2800" b="1" dirty="0"/>
              <a:t/>
            </a:r>
            <a:br>
              <a:rPr lang="kk-KZ" sz="2800" b="1" dirty="0"/>
            </a:br>
            <a:r>
              <a:rPr lang="kk-KZ" sz="2800" b="1" dirty="0" smtClean="0"/>
              <a:t>Упражнение «Достойный ответ»</a:t>
            </a:r>
            <a:endParaRPr lang="ru-RU" sz="20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9325"/>
              </p:ext>
            </p:extLst>
          </p:nvPr>
        </p:nvGraphicFramePr>
        <p:xfrm>
          <a:off x="609601" y="1204966"/>
          <a:ext cx="10792690" cy="55006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92690">
                  <a:extLst>
                    <a:ext uri="{9D8B030D-6E8A-4147-A177-3AD203B41FA5}">
                      <a16:colId xmlns="" xmlns:a16="http://schemas.microsoft.com/office/drawing/2014/main" val="742885417"/>
                    </a:ext>
                  </a:extLst>
                </a:gridCol>
              </a:tblGrid>
              <a:tr h="593361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Ты слишком высокого мнения о себе. Ты ведешь себя так, как будто ты самый главный здесь.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3309668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Ты никогда никому не </a:t>
                      </a:r>
                      <a:r>
                        <a:rPr lang="ru-RU" sz="2000" dirty="0" smtClean="0">
                          <a:effectLst/>
                        </a:rPr>
                        <a:t>помогаешь.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44048512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Когда я тебя встречаю, мне хочется перейти на другую сторону улицы.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10082898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Ты совсем не умеешь красиво одеваться.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2772081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Почему ты на всех смотришь волком?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53704287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 тобой нельзя иметь никаких деловых отношений.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4208805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Ты как не от мира </a:t>
                      </a:r>
                      <a:r>
                        <a:rPr lang="ru-RU" sz="2000" dirty="0" smtClean="0">
                          <a:effectLst/>
                        </a:rPr>
                        <a:t>сего.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66307792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 тебя такой страшный взгляд.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24289577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 тобой бесполезно договариваться о чем -либо. Ты все равно все забудешь.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082758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 тебя такой скрипучий голос, он действует мне на нервы.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2156115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Посмотри, на кого ты похожа!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1693887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Ты слишком много болтаешь ерунды.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96825445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Что ты вечно на всех кричишь?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50152244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 тебя полностью отсутствует чувство юмора.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42684826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marR="457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Ты слишком плохо воспитана.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475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4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64504" y="2329841"/>
            <a:ext cx="10049860" cy="2267211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«</a:t>
            </a:r>
            <a:r>
              <a:rPr lang="ru-RU" sz="2800" i="1" dirty="0"/>
              <a:t>Все конфликты в мире и в душе человека проходят через его сердце и возвращаются к нам осмысленными и понятными. </a:t>
            </a:r>
            <a:endParaRPr lang="ru-RU" sz="2800" i="1" dirty="0" smtClean="0"/>
          </a:p>
          <a:p>
            <a:pPr algn="ctr"/>
            <a:r>
              <a:rPr lang="ru-RU" sz="2800" i="1" dirty="0" smtClean="0"/>
              <a:t>А </a:t>
            </a:r>
            <a:r>
              <a:rPr lang="ru-RU" sz="2800" i="1" dirty="0"/>
              <a:t>то, что понятно, уже не так </a:t>
            </a:r>
            <a:r>
              <a:rPr lang="ru-RU" sz="2800" i="1" dirty="0" smtClean="0"/>
              <a:t>страшно</a:t>
            </a:r>
            <a:r>
              <a:rPr lang="ru-RU" sz="2800" dirty="0" smtClean="0"/>
              <a:t>» </a:t>
            </a:r>
          </a:p>
          <a:p>
            <a:pPr algn="ctr"/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Э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  <a:r>
              <a:rPr lang="ru-RU" sz="2800" dirty="0" err="1" smtClean="0"/>
              <a:t>Фромм</a:t>
            </a:r>
            <a:endParaRPr lang="kk-KZ" sz="28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95746" y="1417467"/>
            <a:ext cx="11208327" cy="1284169"/>
          </a:xfrm>
        </p:spPr>
        <p:txBody>
          <a:bodyPr/>
          <a:lstStyle/>
          <a:p>
            <a:pPr algn="ctr"/>
            <a:r>
              <a:rPr lang="kk-KZ" sz="54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316182" y="-526472"/>
            <a:ext cx="9270768" cy="277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9600" kern="1200" cap="all" baseline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СИНКВЕЙН</a:t>
            </a:r>
            <a:r>
              <a:rPr lang="ru-RU" sz="2400" dirty="0" smtClean="0"/>
              <a:t> – ПОЭТИЧЕСКАЯ ФОРМА, КОТОРАЯ ПОЗВОЛЯЕТ ОБОБЩИТЬ ФАКТИЧЕСКИЙ ИЛИ АССОЦИАТИВНЫЙ МАТЕРИАЛ ПО КАКОЙ-ЛИБО ТЕМЕ. СИНКВЕЙН СОСТОИТ ИЗ ПЯТИ СТРОК И ВЫСТРАИВАЕТСЯ СЛЕДУЮЩИМ ОБРАЗОМ:</a:t>
            </a:r>
            <a:endParaRPr lang="ru-RU" sz="2400" dirty="0"/>
          </a:p>
        </p:txBody>
      </p:sp>
      <p:sp>
        <p:nvSpPr>
          <p:cNvPr id="7" name="Текст 1"/>
          <p:cNvSpPr>
            <a:spLocks noGrp="1"/>
          </p:cNvSpPr>
          <p:nvPr>
            <p:ph type="ctrTitle"/>
          </p:nvPr>
        </p:nvSpPr>
        <p:spPr>
          <a:xfrm>
            <a:off x="982474" y="1548932"/>
            <a:ext cx="9938183" cy="3000231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СТРОКА 1 – ОПРЕДЕЛЯЕМОЕ ПОНЯТИЕ;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СТРОКА 2 – ДВА ПРИЛАГАТЕЛЬНЫХ К НЕМУ;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СТРОКА 3 – ТРИ ГЛАГОЛА К НЕМУ;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СТРОКА 4 – ФРАЗА ИЗ ЧЕТЫРЕХ-ПЯТИ СЛОВ;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СТРОКА 5 – ВЫВОД (ОБОБЩЕННОЕ ПОНЯТИЕ, 		  Синоним  И Т.П)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63" y="4047621"/>
            <a:ext cx="5125835" cy="2344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908" y="526473"/>
            <a:ext cx="9009611" cy="3941558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83" y="1630534"/>
            <a:ext cx="2234885" cy="22348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88954" y="800070"/>
            <a:ext cx="8849517" cy="33943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Конфликт</a:t>
            </a:r>
            <a:r>
              <a:rPr lang="ru-RU" sz="3200" dirty="0"/>
              <a:t> (от лат. </a:t>
            </a:r>
            <a:r>
              <a:rPr lang="ru-RU" sz="3200" dirty="0" smtClean="0"/>
              <a:t>сonflictus </a:t>
            </a:r>
            <a:r>
              <a:rPr lang="ru-RU" sz="3200" dirty="0"/>
              <a:t>– столкновение) </a:t>
            </a:r>
            <a:endParaRPr lang="ru-RU" sz="3200" dirty="0" smtClean="0"/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отсутствие </a:t>
            </a:r>
            <a:r>
              <a:rPr lang="ru-RU" sz="3200" dirty="0"/>
              <a:t>согласия между двумя или более сторонами, которые могут быть конкретными лицами или группами. </a:t>
            </a:r>
            <a:endParaRPr lang="ru-RU" sz="3200" dirty="0" smtClean="0"/>
          </a:p>
          <a:p>
            <a:pPr algn="just"/>
            <a:endParaRPr lang="ru-RU" sz="32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712" y="5056908"/>
            <a:ext cx="2446317" cy="1528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465303" y="3535358"/>
            <a:ext cx="30043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Каждая </a:t>
            </a:r>
            <a:r>
              <a:rPr lang="ru-RU" sz="2000" dirty="0"/>
              <a:t>сторона делает все, чтобы принята была её точка зрения и цель, и мешает другой стороне делать то же самое.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582" y="4364182"/>
            <a:ext cx="5223163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объему конфликты подразделяют на: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внутриличностные;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межличностные;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между личностью и группой;</a:t>
            </a:r>
            <a:endParaRPr lang="ru-RU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· межгрупповые.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908" y="526473"/>
            <a:ext cx="9009611" cy="3941558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5925" t="22822" r="32963" b="10323"/>
          <a:stretch/>
        </p:blipFill>
        <p:spPr>
          <a:xfrm>
            <a:off x="528638" y="252089"/>
            <a:ext cx="10901361" cy="61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8908" y="526473"/>
            <a:ext cx="9009611" cy="3941558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88954" y="232963"/>
            <a:ext cx="8849517" cy="33943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Конфликт</a:t>
            </a:r>
            <a:endParaRPr lang="ru-RU" sz="3600" dirty="0" smtClean="0"/>
          </a:p>
        </p:txBody>
      </p:sp>
      <p:sp>
        <p:nvSpPr>
          <p:cNvPr id="3" name="Стрелка вниз 2"/>
          <p:cNvSpPr/>
          <p:nvPr/>
        </p:nvSpPr>
        <p:spPr>
          <a:xfrm rot="3135985">
            <a:off x="5280347" y="641190"/>
            <a:ext cx="317871" cy="7587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628360">
            <a:off x="7439144" y="627996"/>
            <a:ext cx="321551" cy="737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9883" y="1609620"/>
            <a:ext cx="2917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конструктивные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15052" y="1596697"/>
            <a:ext cx="3203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деструктивные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92395" y="2159089"/>
            <a:ext cx="4746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препятствующие эффективному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взаимодействию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принятию решений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65753" y="2288847"/>
            <a:ext cx="46266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способствуют принятию</a:t>
            </a: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обоснованных решений и 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развитию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взаимоотношений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5" y="4221192"/>
            <a:ext cx="3217865" cy="229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300" y="4221192"/>
            <a:ext cx="3447982" cy="2297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12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9600" y="4350327"/>
            <a:ext cx="10827327" cy="2313709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1. </a:t>
            </a:r>
            <a:r>
              <a:rPr lang="ru-RU" sz="2400" dirty="0" smtClean="0"/>
              <a:t>Не могли бы вы более детально рассказать о том,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что вы сейчас затронули?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2.</a:t>
            </a:r>
            <a:r>
              <a:rPr lang="ru-RU" sz="2400" dirty="0" smtClean="0"/>
              <a:t> Можете рассказать мне больше, чем сказали?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3.</a:t>
            </a:r>
            <a:r>
              <a:rPr lang="ru-RU" sz="2400" dirty="0" smtClean="0"/>
              <a:t> Когда это произошло?</a:t>
            </a:r>
          </a:p>
          <a:p>
            <a:r>
              <a:rPr lang="ru-RU" sz="2400" dirty="0" smtClean="0">
                <a:solidFill>
                  <a:schemeClr val="accent1"/>
                </a:solidFill>
              </a:rPr>
              <a:t>4. </a:t>
            </a:r>
            <a:r>
              <a:rPr lang="ru-RU" sz="2400" dirty="0" smtClean="0"/>
              <a:t>Каковы были некоторые обстоятельства?</a:t>
            </a:r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15" y="4833066"/>
            <a:ext cx="2320638" cy="1881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1380" y="1494784"/>
            <a:ext cx="9490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Формулировка </a:t>
            </a:r>
            <a:r>
              <a:rPr lang="ru-RU" sz="2400" b="1" dirty="0" smtClean="0"/>
              <a:t>вопросов</a:t>
            </a:r>
          </a:p>
          <a:p>
            <a:pPr algn="ctr"/>
            <a:r>
              <a:rPr lang="ru-RU" sz="2400" b="1" dirty="0" smtClean="0"/>
              <a:t>Вопросы </a:t>
            </a:r>
            <a:r>
              <a:rPr lang="ru-RU" sz="2400" b="1" dirty="0"/>
              <a:t>в начале </a:t>
            </a:r>
            <a:r>
              <a:rPr lang="ru-RU" sz="2400" dirty="0"/>
              <a:t>(для определения интересов и сбора информации)</a:t>
            </a:r>
            <a:r>
              <a:rPr lang="ru-RU" sz="2400" b="1" dirty="0"/>
              <a:t>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416" y="2577001"/>
            <a:ext cx="829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Что вас в основном заботит?</a:t>
            </a:r>
          </a:p>
          <a:p>
            <a:pPr marL="457200" indent="-457200">
              <a:buAutoNum type="arabicPeriod"/>
            </a:pPr>
            <a:r>
              <a:rPr lang="ru-RU" sz="2400" dirty="0"/>
              <a:t>Как вы воспринимаете данную ситуацию?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1380" y="3396283"/>
            <a:ext cx="8104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Информационные вопросы </a:t>
            </a:r>
            <a:r>
              <a:rPr lang="ru-RU" sz="2400" dirty="0"/>
              <a:t>(конкретизация и объяснение ситуации): </a:t>
            </a:r>
          </a:p>
        </p:txBody>
      </p:sp>
    </p:spTree>
    <p:extLst>
      <p:ext uri="{BB962C8B-B14F-4D97-AF65-F5344CB8AC3E}">
        <p14:creationId xmlns:p14="http://schemas.microsoft.com/office/powerpoint/2010/main" val="15575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0902" y="4421688"/>
            <a:ext cx="11211865" cy="207932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Что вы понимаете под этим термином?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могли </a:t>
            </a:r>
            <a:r>
              <a:rPr lang="ru-RU" sz="2400" dirty="0"/>
              <a:t>б</a:t>
            </a:r>
            <a:r>
              <a:rPr lang="ru-RU" sz="2400" dirty="0" smtClean="0"/>
              <a:t>ы вы уточнить конкретно?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Как это изменит ситуацию для вас?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Не могли бы вы помочь мне лучше  понять,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как все будет работать?</a:t>
            </a:r>
          </a:p>
          <a:p>
            <a:endParaRPr lang="ru-RU" sz="2400" dirty="0" smtClean="0"/>
          </a:p>
          <a:p>
            <a:pPr marL="457200" indent="-457200">
              <a:buAutoNum type="arabicPeriod"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39" y="4762698"/>
            <a:ext cx="2113607" cy="171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7017" y="1787236"/>
            <a:ext cx="955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Формулировка вопросов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Уточняющие вопросы </a:t>
            </a:r>
            <a:r>
              <a:rPr lang="ru-RU" sz="2400" dirty="0"/>
              <a:t>(для разъяснения непонятных моментов):</a:t>
            </a:r>
          </a:p>
        </p:txBody>
      </p:sp>
    </p:spTree>
    <p:extLst>
      <p:ext uri="{BB962C8B-B14F-4D97-AF65-F5344CB8AC3E}">
        <p14:creationId xmlns:p14="http://schemas.microsoft.com/office/powerpoint/2010/main" val="37357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6197" y="4334005"/>
            <a:ext cx="10346499" cy="35215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1. </a:t>
            </a:r>
            <a:r>
              <a:rPr lang="ru-RU" sz="2000" dirty="0" smtClean="0"/>
              <a:t>Какое возможное решение этого спора?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2000" dirty="0" smtClean="0">
                <a:solidFill>
                  <a:schemeClr val="accent1"/>
                </a:solidFill>
              </a:rPr>
              <a:t>2. </a:t>
            </a:r>
            <a:r>
              <a:rPr lang="ru-RU" sz="2000" dirty="0" smtClean="0"/>
              <a:t>Как этот вариант примет другая сторона?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000" dirty="0" smtClean="0">
                <a:solidFill>
                  <a:schemeClr val="accent1"/>
                </a:solidFill>
              </a:rPr>
              <a:t>3.</a:t>
            </a:r>
            <a:r>
              <a:rPr lang="kk-KZ" sz="2000" dirty="0" smtClean="0"/>
              <a:t> Что произойдет, если...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000" dirty="0" smtClean="0">
                <a:solidFill>
                  <a:schemeClr val="accent1"/>
                </a:solidFill>
              </a:rPr>
              <a:t>4.</a:t>
            </a:r>
            <a:r>
              <a:rPr lang="kk-KZ" sz="2000" dirty="0" smtClean="0"/>
              <a:t> Какой, по вашему мнению, существует вариант для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000" dirty="0"/>
              <a:t> </a:t>
            </a:r>
            <a:r>
              <a:rPr lang="kk-KZ" sz="2000" dirty="0" smtClean="0"/>
              <a:t>   разрешения этой ситуации?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kk-KZ" sz="2000" dirty="0" smtClean="0">
                <a:solidFill>
                  <a:schemeClr val="accent1"/>
                </a:solidFill>
              </a:rPr>
              <a:t>5. </a:t>
            </a:r>
            <a:r>
              <a:rPr lang="kk-KZ" sz="2000" dirty="0" smtClean="0"/>
              <a:t>Как могут обе стороны это разрешить?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endParaRPr lang="ru-RU" sz="2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986" y="4671955"/>
            <a:ext cx="2473036" cy="200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80135" y="1678909"/>
            <a:ext cx="9493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Формулировка вопросов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Вопросы для решения конфликта </a:t>
            </a:r>
            <a:endParaRPr lang="ru-RU" sz="2400" b="1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для разработки вариантов решений):</a:t>
            </a:r>
          </a:p>
        </p:txBody>
      </p:sp>
    </p:spTree>
    <p:extLst>
      <p:ext uri="{BB962C8B-B14F-4D97-AF65-F5344CB8AC3E}">
        <p14:creationId xmlns:p14="http://schemas.microsoft.com/office/powerpoint/2010/main" val="274078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51978" y="1478132"/>
            <a:ext cx="10090095" cy="4742559"/>
          </a:xfrm>
        </p:spPr>
        <p:txBody>
          <a:bodyPr>
            <a:noAutofit/>
          </a:bodyPr>
          <a:lstStyle/>
          <a:p>
            <a:r>
              <a:rPr lang="kk-KZ" sz="2400" b="1" dirty="0" smtClean="0"/>
              <a:t>Активное слушание</a:t>
            </a:r>
          </a:p>
          <a:p>
            <a:r>
              <a:rPr lang="kk-KZ" sz="2400" dirty="0" smtClean="0"/>
              <a:t>Обращаем внимание на то, что  говорит выступающий, повторяем </a:t>
            </a:r>
            <a:r>
              <a:rPr lang="ru-RU" sz="2400" dirty="0" smtClean="0"/>
              <a:t>(иногда другими словами) важную часть содержания речи выступления, а также выражаем эмоции. Это помогает уточнить неясные моменты. Данный прием полезен в ситуациях, когда одна из сторон демонстрирует сильные эмоции, когда мнения сильно разняться. </a:t>
            </a:r>
          </a:p>
          <a:p>
            <a:r>
              <a:rPr lang="ru-RU" sz="2400" b="1" dirty="0" smtClean="0"/>
              <a:t>Необходимо все внимание уделить говорящему.</a:t>
            </a:r>
          </a:p>
          <a:p>
            <a:r>
              <a:rPr lang="ru-RU" sz="2400" dirty="0" smtClean="0"/>
              <a:t>Надо попытаться уделить все свое внимание, смотреть в глаза,</a:t>
            </a:r>
          </a:p>
          <a:p>
            <a:r>
              <a:rPr lang="ru-RU" sz="2400" dirty="0"/>
              <a:t>в</a:t>
            </a:r>
            <a:r>
              <a:rPr lang="ru-RU" sz="2400" dirty="0" smtClean="0"/>
              <a:t>сем своим видом показывать, что слушаете очень внимательно.</a:t>
            </a:r>
          </a:p>
          <a:p>
            <a:r>
              <a:rPr lang="ru-RU" sz="2400" dirty="0" smtClean="0"/>
              <a:t>Активное слушание - это принятие человека и его точки зрения.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60218" y="193963"/>
            <a:ext cx="11208327" cy="1593273"/>
          </a:xfrm>
        </p:spPr>
        <p:txBody>
          <a:bodyPr/>
          <a:lstStyle/>
          <a:p>
            <a:r>
              <a:rPr lang="kk-KZ" sz="2800" b="1" dirty="0"/>
              <a:t>Навыки общения и приемы коммуникации при конфликтах</a:t>
            </a:r>
            <a:br>
              <a:rPr lang="kk-KZ" sz="2800" b="1" dirty="0"/>
            </a:br>
            <a:r>
              <a:rPr lang="kk-KZ" sz="2800" b="1" dirty="0" smtClean="0"/>
              <a:t>                                   </a:t>
            </a:r>
            <a:r>
              <a:rPr lang="ru-RU" sz="2000" b="1" dirty="0" smtClean="0"/>
              <a:t>(</a:t>
            </a:r>
            <a:r>
              <a:rPr lang="ru-RU" sz="2000" b="1" dirty="0"/>
              <a:t>эффективные инструменты медиации)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699" y="5157780"/>
            <a:ext cx="2240313" cy="149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2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Цитаты</Template>
  <TotalTime>1132</TotalTime>
  <Words>1322</Words>
  <Application>Microsoft Office PowerPoint</Application>
  <PresentationFormat>Широкоэкранный</PresentationFormat>
  <Paragraphs>160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Дерево</vt:lpstr>
      <vt:lpstr>Способы разрешения  конфликтных ситуаций</vt:lpstr>
      <vt:lpstr>СТРОКА 1 – ОПРЕДЕЛЯЕМОЕ ПОНЯТИЕ; СТРОКА 2 – ДВА ПРИЛАГАТЕЛЬНЫХ К НЕМУ; СТРОКА 3 – ТРИ ГЛАГОЛА К НЕМУ; СТРОКА 4 – ФРАЗА ИЗ ЧЕТЫРЕХ-ПЯТИ СЛОВ; СТРОКА 5 – ВЫВОД (ОБОБЩЕННОЕ ПОНЯТИЕ,     Синоним  И Т.П) </vt:lpstr>
      <vt:lpstr> </vt:lpstr>
      <vt:lpstr> </vt:lpstr>
      <vt:lpstr> 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Навыки общения и приемы коммуникации при конфликтах                                    (эффективные инструменты медиации)</vt:lpstr>
      <vt:lpstr> Упражнение «Достойный ответ»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разрешения конфликтных ситуаций</dc:title>
  <cp:lastModifiedBy>Анара</cp:lastModifiedBy>
  <cp:revision>63</cp:revision>
  <dcterms:created xsi:type="dcterms:W3CDTF">2020-10-18T07:29:02Z</dcterms:created>
  <dcterms:modified xsi:type="dcterms:W3CDTF">2022-03-25T04:13:39Z</dcterms:modified>
</cp:coreProperties>
</file>