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3" r:id="rId1"/>
  </p:sldMasterIdLst>
  <p:notesMasterIdLst>
    <p:notesMasterId r:id="rId16"/>
  </p:notesMasterIdLst>
  <p:handoutMasterIdLst>
    <p:handoutMasterId r:id="rId17"/>
  </p:handoutMasterIdLst>
  <p:sldIdLst>
    <p:sldId id="619" r:id="rId2"/>
    <p:sldId id="639" r:id="rId3"/>
    <p:sldId id="653" r:id="rId4"/>
    <p:sldId id="644" r:id="rId5"/>
    <p:sldId id="658" r:id="rId6"/>
    <p:sldId id="650" r:id="rId7"/>
    <p:sldId id="659" r:id="rId8"/>
    <p:sldId id="654" r:id="rId9"/>
    <p:sldId id="655" r:id="rId10"/>
    <p:sldId id="656" r:id="rId11"/>
    <p:sldId id="657" r:id="rId12"/>
    <p:sldId id="642" r:id="rId13"/>
    <p:sldId id="647" r:id="rId14"/>
    <p:sldId id="660" r:id="rId15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1pPr>
    <a:lvl2pPr marL="457063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2pPr>
    <a:lvl3pPr marL="914126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3pPr>
    <a:lvl4pPr marL="1371189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4pPr>
    <a:lvl5pPr marL="1828251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5pPr>
    <a:lvl6pPr marL="2285314" algn="l" defTabSz="914126" rtl="0" eaLnBrk="1" latinLnBrk="0" hangingPunct="1"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6pPr>
    <a:lvl7pPr marL="2742377" algn="l" defTabSz="914126" rtl="0" eaLnBrk="1" latinLnBrk="0" hangingPunct="1"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7pPr>
    <a:lvl8pPr marL="3199440" algn="l" defTabSz="914126" rtl="0" eaLnBrk="1" latinLnBrk="0" hangingPunct="1"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8pPr>
    <a:lvl9pPr marL="3656503" algn="l" defTabSz="914126" rtl="0" eaLnBrk="1" latinLnBrk="0" hangingPunct="1">
      <a:defRPr b="1" kern="1200">
        <a:solidFill>
          <a:schemeClr val="tx1"/>
        </a:solidFill>
        <a:latin typeface="Arial" pitchFamily="34" charset="0"/>
        <a:ea typeface="黑体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5A4"/>
    <a:srgbClr val="0472C1"/>
    <a:srgbClr val="0547A7"/>
    <a:srgbClr val="FBFBFB"/>
    <a:srgbClr val="A20000"/>
    <a:srgbClr val="0282D0"/>
    <a:srgbClr val="11DFDF"/>
    <a:srgbClr val="FF9900"/>
    <a:srgbClr val="009BD2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747" autoAdjust="0"/>
  </p:normalViewPr>
  <p:slideViewPr>
    <p:cSldViewPr>
      <p:cViewPr varScale="1">
        <p:scale>
          <a:sx n="149" d="100"/>
          <a:sy n="149" d="100"/>
        </p:scale>
        <p:origin x="402" y="108"/>
      </p:cViewPr>
      <p:guideLst>
        <p:guide orient="horz" pos="2243"/>
        <p:guide pos="2688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50" d="100"/>
        <a:sy n="150" d="100"/>
      </p:scale>
      <p:origin x="0" y="15948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06A6-C76E-4613-9D4A-F774CCB060B7}" type="datetimeFigureOut">
              <a:rPr lang="zh-CN" altLang="en-US" smtClean="0"/>
              <a:pPr/>
              <a:t>2022/10/19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2805-9F79-4236-86D3-43973FCD73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4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宋体" pitchFamily="2" charset="-122"/>
              </a:defRPr>
            </a:lvl1pPr>
          </a:lstStyle>
          <a:p>
            <a:fld id="{20DEAE63-D6C4-437F-B8DA-DA689F991AA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19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06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12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18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25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314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7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465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2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9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20746" y="5314950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58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02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9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Administrator\Desktop\微立体创业计划\01副本.jpg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" y="0"/>
            <a:ext cx="91432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-20746" y="5314950"/>
            <a:ext cx="9144000" cy="3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dist"/>
            <a:endParaRPr lang="zh-CN" altLang="zh-CN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4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65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2.xml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hyperlink" Target="https://joyteka.com/100056235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forms.gle/mGksAFz9BtTT6zvL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30808" y="3494"/>
            <a:ext cx="9185565" cy="5147843"/>
            <a:chOff x="-8420" y="5009"/>
            <a:chExt cx="10310264" cy="6157146"/>
          </a:xfrm>
        </p:grpSpPr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-8420" y="5009"/>
              <a:ext cx="10307465" cy="615714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4578377" y="2668202"/>
              <a:ext cx="57234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217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23528" y="165869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Қарағанды облысы білім басқармасы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kk-KZ" sz="16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Балқаш </a:t>
            </a:r>
            <a:r>
              <a:rPr lang="kk-KZ" sz="16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қаласы білім бөлімінің </a:t>
            </a:r>
          </a:p>
          <a:p>
            <a:r>
              <a:rPr lang="kk-KZ" sz="16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«әл-Фараби атындағы жалпы білім беретін мектебі» КММ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44F0937-306F-4C7C-A968-226FC717BFFB}"/>
              </a:ext>
            </a:extLst>
          </p:cNvPr>
          <p:cNvSpPr/>
          <p:nvPr/>
        </p:nvSpPr>
        <p:spPr>
          <a:xfrm>
            <a:off x="4427984" y="3750817"/>
            <a:ext cx="4572000" cy="549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6000"/>
              </a:lnSpc>
              <a:spcAft>
                <a:spcPts val="0"/>
              </a:spcAft>
            </a:pPr>
            <a:r>
              <a:rPr lang="kk-KZ" sz="1400" dirty="0" smtClean="0">
                <a:solidFill>
                  <a:srgbClr val="1695A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Күземханова Мейрамкул Абилбековна</a:t>
            </a:r>
          </a:p>
          <a:p>
            <a:pPr algn="r">
              <a:lnSpc>
                <a:spcPct val="106000"/>
              </a:lnSpc>
              <a:spcAft>
                <a:spcPts val="0"/>
              </a:spcAft>
            </a:pPr>
            <a:r>
              <a:rPr lang="kk-KZ" sz="1400" dirty="0">
                <a:solidFill>
                  <a:srgbClr val="1695A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kk-KZ" sz="1200" i="1" dirty="0" smtClean="0">
                <a:solidFill>
                  <a:srgbClr val="1695A4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математика пәнінің мұғалімі</a:t>
            </a:r>
            <a:endParaRPr lang="kk-KZ" sz="1200" i="1" dirty="0">
              <a:solidFill>
                <a:srgbClr val="1695A4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7966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Математикалық</a:t>
            </a:r>
            <a:r>
              <a:rPr lang="ru-RU" sz="2800" dirty="0" smtClean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sz="2800" dirty="0" smtClean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есептерін</a:t>
            </a:r>
            <a:r>
              <a:rPr lang="ru-RU" sz="2800" dirty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шешудің</a:t>
            </a:r>
            <a:r>
              <a:rPr lang="ru-RU" sz="2800" dirty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sz="2800" dirty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тәсілдері</a:t>
            </a:r>
            <a:endParaRPr lang="ru-RU" sz="2800" dirty="0">
              <a:solidFill>
                <a:srgbClr val="1695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1110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22166" y="-19971"/>
            <a:ext cx="9185563" cy="5147844"/>
            <a:chOff x="-19111" y="5009"/>
            <a:chExt cx="10310263" cy="6157146"/>
          </a:xfrm>
        </p:grpSpPr>
        <p:sp>
          <p:nvSpPr>
            <p:cNvPr id="12" name="矩形 8"/>
            <p:cNvSpPr>
              <a:spLocks noChangeArrowheads="1"/>
            </p:cNvSpPr>
            <p:nvPr/>
          </p:nvSpPr>
          <p:spPr bwMode="auto">
            <a:xfrm>
              <a:off x="-19111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629185" y="2656810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92900" y="267494"/>
            <a:ext cx="6826036" cy="4247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spAutoFit/>
          </a:bodyPr>
          <a:lstStyle/>
          <a:p>
            <a:pPr defTabSz="6858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kk-K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Көпбұрыштың  ауданын  табуда  Пик  формуласы</a:t>
            </a:r>
            <a:endParaRPr lang="ru-RU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97063" y="1131590"/>
            <a:ext cx="6931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Пик формуласын  қолданып  шығарып  көріңіз </a:t>
            </a:r>
            <a:endParaRPr kumimoji="0" lang="kk-KZ" sz="28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025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6508"/>
            <a:ext cx="23050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073691" y="3003797"/>
            <a:ext cx="2996619" cy="18239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5936" y="1747313"/>
            <a:ext cx="514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мұндағы:</a:t>
            </a:r>
          </a:p>
          <a:p>
            <a:pPr algn="l"/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көпбұрыштың ішіндегі тор көз түйіні;</a:t>
            </a:r>
          </a:p>
          <a:p>
            <a:pPr algn="l"/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 – көпбұрыштың шекарасындағы тор көз түйіні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38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2166" y="-19971"/>
            <a:ext cx="9185563" cy="5147844"/>
            <a:chOff x="-19111" y="5009"/>
            <a:chExt cx="10310263" cy="6157146"/>
          </a:xfrm>
        </p:grpSpPr>
        <p:sp>
          <p:nvSpPr>
            <p:cNvPr id="7" name="矩形 8"/>
            <p:cNvSpPr>
              <a:spLocks noChangeArrowheads="1"/>
            </p:cNvSpPr>
            <p:nvPr/>
          </p:nvSpPr>
          <p:spPr bwMode="auto">
            <a:xfrm>
              <a:off x="-19111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5629185" y="2656810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6691" y="204788"/>
            <a:ext cx="2186560" cy="590931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kk-KZ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Тапсырма</a:t>
            </a:r>
            <a:endParaRPr lang="ru-RU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023" t="2439" r="4818" b="4878"/>
          <a:stretch/>
        </p:blipFill>
        <p:spPr>
          <a:xfrm>
            <a:off x="2123728" y="1491630"/>
            <a:ext cx="4392488" cy="273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967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22166" y="-19971"/>
            <a:ext cx="9185563" cy="5147844"/>
            <a:chOff x="-19111" y="5009"/>
            <a:chExt cx="10310263" cy="6157146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-19111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5629185" y="2664621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735" y="1119971"/>
            <a:ext cx="8499737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kk-KZ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Оқушылар:</a:t>
            </a:r>
          </a:p>
          <a:p>
            <a:pPr algn="l">
              <a:lnSpc>
                <a:spcPct val="150000"/>
              </a:lnSpc>
            </a:pPr>
            <a:r>
              <a:rPr lang="kk-KZ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 алған білімдерін мен біліктерін күнделікті өмірде қолдана алады;</a:t>
            </a:r>
          </a:p>
          <a:p>
            <a:pPr algn="l">
              <a:lnSpc>
                <a:spcPct val="150000"/>
              </a:lnSpc>
            </a:pPr>
            <a:r>
              <a:rPr lang="kk-KZ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-қарапайым математикалық модельдер құрастыра алады және зерттейді;</a:t>
            </a:r>
          </a:p>
          <a:p>
            <a:pPr algn="l">
              <a:lnSpc>
                <a:spcPct val="150000"/>
              </a:lnSpc>
            </a:pPr>
            <a:r>
              <a:rPr lang="kk-KZ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-геометриялық, физикалық, экономикалық және т.б. мазмұнды қолданбалы есептерді шығара алады;</a:t>
            </a:r>
          </a:p>
          <a:p>
            <a:pPr algn="l">
              <a:lnSpc>
                <a:spcPct val="150000"/>
              </a:lnSpc>
            </a:pPr>
            <a:r>
              <a:rPr lang="kk-KZ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-диаграмма, график, статистикалық сипаттағы ақпараттарды, сандық мәліметтерді таңдайды, талдайды.</a:t>
            </a:r>
            <a:endParaRPr lang="ru-RU" sz="20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1258" y="123478"/>
            <a:ext cx="356501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Күтілетін нәтиже</a:t>
            </a:r>
            <a:endParaRPr lang="ru-RU" sz="3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442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22166" y="-19971"/>
            <a:ext cx="9185563" cy="5147844"/>
            <a:chOff x="-19111" y="5009"/>
            <a:chExt cx="10310263" cy="6157146"/>
          </a:xfrm>
        </p:grpSpPr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-19111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5629185" y="2664458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4858" r="74561" b="40920"/>
          <a:stretch/>
        </p:blipFill>
        <p:spPr bwMode="auto">
          <a:xfrm>
            <a:off x="611560" y="1347614"/>
            <a:ext cx="1982929" cy="245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5534" r="30596" b="57736"/>
          <a:stretch/>
        </p:blipFill>
        <p:spPr bwMode="auto">
          <a:xfrm>
            <a:off x="2843807" y="1797866"/>
            <a:ext cx="3312369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3" t="-84" r="-789" b="40533"/>
          <a:stretch/>
        </p:blipFill>
        <p:spPr bwMode="auto">
          <a:xfrm>
            <a:off x="6373984" y="1373464"/>
            <a:ext cx="2139852" cy="2360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4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22166" y="-19971"/>
            <a:ext cx="9183070" cy="5147844"/>
            <a:chOff x="-19111" y="5009"/>
            <a:chExt cx="10307465" cy="6157146"/>
          </a:xfrm>
        </p:grpSpPr>
        <p:sp>
          <p:nvSpPr>
            <p:cNvPr id="5" name="矩形 8"/>
            <p:cNvSpPr>
              <a:spLocks noChangeArrowheads="1"/>
            </p:cNvSpPr>
            <p:nvPr/>
          </p:nvSpPr>
          <p:spPr bwMode="auto">
            <a:xfrm>
              <a:off x="-19111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5607803" y="2675850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8070" y="2110085"/>
            <a:ext cx="8200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r>
              <a:rPr lang="ru-RU" sz="5400" dirty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рақмет</a:t>
            </a:r>
            <a:r>
              <a:rPr lang="ru-RU" sz="5400" dirty="0">
                <a:solidFill>
                  <a:srgbClr val="1695A4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529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7022"/>
            <a:ext cx="9183071" cy="5147843"/>
            <a:chOff x="-8420" y="5009"/>
            <a:chExt cx="10307465" cy="6157146"/>
          </a:xfrm>
        </p:grpSpPr>
        <p:sp>
          <p:nvSpPr>
            <p:cNvPr id="7" name="矩形 8"/>
            <p:cNvSpPr>
              <a:spLocks noChangeArrowheads="1"/>
            </p:cNvSpPr>
            <p:nvPr/>
          </p:nvSpPr>
          <p:spPr bwMode="auto">
            <a:xfrm>
              <a:off x="-8420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5629185" y="2668202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2400" b="0" kern="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63687" y="195486"/>
            <a:ext cx="6553397" cy="523220"/>
          </a:xfrm>
          <a:prstGeom prst="rect">
            <a:avLst/>
          </a:prstGeom>
          <a:noFill/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微软雅黑" pitchFamily="34" charset="-12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p:cxnSp>
        <p:nvCxnSpPr>
          <p:cNvPr id="37" name="直接连接符 57">
            <a:extLst>
              <a:ext uri="{FF2B5EF4-FFF2-40B4-BE49-F238E27FC236}">
                <a16:creationId xmlns="" xmlns:a16="http://schemas.microsoft.com/office/drawing/2014/main" id="{A2152694-4D8A-4BB0-B685-029C48189C2B}"/>
              </a:ext>
            </a:extLst>
          </p:cNvPr>
          <p:cNvCxnSpPr/>
          <p:nvPr/>
        </p:nvCxnSpPr>
        <p:spPr>
          <a:xfrm>
            <a:off x="514946" y="1902637"/>
            <a:ext cx="788550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58">
            <a:extLst>
              <a:ext uri="{FF2B5EF4-FFF2-40B4-BE49-F238E27FC236}">
                <a16:creationId xmlns="" xmlns:a16="http://schemas.microsoft.com/office/drawing/2014/main" id="{0D686E95-D619-4F96-86EC-EF4CCFEA09CB}"/>
              </a:ext>
            </a:extLst>
          </p:cNvPr>
          <p:cNvSpPr/>
          <p:nvPr/>
        </p:nvSpPr>
        <p:spPr>
          <a:xfrm>
            <a:off x="3573993" y="1258087"/>
            <a:ext cx="1745711" cy="1745711"/>
          </a:xfrm>
          <a:prstGeom prst="ellipse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造字工房俊雅（非商用）常规体" pitchFamily="2" charset="-122"/>
              <a:ea typeface="造字工房俊雅（非商用）常规体" pitchFamily="2" charset="-122"/>
            </a:endParaRPr>
          </a:p>
        </p:txBody>
      </p:sp>
      <p:sp>
        <p:nvSpPr>
          <p:cNvPr id="39" name="椭圆 59">
            <a:extLst>
              <a:ext uri="{FF2B5EF4-FFF2-40B4-BE49-F238E27FC236}">
                <a16:creationId xmlns="" xmlns:a16="http://schemas.microsoft.com/office/drawing/2014/main" id="{89A70EE2-BD0D-4C4F-851C-953B60B9AAE3}"/>
              </a:ext>
            </a:extLst>
          </p:cNvPr>
          <p:cNvSpPr/>
          <p:nvPr/>
        </p:nvSpPr>
        <p:spPr>
          <a:xfrm rot="5400000">
            <a:off x="3623888" y="1314445"/>
            <a:ext cx="1645920" cy="164592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造字工房俊雅（非商用）常规体" pitchFamily="2" charset="-122"/>
              <a:ea typeface="造字工房俊雅（非商用）常规体" pitchFamily="2" charset="-122"/>
            </a:endParaRPr>
          </a:p>
        </p:txBody>
      </p:sp>
      <p:grpSp>
        <p:nvGrpSpPr>
          <p:cNvPr id="40" name="组合 60">
            <a:extLst>
              <a:ext uri="{FF2B5EF4-FFF2-40B4-BE49-F238E27FC236}">
                <a16:creationId xmlns="" xmlns:a16="http://schemas.microsoft.com/office/drawing/2014/main" id="{1E10DE8F-62B0-4CE2-BE37-86430F5423A3}"/>
              </a:ext>
            </a:extLst>
          </p:cNvPr>
          <p:cNvGrpSpPr/>
          <p:nvPr/>
        </p:nvGrpSpPr>
        <p:grpSpPr>
          <a:xfrm>
            <a:off x="4446848" y="1624854"/>
            <a:ext cx="0" cy="1035551"/>
            <a:chOff x="6082325" y="3154469"/>
            <a:chExt cx="0" cy="1380734"/>
          </a:xfrm>
        </p:grpSpPr>
        <p:cxnSp>
          <p:nvCxnSpPr>
            <p:cNvPr id="41" name="直接连接符 61">
              <a:extLst>
                <a:ext uri="{FF2B5EF4-FFF2-40B4-BE49-F238E27FC236}">
                  <a16:creationId xmlns="" xmlns:a16="http://schemas.microsoft.com/office/drawing/2014/main" id="{7B7E9FC6-483C-4F99-B125-64C8A0272193}"/>
                </a:ext>
              </a:extLst>
            </p:cNvPr>
            <p:cNvCxnSpPr/>
            <p:nvPr/>
          </p:nvCxnSpPr>
          <p:spPr>
            <a:xfrm>
              <a:off x="6082325" y="3154469"/>
              <a:ext cx="0" cy="61210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62">
              <a:extLst>
                <a:ext uri="{FF2B5EF4-FFF2-40B4-BE49-F238E27FC236}">
                  <a16:creationId xmlns="" xmlns:a16="http://schemas.microsoft.com/office/drawing/2014/main" id="{EA1E063D-2912-4523-9F1C-5C97BB7AF8BF}"/>
                </a:ext>
              </a:extLst>
            </p:cNvPr>
            <p:cNvCxnSpPr/>
            <p:nvPr/>
          </p:nvCxnSpPr>
          <p:spPr>
            <a:xfrm>
              <a:off x="6082325" y="3923103"/>
              <a:ext cx="0" cy="6121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63">
            <a:extLst>
              <a:ext uri="{FF2B5EF4-FFF2-40B4-BE49-F238E27FC236}">
                <a16:creationId xmlns="" xmlns:a16="http://schemas.microsoft.com/office/drawing/2014/main" id="{E3133E91-30E8-43B2-81C9-561B5A17AE5E}"/>
              </a:ext>
            </a:extLst>
          </p:cNvPr>
          <p:cNvGrpSpPr/>
          <p:nvPr/>
        </p:nvGrpSpPr>
        <p:grpSpPr>
          <a:xfrm>
            <a:off x="4139414" y="1516787"/>
            <a:ext cx="607318" cy="1198850"/>
            <a:chOff x="5672412" y="3048479"/>
            <a:chExt cx="809757" cy="1598467"/>
          </a:xfrm>
        </p:grpSpPr>
        <p:cxnSp>
          <p:nvCxnSpPr>
            <p:cNvPr id="44" name="直接连接符 64">
              <a:extLst>
                <a:ext uri="{FF2B5EF4-FFF2-40B4-BE49-F238E27FC236}">
                  <a16:creationId xmlns="" xmlns:a16="http://schemas.microsoft.com/office/drawing/2014/main" id="{164481B7-B59E-477F-B8D8-7EC283CCC854}"/>
                </a:ext>
              </a:extLst>
            </p:cNvPr>
            <p:cNvCxnSpPr/>
            <p:nvPr/>
          </p:nvCxnSpPr>
          <p:spPr>
            <a:xfrm flipH="1" flipV="1">
              <a:off x="6073653" y="3844151"/>
              <a:ext cx="408516" cy="80279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65">
              <a:extLst>
                <a:ext uri="{FF2B5EF4-FFF2-40B4-BE49-F238E27FC236}">
                  <a16:creationId xmlns="" xmlns:a16="http://schemas.microsoft.com/office/drawing/2014/main" id="{CFA3C417-7263-43FF-9713-EFE7AFCE37D3}"/>
                </a:ext>
              </a:extLst>
            </p:cNvPr>
            <p:cNvCxnSpPr/>
            <p:nvPr/>
          </p:nvCxnSpPr>
          <p:spPr>
            <a:xfrm rot="10800000" flipH="1" flipV="1">
              <a:off x="5672412" y="3048479"/>
              <a:ext cx="408516" cy="802795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66">
            <a:extLst>
              <a:ext uri="{FF2B5EF4-FFF2-40B4-BE49-F238E27FC236}">
                <a16:creationId xmlns="" xmlns:a16="http://schemas.microsoft.com/office/drawing/2014/main" id="{87D7BF2E-0820-4DDE-AA01-4DCDEBA50AA4}"/>
              </a:ext>
            </a:extLst>
          </p:cNvPr>
          <p:cNvSpPr/>
          <p:nvPr/>
        </p:nvSpPr>
        <p:spPr>
          <a:xfrm>
            <a:off x="4388148" y="2027186"/>
            <a:ext cx="117401" cy="1174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38100" sx="101000" sy="101000" algn="ctr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造字工房俊雅（非商用）常规体" pitchFamily="2" charset="-122"/>
              <a:ea typeface="造字工房俊雅（非商用）常规体" pitchFamily="2" charset="-122"/>
            </a:endParaRPr>
          </a:p>
        </p:txBody>
      </p:sp>
      <p:grpSp>
        <p:nvGrpSpPr>
          <p:cNvPr id="47" name="组合 67">
            <a:extLst>
              <a:ext uri="{FF2B5EF4-FFF2-40B4-BE49-F238E27FC236}">
                <a16:creationId xmlns="" xmlns:a16="http://schemas.microsoft.com/office/drawing/2014/main" id="{C7EE0687-D5A4-4CC0-8FCF-354E526660F4}"/>
              </a:ext>
            </a:extLst>
          </p:cNvPr>
          <p:cNvGrpSpPr/>
          <p:nvPr/>
        </p:nvGrpSpPr>
        <p:grpSpPr>
          <a:xfrm rot="5400000">
            <a:off x="2912767" y="1830689"/>
            <a:ext cx="2042780" cy="356551"/>
            <a:chOff x="3886755" y="4232299"/>
            <a:chExt cx="3857521" cy="673302"/>
          </a:xfrm>
          <a:solidFill>
            <a:schemeClr val="accent1">
              <a:alpha val="50000"/>
            </a:schemeClr>
          </a:solidFill>
        </p:grpSpPr>
        <p:sp>
          <p:nvSpPr>
            <p:cNvPr id="48" name="任意多边形 15">
              <a:extLst>
                <a:ext uri="{FF2B5EF4-FFF2-40B4-BE49-F238E27FC236}">
                  <a16:creationId xmlns="" xmlns:a16="http://schemas.microsoft.com/office/drawing/2014/main" id="{96153613-6824-430B-8E33-CF77E9A182D7}"/>
                </a:ext>
              </a:extLst>
            </p:cNvPr>
            <p:cNvSpPr/>
            <p:nvPr/>
          </p:nvSpPr>
          <p:spPr>
            <a:xfrm>
              <a:off x="3886755" y="4350575"/>
              <a:ext cx="3857508" cy="555026"/>
            </a:xfrm>
            <a:custGeom>
              <a:avLst/>
              <a:gdLst>
                <a:gd name="connsiteX0" fmla="*/ 138756 w 3857515"/>
                <a:gd name="connsiteY0" fmla="*/ 0 h 555025"/>
                <a:gd name="connsiteX1" fmla="*/ 910754 w 3857515"/>
                <a:gd name="connsiteY1" fmla="*/ 0 h 555025"/>
                <a:gd name="connsiteX2" fmla="*/ 3857515 w 3857515"/>
                <a:gd name="connsiteY2" fmla="*/ 0 h 555025"/>
                <a:gd name="connsiteX3" fmla="*/ 3833472 w 3857515"/>
                <a:gd name="connsiteY3" fmla="*/ 49909 h 555025"/>
                <a:gd name="connsiteX4" fmla="*/ 3432591 w 3857515"/>
                <a:gd name="connsiteY4" fmla="*/ 536133 h 555025"/>
                <a:gd name="connsiteX5" fmla="*/ 3407327 w 3857515"/>
                <a:gd name="connsiteY5" fmla="*/ 555025 h 555025"/>
                <a:gd name="connsiteX6" fmla="*/ 1360941 w 3857515"/>
                <a:gd name="connsiteY6" fmla="*/ 555025 h 555025"/>
                <a:gd name="connsiteX7" fmla="*/ 0 w 3857515"/>
                <a:gd name="connsiteY7" fmla="*/ 555025 h 5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7515" h="555025">
                  <a:moveTo>
                    <a:pt x="138756" y="0"/>
                  </a:moveTo>
                  <a:lnTo>
                    <a:pt x="910754" y="0"/>
                  </a:lnTo>
                  <a:lnTo>
                    <a:pt x="3857515" y="0"/>
                  </a:lnTo>
                  <a:lnTo>
                    <a:pt x="3833472" y="49909"/>
                  </a:lnTo>
                  <a:cubicBezTo>
                    <a:pt x="3731975" y="236749"/>
                    <a:pt x="3595402" y="401770"/>
                    <a:pt x="3432591" y="536133"/>
                  </a:cubicBezTo>
                  <a:lnTo>
                    <a:pt x="3407327" y="555025"/>
                  </a:lnTo>
                  <a:lnTo>
                    <a:pt x="1360941" y="555025"/>
                  </a:lnTo>
                  <a:lnTo>
                    <a:pt x="0" y="555025"/>
                  </a:lnTo>
                  <a:close/>
                </a:path>
              </a:pathLst>
            </a:custGeom>
            <a:solidFill>
              <a:srgbClr val="4EC1C2">
                <a:alpha val="90000"/>
              </a:srgbClr>
            </a:solidFill>
            <a:ln>
              <a:noFill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500" dirty="0">
                <a:latin typeface="造字工房俊雅（非商用）常规体" pitchFamily="2" charset="-122"/>
                <a:ea typeface="造字工房俊雅（非商用）常规体" pitchFamily="2" charset="-122"/>
              </a:endParaRPr>
            </a:p>
          </p:txBody>
        </p:sp>
        <p:sp>
          <p:nvSpPr>
            <p:cNvPr id="49" name="任意多边形 16">
              <a:extLst>
                <a:ext uri="{FF2B5EF4-FFF2-40B4-BE49-F238E27FC236}">
                  <a16:creationId xmlns="" xmlns:a16="http://schemas.microsoft.com/office/drawing/2014/main" id="{22230BF0-0AFC-42EA-B3B1-A5A73264DE61}"/>
                </a:ext>
              </a:extLst>
            </p:cNvPr>
            <p:cNvSpPr/>
            <p:nvPr/>
          </p:nvSpPr>
          <p:spPr>
            <a:xfrm>
              <a:off x="7569380" y="4232299"/>
              <a:ext cx="174896" cy="118264"/>
            </a:xfrm>
            <a:custGeom>
              <a:avLst/>
              <a:gdLst>
                <a:gd name="connsiteX0" fmla="*/ 174896 w 174896"/>
                <a:gd name="connsiteY0" fmla="*/ 118264 h 118264"/>
                <a:gd name="connsiteX1" fmla="*/ 0 w 174896"/>
                <a:gd name="connsiteY1" fmla="*/ 118264 h 118264"/>
                <a:gd name="connsiteX2" fmla="*/ 45366 w 174896"/>
                <a:gd name="connsiteY2" fmla="*/ 24091 h 118264"/>
                <a:gd name="connsiteX3" fmla="*/ 54183 w 174896"/>
                <a:gd name="connsiteY3" fmla="*/ 0 h 11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96" h="118264">
                  <a:moveTo>
                    <a:pt x="174896" y="118264"/>
                  </a:moveTo>
                  <a:lnTo>
                    <a:pt x="0" y="118264"/>
                  </a:lnTo>
                  <a:lnTo>
                    <a:pt x="45366" y="24091"/>
                  </a:lnTo>
                  <a:lnTo>
                    <a:pt x="54183" y="0"/>
                  </a:lnTo>
                  <a:close/>
                </a:path>
              </a:pathLst>
            </a:custGeom>
            <a:solidFill>
              <a:schemeClr val="accent3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latin typeface="造字工房俊雅（非商用）常规体" pitchFamily="2" charset="-122"/>
                <a:ea typeface="造字工房俊雅（非商用）常规体" pitchFamily="2" charset="-122"/>
              </a:endParaRPr>
            </a:p>
          </p:txBody>
        </p:sp>
      </p:grpSp>
      <p:sp>
        <p:nvSpPr>
          <p:cNvPr id="51" name="文本框 74">
            <a:extLst>
              <a:ext uri="{FF2B5EF4-FFF2-40B4-BE49-F238E27FC236}">
                <a16:creationId xmlns="" xmlns:a16="http://schemas.microsoft.com/office/drawing/2014/main" id="{7655F81C-F447-4BF9-8456-23FDD520DEA9}"/>
              </a:ext>
            </a:extLst>
          </p:cNvPr>
          <p:cNvSpPr txBox="1"/>
          <p:nvPr/>
        </p:nvSpPr>
        <p:spPr>
          <a:xfrm>
            <a:off x="4725763" y="1459636"/>
            <a:ext cx="443198" cy="1251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k-KZ" altLang="zh-CN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Құқық</a:t>
            </a:r>
            <a:endParaRPr lang="zh-CN" altLang="en-US" sz="2100" spc="2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 22">
            <a:extLst>
              <a:ext uri="{FF2B5EF4-FFF2-40B4-BE49-F238E27FC236}">
                <a16:creationId xmlns="" xmlns:a16="http://schemas.microsoft.com/office/drawing/2014/main" id="{601DCB8B-1040-45B7-AFD3-62780FD0B4D5}"/>
              </a:ext>
            </a:extLst>
          </p:cNvPr>
          <p:cNvSpPr/>
          <p:nvPr/>
        </p:nvSpPr>
        <p:spPr>
          <a:xfrm flipH="1">
            <a:off x="521193" y="1903266"/>
            <a:ext cx="1253428" cy="34289"/>
          </a:xfrm>
          <a:custGeom>
            <a:avLst/>
            <a:gdLst>
              <a:gd name="connsiteX0" fmla="*/ 24902 w 1352052"/>
              <a:gd name="connsiteY0" fmla="*/ 0 h 102944"/>
              <a:gd name="connsiteX1" fmla="*/ 1352052 w 1352052"/>
              <a:gd name="connsiteY1" fmla="*/ 0 h 102944"/>
              <a:gd name="connsiteX2" fmla="*/ 1327150 w 1352052"/>
              <a:gd name="connsiteY2" fmla="*/ 102944 h 102944"/>
              <a:gd name="connsiteX3" fmla="*/ 0 w 1352052"/>
              <a:gd name="connsiteY3" fmla="*/ 102944 h 10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052" h="102944">
                <a:moveTo>
                  <a:pt x="24902" y="0"/>
                </a:moveTo>
                <a:lnTo>
                  <a:pt x="1352052" y="0"/>
                </a:lnTo>
                <a:lnTo>
                  <a:pt x="1327150" y="102944"/>
                </a:lnTo>
                <a:lnTo>
                  <a:pt x="0" y="102944"/>
                </a:lnTo>
                <a:close/>
              </a:path>
            </a:pathLst>
          </a:custGeom>
          <a:solidFill>
            <a:srgbClr val="4E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500">
              <a:latin typeface="造字工房俊雅（非商用）常规体" pitchFamily="2" charset="-122"/>
              <a:ea typeface="造字工房俊雅（非商用）常规体" pitchFamily="2" charset="-122"/>
            </a:endParaRPr>
          </a:p>
        </p:txBody>
      </p:sp>
      <p:sp>
        <p:nvSpPr>
          <p:cNvPr id="53" name="任意多边形 27">
            <a:extLst>
              <a:ext uri="{FF2B5EF4-FFF2-40B4-BE49-F238E27FC236}">
                <a16:creationId xmlns="" xmlns:a16="http://schemas.microsoft.com/office/drawing/2014/main" id="{A1CA59C2-C738-4C5E-BEAB-4AD848B37BBB}"/>
              </a:ext>
            </a:extLst>
          </p:cNvPr>
          <p:cNvSpPr/>
          <p:nvPr/>
        </p:nvSpPr>
        <p:spPr>
          <a:xfrm>
            <a:off x="7178359" y="1876222"/>
            <a:ext cx="1253428" cy="34289"/>
          </a:xfrm>
          <a:custGeom>
            <a:avLst/>
            <a:gdLst>
              <a:gd name="connsiteX0" fmla="*/ 24902 w 1352052"/>
              <a:gd name="connsiteY0" fmla="*/ 0 h 102944"/>
              <a:gd name="connsiteX1" fmla="*/ 1352052 w 1352052"/>
              <a:gd name="connsiteY1" fmla="*/ 0 h 102944"/>
              <a:gd name="connsiteX2" fmla="*/ 1327150 w 1352052"/>
              <a:gd name="connsiteY2" fmla="*/ 102944 h 102944"/>
              <a:gd name="connsiteX3" fmla="*/ 0 w 1352052"/>
              <a:gd name="connsiteY3" fmla="*/ 102944 h 10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052" h="102944">
                <a:moveTo>
                  <a:pt x="24902" y="0"/>
                </a:moveTo>
                <a:lnTo>
                  <a:pt x="1352052" y="0"/>
                </a:lnTo>
                <a:lnTo>
                  <a:pt x="1327150" y="102944"/>
                </a:lnTo>
                <a:lnTo>
                  <a:pt x="0" y="102944"/>
                </a:lnTo>
                <a:close/>
              </a:path>
            </a:pathLst>
          </a:custGeom>
          <a:solidFill>
            <a:srgbClr val="4E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500">
              <a:latin typeface="造字工房俊雅（非商用）常规体" pitchFamily="2" charset="-122"/>
              <a:ea typeface="造字工房俊雅（非商用）常规体" pitchFamily="2" charset="-122"/>
            </a:endParaRPr>
          </a:p>
        </p:txBody>
      </p:sp>
      <p:sp>
        <p:nvSpPr>
          <p:cNvPr id="54" name="文本框 81">
            <a:extLst>
              <a:ext uri="{FF2B5EF4-FFF2-40B4-BE49-F238E27FC236}">
                <a16:creationId xmlns="" xmlns:a16="http://schemas.microsoft.com/office/drawing/2014/main" id="{0DE4079D-5718-4F4B-AF29-ADA96853A36F}"/>
              </a:ext>
            </a:extLst>
          </p:cNvPr>
          <p:cNvSpPr txBox="1"/>
          <p:nvPr/>
        </p:nvSpPr>
        <p:spPr>
          <a:xfrm>
            <a:off x="5501640" y="1419622"/>
            <a:ext cx="3003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 altLang="zh-CN" sz="2700" dirty="0" smtClean="0">
                <a:solidFill>
                  <a:srgbClr val="1695A4"/>
                </a:solidFill>
                <a:ea typeface="造字工房俊雅（非商用）常规体" pitchFamily="2" charset="-122"/>
              </a:rPr>
              <a:t>Міндеттері:</a:t>
            </a:r>
            <a:endParaRPr lang="zh-CN" altLang="en-US" sz="2700" dirty="0">
              <a:solidFill>
                <a:srgbClr val="1695A4"/>
              </a:solidFill>
              <a:ea typeface="造字工房俊雅（非商用）常规体" pitchFamily="2" charset="-122"/>
            </a:endParaRPr>
          </a:p>
        </p:txBody>
      </p:sp>
      <p:sp>
        <p:nvSpPr>
          <p:cNvPr id="55" name="文本框 82">
            <a:extLst>
              <a:ext uri="{FF2B5EF4-FFF2-40B4-BE49-F238E27FC236}">
                <a16:creationId xmlns="" xmlns:a16="http://schemas.microsoft.com/office/drawing/2014/main" id="{B5BBA43C-EEF9-4068-8E5E-7536020DA676}"/>
              </a:ext>
            </a:extLst>
          </p:cNvPr>
          <p:cNvSpPr txBox="1"/>
          <p:nvPr/>
        </p:nvSpPr>
        <p:spPr>
          <a:xfrm>
            <a:off x="-171156" y="1459687"/>
            <a:ext cx="30869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zh-CN" sz="2700" dirty="0" smtClean="0">
                <a:solidFill>
                  <a:srgbClr val="1695A4"/>
                </a:solidFill>
                <a:ea typeface="造字工房俊雅（非商用）常规体" pitchFamily="2" charset="-122"/>
              </a:rPr>
              <a:t>Мақсаты:</a:t>
            </a:r>
            <a:endParaRPr lang="zh-CN" altLang="en-US" dirty="0">
              <a:solidFill>
                <a:srgbClr val="1695A4"/>
              </a:solidFill>
              <a:ea typeface="造字工房俊雅（非商用）常规体" pitchFamily="2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19391"/>
            <a:ext cx="3641285" cy="102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Математика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сабағында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оқушылардың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математикалық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сауаттылығын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дамыту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жолындағы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тәжірибемен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бөлісу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. </a:t>
            </a:r>
            <a:endParaRPr lang="kk-KZ" altLang="zh-CN" sz="1400" dirty="0">
              <a:solidFill>
                <a:srgbClr val="C00000"/>
              </a:solidFill>
              <a:latin typeface="+mn-lt"/>
              <a:ea typeface="Microsoft YaHei" pitchFamily="34" charset="-122"/>
              <a:sym typeface="Microsoft YaHei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0535" y="1923678"/>
            <a:ext cx="3801301" cy="304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Түрлі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беру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технологияларының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көмегімен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пәндік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білім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мен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білік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дағдыларын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қалыптастыруымен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қатар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оқушылардың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математикалық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сауаттылығын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дамытуды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қамтамасыз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ету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;</a:t>
            </a:r>
          </a:p>
          <a:p>
            <a:pPr marL="285750" indent="-285750" algn="l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Математикалық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сауатты</a:t>
            </a:r>
            <a:r>
              <a:rPr lang="ru-RU" sz="11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л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ыққа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байланысты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пән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бағдарламасындағы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тақырыптарға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шолу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есептерді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талдап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көрсету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,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қосымша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+mn-lt"/>
                <a:ea typeface="Microsoft YaHei" pitchFamily="34" charset="-122"/>
              </a:rPr>
              <a:t>жұмыстар</a:t>
            </a:r>
            <a:r>
              <a:rPr lang="ru-RU" sz="1400" dirty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жүргізу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ea typeface="Microsoft YaHei" pitchFamily="34" charset="-122"/>
              </a:rPr>
              <a:t>. </a:t>
            </a:r>
            <a:endParaRPr lang="ru-RU" sz="1400" dirty="0">
              <a:solidFill>
                <a:srgbClr val="002060"/>
              </a:solidFill>
              <a:latin typeface="+mn-lt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07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0" y="-7022"/>
            <a:ext cx="9183071" cy="514784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106D78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altLang="ru-RU">
              <a:solidFill>
                <a:srgbClr val="FFFFFF"/>
              </a:solidFill>
              <a:ea typeface="幼圆" pitchFamily="1" charset="-122"/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8172400" y="4515966"/>
            <a:ext cx="720080" cy="216024"/>
          </a:xfrm>
          <a:prstGeom prst="rightArrow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050480" y="2220239"/>
            <a:ext cx="4121314" cy="2694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464" y="882771"/>
            <a:ext cx="4995863" cy="4389835"/>
          </a:xfrm>
        </p:spPr>
        <p:txBody>
          <a:bodyPr/>
          <a:lstStyle/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  <a:hlinkClick r:id="rId5" action="ppaction://hlinksldjump"/>
              </a:rPr>
              <a:t>Сандар теориясы</a:t>
            </a:r>
            <a:endParaRPr lang="kk-KZ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  <a:hlinkClick r:id="rId6" action="ppaction://hlinksldjump"/>
              </a:rPr>
              <a:t>Комбинаторика есептері</a:t>
            </a:r>
            <a:endParaRPr lang="kk-KZ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</a:rPr>
              <a:t>Кестелерге, диаграммаларға, графиктерге берілген есептер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</a:rPr>
              <a:t>Эйлер-Венн дөңгелекшесіне берілген есептер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</a:rPr>
              <a:t>Ықтималдықтар теориясына берілген есептер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</a:rPr>
              <a:t>Сәйкестендіру есептері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</a:rPr>
              <a:t>Таразыға байланысты есептер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  <a:hlinkClick r:id="rId7" action="ppaction://hlinksldjump"/>
              </a:rPr>
              <a:t>Мәнмәтіндік тапсырмалар</a:t>
            </a:r>
            <a:endParaRPr lang="kk-KZ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  <a:hlinkClick r:id="rId8" action="ppaction://hlinksldjump"/>
              </a:rPr>
              <a:t>Геометриялық мағынадағы есептер</a:t>
            </a:r>
            <a:endParaRPr lang="kk-KZ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</a:rPr>
              <a:t>Логикалық есептер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rgbClr val="002060"/>
                </a:solidFill>
                <a:cs typeface="Times New Roman" pitchFamily="18" charset="0"/>
              </a:rPr>
              <a:t>Процентке байланысты есептер</a:t>
            </a:r>
            <a:endParaRPr lang="ru-RU" sz="1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88448" y="983382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88448" y="1324770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88448" y="1782342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88448" y="2632721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88448" y="2282206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88448" y="3651870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88448" y="2973711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88448" y="3328418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88448" y="4014590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88448" y="4338042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88448" y="4706095"/>
            <a:ext cx="144016" cy="144016"/>
          </a:xfrm>
          <a:prstGeom prst="ellipse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4343"/>
            <a:ext cx="9183071" cy="5147843"/>
            <a:chOff x="-8420" y="5009"/>
            <a:chExt cx="10307465" cy="6157146"/>
          </a:xfrm>
        </p:grpSpPr>
        <p:sp>
          <p:nvSpPr>
            <p:cNvPr id="11" name="矩形 8"/>
            <p:cNvSpPr>
              <a:spLocks noChangeArrowheads="1"/>
            </p:cNvSpPr>
            <p:nvPr/>
          </p:nvSpPr>
          <p:spPr bwMode="auto">
            <a:xfrm>
              <a:off x="-8420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5629185" y="2668202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563638"/>
            <a:ext cx="8640960" cy="2893071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l"/>
            <a:r>
              <a:rPr lang="ru-RU" altLang="zh-CN" sz="2600" b="0" dirty="0" err="1" smtClean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Қонақтардың</a:t>
            </a:r>
            <a:r>
              <a:rPr lang="ru-RU" altLang="zh-CN" sz="2600" b="0" dirty="0" smtClean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16-сы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қымыз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, 19-ы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шұбат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, 14-і айран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ішті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.    </a:t>
            </a:r>
            <a:endParaRPr lang="ru-RU" altLang="zh-CN" sz="2600" b="0" dirty="0" smtClean="0">
              <a:solidFill>
                <a:srgbClr val="002060"/>
              </a:solidFill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zh-CN" sz="2600" b="0" dirty="0" smtClean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7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қонақ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қымыз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да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шұбат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та, 4 </a:t>
            </a:r>
            <a:r>
              <a:rPr lang="ru-RU" altLang="zh-CN" sz="2600" b="0" dirty="0" err="1" smtClean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қонақ</a:t>
            </a:r>
            <a:r>
              <a:rPr lang="ru-RU" altLang="zh-CN" sz="2600" b="0" dirty="0" smtClean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қымыз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да айран да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ішті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,  6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кісі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 smtClean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шұбат</a:t>
            </a:r>
            <a:r>
              <a:rPr lang="ru-RU" altLang="zh-CN" sz="2600" b="0" dirty="0" smtClean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та, айран да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ішті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. Ал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қонақ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қымыз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да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шұбат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та, айран да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ішті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Бір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қонақ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үш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сусынның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кемінде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біреуін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ішті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. Тек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қана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қымыз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ішкен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қонақтар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санын</a:t>
            </a:r>
            <a:r>
              <a:rPr lang="ru-RU" altLang="zh-CN" sz="2600" b="0" dirty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err="1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табыңыз</a:t>
            </a:r>
            <a:r>
              <a:rPr lang="ru-RU" altLang="zh-CN" sz="2600" b="0" dirty="0" smtClean="0">
                <a:solidFill>
                  <a:srgbClr val="00206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zh-CN" sz="2600" b="0" dirty="0">
                <a:solidFill>
                  <a:srgbClr val="0547A7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zh-CN" sz="2600" b="0" dirty="0" smtClean="0">
                <a:solidFill>
                  <a:srgbClr val="0547A7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</a:t>
            </a:r>
            <a:endParaRPr lang="zh-CN" altLang="en-US" sz="2600" b="0" dirty="0">
              <a:solidFill>
                <a:srgbClr val="002060"/>
              </a:solidFill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107504" y="4299942"/>
            <a:ext cx="1024136" cy="295054"/>
          </a:xfrm>
          <a:prstGeom prst="leftArrow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19648" y="195486"/>
            <a:ext cx="2904706" cy="590931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kk-KZ" altLang="zh-CN" sz="3600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Тапсырмалар</a:t>
            </a:r>
          </a:p>
        </p:txBody>
      </p:sp>
    </p:spTree>
    <p:extLst>
      <p:ext uri="{BB962C8B-B14F-4D97-AF65-F5344CB8AC3E}">
        <p14:creationId xmlns:p14="http://schemas.microsoft.com/office/powerpoint/2010/main" val="5116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83071" cy="5147843"/>
            <a:chOff x="-8420" y="5009"/>
            <a:chExt cx="10307465" cy="6157146"/>
          </a:xfrm>
        </p:grpSpPr>
        <p:sp>
          <p:nvSpPr>
            <p:cNvPr id="8" name="矩形 8"/>
            <p:cNvSpPr>
              <a:spLocks noChangeArrowheads="1"/>
            </p:cNvSpPr>
            <p:nvPr/>
          </p:nvSpPr>
          <p:spPr bwMode="auto">
            <a:xfrm>
              <a:off x="-8420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5629185" y="2668202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587457"/>
            <a:ext cx="5472608" cy="47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Сілтеме:</a:t>
            </a: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joyteka.com/100056235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3799" y="36603"/>
            <a:ext cx="3016403" cy="590931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kk-KZ" sz="3600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Ұялы телефон</a:t>
            </a:r>
            <a:endParaRPr lang="ru-RU" sz="36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107504" y="4279683"/>
            <a:ext cx="1082723" cy="360040"/>
          </a:xfrm>
          <a:prstGeom prst="leftArrow">
            <a:avLst/>
          </a:prstGeom>
          <a:solidFill>
            <a:srgbClr val="169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93" y="1508447"/>
            <a:ext cx="2571450" cy="75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255" y="2244319"/>
            <a:ext cx="2569687" cy="18916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9108" y="1508447"/>
            <a:ext cx="2864854" cy="16296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8025" y="1522168"/>
            <a:ext cx="2640637" cy="16022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7864" y="3271824"/>
            <a:ext cx="2676098" cy="14630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9128" y="3247861"/>
            <a:ext cx="2619533" cy="14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0857" y="0"/>
            <a:ext cx="9183070" cy="5147844"/>
            <a:chOff x="-8420" y="5009"/>
            <a:chExt cx="10307465" cy="6157146"/>
          </a:xfrm>
        </p:grpSpPr>
        <p:sp>
          <p:nvSpPr>
            <p:cNvPr id="7" name="矩形 8"/>
            <p:cNvSpPr>
              <a:spLocks noChangeArrowheads="1"/>
            </p:cNvSpPr>
            <p:nvPr/>
          </p:nvSpPr>
          <p:spPr bwMode="auto">
            <a:xfrm>
              <a:off x="-8420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5618494" y="2668202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4489"/>
            <a:ext cx="7741292" cy="432047"/>
          </a:xfrm>
        </p:spPr>
        <p:txBody>
          <a:bodyPr/>
          <a:lstStyle/>
          <a:p>
            <a:pPr marL="0" indent="0" algn="ctr">
              <a:buNone/>
            </a:pPr>
            <a:r>
              <a:rPr lang="kk-KZ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Сілтеме: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://forms.gle/mGksAFz9BtTT6zvLA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7" y="1185408"/>
            <a:ext cx="3421478" cy="325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70" y="1072515"/>
            <a:ext cx="1190625" cy="4095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98990" y="108611"/>
            <a:ext cx="982385" cy="590931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kk-KZ" altLang="zh-CN" sz="3600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Тест</a:t>
            </a:r>
            <a:endParaRPr lang="kk-KZ" altLang="zh-CN" sz="36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0857" y="0"/>
            <a:ext cx="9183070" cy="5147844"/>
            <a:chOff x="-8420" y="5009"/>
            <a:chExt cx="10307465" cy="6157146"/>
          </a:xfrm>
        </p:grpSpPr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-8420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5629185" y="2668202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28146" y="89192"/>
            <a:ext cx="3319755" cy="590931"/>
          </a:xfrm>
        </p:spPr>
        <p:txBody>
          <a:bodyPr wrap="non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3600" b="1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Тест </a:t>
            </a:r>
            <a:r>
              <a:rPr lang="ru-RU" sz="3600" b="1" dirty="0" err="1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жауаптары</a:t>
            </a:r>
            <a:endParaRPr lang="ru-RU" sz="3600" b="1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347614"/>
            <a:ext cx="4608512" cy="345638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1. 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Е)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2893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 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В)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3. 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Д)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Волга, Мерседес, Лексус, Тойота, Ауди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4. 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С)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16 га, 24 га, 40 га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5. 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А) 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8%-</a:t>
            </a:r>
            <a:r>
              <a:rPr lang="ru-RU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ке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артты</a:t>
            </a:r>
            <a:endParaRPr lang="ru-RU" sz="18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6. 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Е)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25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7. 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А)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6750</a:t>
            </a:r>
          </a:p>
          <a:p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8. </a:t>
            </a:r>
            <a:r>
              <a:rPr lang="ru-RU" sz="1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Д) </a:t>
            </a:r>
            <a:r>
              <a:rPr lang="ru-RU" sz="1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67</a:t>
            </a:r>
          </a:p>
          <a:p>
            <a:endParaRPr lang="ru-RU" sz="1800" dirty="0" smtClean="0"/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5004048" y="1419622"/>
            <a:ext cx="4248472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b="0" dirty="0">
                <a:solidFill>
                  <a:srgbClr val="002060"/>
                </a:solidFill>
                <a:cs typeface="Times New Roman" panose="02020603050405020304" pitchFamily="18" charset="0"/>
              </a:rPr>
              <a:t>8. </a:t>
            </a:r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ru-RU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Д)</a:t>
            </a:r>
            <a:r>
              <a:rPr lang="ru-RU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67</a:t>
            </a:r>
          </a:p>
          <a:p>
            <a:pPr fontAlgn="auto"/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9.   </a:t>
            </a:r>
            <a:r>
              <a:rPr lang="ru-RU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Е)</a:t>
            </a:r>
            <a:r>
              <a:rPr lang="ru-RU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0</a:t>
            </a:r>
          </a:p>
          <a:p>
            <a:pPr fontAlgn="auto"/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10. </a:t>
            </a:r>
            <a:r>
              <a:rPr lang="ru-RU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А)</a:t>
            </a:r>
            <a:r>
              <a:rPr lang="ru-RU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17 км</a:t>
            </a:r>
          </a:p>
          <a:p>
            <a:pPr fontAlgn="auto"/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11. </a:t>
            </a:r>
            <a:r>
              <a:rPr lang="ru-RU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А)</a:t>
            </a:r>
            <a:r>
              <a:rPr lang="ru-RU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37,5%</a:t>
            </a:r>
          </a:p>
          <a:p>
            <a:pPr fontAlgn="auto"/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12. </a:t>
            </a:r>
            <a:r>
              <a:rPr lang="ru-RU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Д)</a:t>
            </a:r>
            <a:r>
              <a:rPr lang="ru-RU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88</a:t>
            </a:r>
          </a:p>
          <a:p>
            <a:pPr fontAlgn="auto"/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13. </a:t>
            </a:r>
            <a:r>
              <a:rPr lang="ru-RU" b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В)</a:t>
            </a:r>
            <a:r>
              <a:rPr lang="ru-RU" b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2/11</a:t>
            </a:r>
          </a:p>
          <a:p>
            <a:pPr fontAlgn="auto"/>
            <a:endParaRPr lang="ru-RU" b="0" dirty="0" smtClean="0">
              <a:solidFill>
                <a:schemeClr val="tx1"/>
              </a:solidFill>
            </a:endParaRPr>
          </a:p>
          <a:p>
            <a:pPr fontAlgn="auto"/>
            <a:r>
              <a:rPr lang="ru-RU" b="0" dirty="0" smtClean="0">
                <a:solidFill>
                  <a:schemeClr val="tx1"/>
                </a:solidFill>
              </a:rPr>
              <a:t> </a:t>
            </a:r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807" y="0"/>
            <a:ext cx="9185563" cy="5147844"/>
            <a:chOff x="-19111" y="5009"/>
            <a:chExt cx="10310263" cy="6157146"/>
          </a:xfrm>
        </p:grpSpPr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-19111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5629185" y="2668202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915567"/>
                <a:ext cx="8748464" cy="345638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kk-KZ" sz="2000" b="1" dirty="0" smtClean="0">
                  <a:solidFill>
                    <a:srgbClr val="002060"/>
                  </a:solidFill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kk-KZ" sz="2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Кітап 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беттерін  нөмірлеуге  N цифр  керек. Кітап  беттерінің    саны  </a:t>
                </a:r>
                <a:r>
                  <a:rPr lang="kk-KZ" sz="2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n:</a:t>
                </a:r>
                <a:endParaRPr lang="ru-RU" sz="2000" dirty="0">
                  <a:solidFill>
                    <a:srgbClr val="002060"/>
                  </a:solidFill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kk-KZ" sz="2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1. 9 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&lt; N ≤ 189  болса,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  + 9  немесе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num>
                      <m:den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 </a:t>
                </a:r>
                <a:r>
                  <a:rPr lang="kk-KZ" sz="2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.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 </a:t>
                </a:r>
                <a:endParaRPr lang="ru-RU" sz="2000" dirty="0">
                  <a:solidFill>
                    <a:srgbClr val="002060"/>
                  </a:solidFill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kk-KZ" sz="2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2. 189 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˂ N ≤ 2889 .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−189</m:t>
                        </m:r>
                      </m:num>
                      <m:den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 + 99 немее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+108</m:t>
                        </m:r>
                      </m:num>
                      <m:den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 </a:t>
                </a:r>
                <a:r>
                  <a:rPr lang="kk-KZ" sz="2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.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 </a:t>
                </a:r>
                <a:endParaRPr lang="ru-RU" sz="2000" dirty="0">
                  <a:solidFill>
                    <a:srgbClr val="002060"/>
                  </a:solidFill>
                  <a:cs typeface="Times New Roman" pitchFamily="18" charset="0"/>
                </a:endParaRPr>
              </a:p>
              <a:p>
                <a:pPr marL="0" lvl="0" indent="0">
                  <a:buNone/>
                </a:pPr>
                <a:r>
                  <a:rPr lang="kk-KZ" sz="2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3. 2889 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˂ N ≤ 39996  болса,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−2889</m:t>
                        </m:r>
                      </m:num>
                      <m:den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 + 999 немесе 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+1107</m:t>
                        </m:r>
                      </m:num>
                      <m:den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rgbClr val="002060"/>
                    </a:solidFill>
                    <a:cs typeface="Times New Roman" pitchFamily="18" charset="0"/>
                  </a:rPr>
                  <a:t> </a:t>
                </a:r>
                <a:r>
                  <a:rPr lang="kk-KZ" sz="2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kk-KZ" sz="2000" b="1" i="1" dirty="0" smtClean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2000" b="1" i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Мысалы</a:t>
                </a:r>
                <a:r>
                  <a:rPr lang="kk-KZ" sz="2000" b="1" i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kk-KZ" sz="2000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№</a:t>
                </a:r>
                <a:r>
                  <a:rPr lang="kk-KZ" sz="2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.   Оқулықтың  </a:t>
                </a:r>
                <a:r>
                  <a:rPr lang="kk-KZ" sz="20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беттерін  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нөмірлеп  шығу  үшін  43   цифр  қолданылды. </a:t>
                </a:r>
                <a:endParaRPr lang="kk-KZ" sz="2000" dirty="0" smtClean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kk-KZ" sz="20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Осы  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кітапта  қанша  </a:t>
                </a:r>
                <a:r>
                  <a:rPr lang="kk-KZ" sz="20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бет  </a:t>
                </a:r>
                <a:r>
                  <a:rPr lang="kk-KZ" sz="20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бар?  (нөмірлеу  1-ден басталады</a:t>
                </a:r>
                <a:r>
                  <a:rPr lang="kk-KZ" sz="2000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).</a:t>
                </a:r>
                <a:endParaRPr lang="ru-RU" sz="2000" dirty="0">
                  <a:solidFill>
                    <a:srgbClr val="00206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915567"/>
                <a:ext cx="8748464" cy="3456384"/>
              </a:xfrm>
              <a:blipFill rotWithShape="0">
                <a:blip r:embed="rId4"/>
                <a:stretch>
                  <a:fillRect l="-767" b="-2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528861" y="267494"/>
            <a:ext cx="208627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kk-KZ" sz="3600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Кітап беті</a:t>
            </a:r>
            <a:endParaRPr lang="ru-RU" sz="3600" dirty="0">
              <a:solidFill>
                <a:schemeClr val="bg1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807" y="0"/>
            <a:ext cx="9185563" cy="5147844"/>
            <a:chOff x="-19111" y="5009"/>
            <a:chExt cx="10310263" cy="6157146"/>
          </a:xfrm>
        </p:grpSpPr>
        <p:sp>
          <p:nvSpPr>
            <p:cNvPr id="6" name="矩形 8"/>
            <p:cNvSpPr>
              <a:spLocks noChangeArrowheads="1"/>
            </p:cNvSpPr>
            <p:nvPr/>
          </p:nvSpPr>
          <p:spPr bwMode="auto">
            <a:xfrm>
              <a:off x="-19111" y="5009"/>
              <a:ext cx="10307465" cy="615714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106D78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ru-RU" altLang="ru-RU">
                <a:solidFill>
                  <a:srgbClr val="FFFFFF"/>
                </a:solidFill>
                <a:ea typeface="幼圆" pitchFamily="1" charset="-122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5629185" y="2668202"/>
              <a:ext cx="4661967" cy="3222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fontAlgn="auto">
                <a:spcBef>
                  <a:spcPct val="20000"/>
                </a:spcBef>
                <a:spcAft>
                  <a:spcPts val="0"/>
                </a:spcAft>
                <a:defRPr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2008"/>
            <a:ext cx="915566" cy="915566"/>
          </a:xfrm>
          <a:prstGeom prst="ellipse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75037"/>
            <a:ext cx="9194876" cy="1704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k-KZ" sz="3200" dirty="0">
                <a:solidFill>
                  <a:srgbClr val="002060"/>
                </a:solidFill>
                <a:cs typeface="Times New Roman" pitchFamily="18" charset="0"/>
              </a:rPr>
              <a:t>Жандос кітапта барлығы 100-бет бар екенін көрді. Осы кітаптың беттерін цифрлау 3-беттен басталған болса, онда қанша цифр пайдаланылғанын анықтаңыз.</a:t>
            </a:r>
            <a:endParaRPr lang="ru-RU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179512" y="4299942"/>
            <a:ext cx="864096" cy="360040"/>
          </a:xfrm>
          <a:prstGeom prst="leftArrow">
            <a:avLst/>
          </a:prstGeom>
          <a:solidFill>
            <a:srgbClr val="1695A4"/>
          </a:solidFill>
          <a:ln>
            <a:solidFill>
              <a:srgbClr val="169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78720" y="295091"/>
            <a:ext cx="218656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kk-KZ" sz="3600" dirty="0">
                <a:solidFill>
                  <a:schemeClr val="bg1"/>
                </a:solidFill>
                <a:latin typeface="+mn-lt"/>
                <a:ea typeface="+mn-ea"/>
                <a:cs typeface="Times New Roman" panose="02020603050405020304" pitchFamily="18" charset="0"/>
              </a:rPr>
              <a:t>Тапсырма</a:t>
            </a:r>
          </a:p>
        </p:txBody>
      </p:sp>
    </p:spTree>
    <p:extLst>
      <p:ext uri="{BB962C8B-B14F-4D97-AF65-F5344CB8AC3E}">
        <p14:creationId xmlns:p14="http://schemas.microsoft.com/office/powerpoint/2010/main" val="26297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11086</TotalTime>
  <Words>427</Words>
  <Application>Microsoft Office PowerPoint</Application>
  <PresentationFormat>Экран (16:9)</PresentationFormat>
  <Paragraphs>77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微软雅黑</vt:lpstr>
      <vt:lpstr>微软雅黑</vt:lpstr>
      <vt:lpstr>宋体</vt:lpstr>
      <vt:lpstr>Arial</vt:lpstr>
      <vt:lpstr>Calibri</vt:lpstr>
      <vt:lpstr>Calibri Light</vt:lpstr>
      <vt:lpstr>Cambria</vt:lpstr>
      <vt:lpstr>Cambria Math</vt:lpstr>
      <vt:lpstr>黑体</vt:lpstr>
      <vt:lpstr>Symbol</vt:lpstr>
      <vt:lpstr>Times New Roman</vt:lpstr>
      <vt:lpstr>幼圆</vt:lpstr>
      <vt:lpstr>造字工房俊雅（非商用）常规体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жауаптары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创业计划书</dc:title>
  <dc:creator>第一PPT模板网：www.1ppt.com</dc:creator>
  <cp:keywords>第一PPT www.1ppt.com</cp:keywords>
  <cp:lastModifiedBy>1</cp:lastModifiedBy>
  <cp:revision>1233</cp:revision>
  <dcterms:created xsi:type="dcterms:W3CDTF">2004-08-26T06:30:40Z</dcterms:created>
  <dcterms:modified xsi:type="dcterms:W3CDTF">2022-10-19T12:15:06Z</dcterms:modified>
</cp:coreProperties>
</file>