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60" r:id="rId3"/>
    <p:sldId id="257" r:id="rId4"/>
    <p:sldId id="258" r:id="rId5"/>
    <p:sldId id="261" r:id="rId6"/>
    <p:sldId id="262" r:id="rId7"/>
    <p:sldId id="263" r:id="rId8"/>
    <p:sldId id="264" r:id="rId9"/>
    <p:sldId id="265" r:id="rId10"/>
    <p:sldId id="267" r:id="rId11"/>
    <p:sldId id="271" r:id="rId12"/>
    <p:sldId id="268" r:id="rId13"/>
    <p:sldId id="269" r:id="rId14"/>
    <p:sldId id="270" r:id="rId15"/>
    <p:sldId id="272" r:id="rId16"/>
    <p:sldId id="259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cx="9144000" cy="6858000" type="screen4x3"/>
  <p:notesSz cx="6858000" cy="9144000"/>
  <p:custDataLst>
    <p:tags r:id="rId29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22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1A8B87-E0A6-45BA-AD3C-1558FCE0AB04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D366EE-8927-405D-BE98-83EF4AD6A4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8996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D366EE-8927-405D-BE98-83EF4AD6A408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1038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87D9F-87EE-42CF-A66B-146662F6D3FD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7304C-43C6-4DDA-850B-349297FA5E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9006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87D9F-87EE-42CF-A66B-146662F6D3FD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7304C-43C6-4DDA-850B-349297FA5E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8063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87D9F-87EE-42CF-A66B-146662F6D3FD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7304C-43C6-4DDA-850B-349297FA5E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3793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87D9F-87EE-42CF-A66B-146662F6D3FD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7304C-43C6-4DDA-850B-349297FA5E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0224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87D9F-87EE-42CF-A66B-146662F6D3FD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7304C-43C6-4DDA-850B-349297FA5E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1171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87D9F-87EE-42CF-A66B-146662F6D3FD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7304C-43C6-4DDA-850B-349297FA5E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4783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87D9F-87EE-42CF-A66B-146662F6D3FD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7304C-43C6-4DDA-850B-349297FA5E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0649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87D9F-87EE-42CF-A66B-146662F6D3FD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7304C-43C6-4DDA-850B-349297FA5E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896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87D9F-87EE-42CF-A66B-146662F6D3FD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7304C-43C6-4DDA-850B-349297FA5E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4117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87D9F-87EE-42CF-A66B-146662F6D3FD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7304C-43C6-4DDA-850B-349297FA5E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3343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87D9F-87EE-42CF-A66B-146662F6D3FD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7304C-43C6-4DDA-850B-349297FA5E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4575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887D9F-87EE-42CF-A66B-146662F6D3FD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77304C-43C6-4DDA-850B-349297FA5E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1762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presentation-creation.ru/powerpoint-templates.html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presentation-creation.ru/powerpoint-templates.html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93856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Мониторинг образовательных достижений обучающихся по предмету математика</a:t>
            </a:r>
            <a:endParaRPr lang="ru-RU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03848" y="4103107"/>
            <a:ext cx="5948909" cy="1752600"/>
          </a:xfrm>
        </p:spPr>
        <p:txBody>
          <a:bodyPr>
            <a:normAutofit/>
          </a:bodyPr>
          <a:lstStyle/>
          <a:p>
            <a:pPr lvl="0" algn="r">
              <a:lnSpc>
                <a:spcPct val="90000"/>
              </a:lnSpc>
              <a:spcBef>
                <a:spcPts val="1000"/>
              </a:spcBef>
            </a:pP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Макенбаева Д.Н., учитель математики  </a:t>
            </a:r>
          </a:p>
          <a:p>
            <a:pPr lvl="0" algn="r">
              <a:lnSpc>
                <a:spcPct val="90000"/>
              </a:lnSpc>
              <a:spcBef>
                <a:spcPts val="1000"/>
              </a:spcBef>
            </a:pP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КГУ «Школа-лицей имени Алимхана </a:t>
            </a:r>
            <a:r>
              <a:rPr lang="ru-RU" sz="2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Ермекова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 отдела образования города Балхаш управления образования Карагандинской области</a:t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15011" y="6550223"/>
            <a:ext cx="2537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1400" dirty="0">
                <a:hlinkClick r:id="rId2"/>
              </a:rPr>
              <a:t>http://presentation-creation.ru/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543381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A64ED95-749B-49AC-A6A6-DFFAA840FA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264" t="24932" r="21491" b="15653"/>
          <a:stretch/>
        </p:blipFill>
        <p:spPr>
          <a:xfrm>
            <a:off x="0" y="908720"/>
            <a:ext cx="9144000" cy="594928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E9A16CC-1007-4C8F-9F83-D30436E7DA2A}"/>
              </a:ext>
            </a:extLst>
          </p:cNvPr>
          <p:cNvSpPr/>
          <p:nvPr/>
        </p:nvSpPr>
        <p:spPr>
          <a:xfrm>
            <a:off x="467544" y="-99392"/>
            <a:ext cx="82089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Циклограмма учителя-предметника по подготовке к МОДО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6800383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93856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6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Типы учебных задач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15011" y="6550223"/>
            <a:ext cx="2537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2"/>
              </a:rPr>
              <a:t>http://presentation-creation.ru/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60051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9C656D0-6841-408A-B01E-333BF0B1FB74}"/>
              </a:ext>
            </a:extLst>
          </p:cNvPr>
          <p:cNvSpPr/>
          <p:nvPr/>
        </p:nvSpPr>
        <p:spPr>
          <a:xfrm>
            <a:off x="683568" y="116632"/>
            <a:ext cx="795637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Задания, в которых имеются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лишние данные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B17AD81-17D3-4672-A9AC-123041DD9496}"/>
              </a:ext>
            </a:extLst>
          </p:cNvPr>
          <p:cNvSpPr txBox="1">
            <a:spLocks/>
          </p:cNvSpPr>
          <p:nvPr/>
        </p:nvSpPr>
        <p:spPr>
          <a:xfrm>
            <a:off x="-31005" y="1700808"/>
            <a:ext cx="917500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4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Найти площадь треугольника со сторонами 10 см, 19 см 8 см.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40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4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В параллелограмме стороны 4 см и 5 см, а высота 3 см. Найти площадь параллелограмма.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91166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FAF793-7C1A-4C29-BE9E-29082D7BBFC0}"/>
              </a:ext>
            </a:extLst>
          </p:cNvPr>
          <p:cNvSpPr txBox="1">
            <a:spLocks/>
          </p:cNvSpPr>
          <p:nvPr/>
        </p:nvSpPr>
        <p:spPr>
          <a:xfrm>
            <a:off x="683568" y="188640"/>
            <a:ext cx="802105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с противоречивыми данными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1E4202B-F003-4328-A9EA-739F083C9370}"/>
              </a:ext>
            </a:extLst>
          </p:cNvPr>
          <p:cNvSpPr txBox="1">
            <a:spLocks/>
          </p:cNvSpPr>
          <p:nvPr/>
        </p:nvSpPr>
        <p:spPr>
          <a:xfrm>
            <a:off x="179512" y="1988840"/>
            <a:ext cx="9252520" cy="235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4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Сумма катетов прямоугольного треугольника равна 16 см, гипотенуза равна 10 см. Найти произведение синусов острых углов треугольника.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44943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>
            <a:extLst>
              <a:ext uri="{FF2B5EF4-FFF2-40B4-BE49-F238E27FC236}">
                <a16:creationId xmlns:a16="http://schemas.microsoft.com/office/drawing/2014/main" id="{6CC13D06-909F-40B9-8C69-EBEBD4F58C65}"/>
              </a:ext>
            </a:extLst>
          </p:cNvPr>
          <p:cNvSpPr txBox="1">
            <a:spLocks/>
          </p:cNvSpPr>
          <p:nvPr/>
        </p:nvSpPr>
        <p:spPr>
          <a:xfrm>
            <a:off x="0" y="1412776"/>
            <a:ext cx="9001000" cy="420303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4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Предположим следующее решение: пусть катеты равны a и b, а гипотенуза с. Тогда по условию a + b = 16 (1), c=10. Кроме того, т. к. треугольник прямоугольный, то a²+ b²= c². sinA= a/c; sinB = b/c. Нужно найти sinAsinB= ab/c², возведем (1) в квадрат: a² + 2ab + b² = 256 100+2ab = 256; ab=78 sinAsinB= 0.78 </a:t>
            </a:r>
          </a:p>
          <a:p>
            <a:pPr marL="228600" marR="0" lvl="0" indent="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4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Однако прямоугольного треугольника с a + b=16 и c=10 не существует, т. к. из решения ab=78, а a + b=16. Нет действительных чисел удовлетворяющих этой системе.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400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B6EA44-CE41-4BC7-B75C-274B778A1613}"/>
              </a:ext>
            </a:extLst>
          </p:cNvPr>
          <p:cNvSpPr txBox="1">
            <a:spLocks/>
          </p:cNvSpPr>
          <p:nvPr/>
        </p:nvSpPr>
        <p:spPr>
          <a:xfrm>
            <a:off x="-128337" y="-99392"/>
            <a:ext cx="940067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Многовариативные задания </a:t>
            </a:r>
            <a:br>
              <a:rPr lang="ru-RU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(имеют несколько вариантов решения)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D7CB6D6-C9E1-4BA8-A434-566266364279}"/>
              </a:ext>
            </a:extLst>
          </p:cNvPr>
          <p:cNvSpPr txBox="1">
            <a:spLocks/>
          </p:cNvSpPr>
          <p:nvPr/>
        </p:nvSpPr>
        <p:spPr>
          <a:xfrm>
            <a:off x="16728" y="1484784"/>
            <a:ext cx="9127272" cy="1295317"/>
          </a:xfrm>
          <a:prstGeom prst="rect">
            <a:avLst/>
          </a:prstGeom>
          <a:ln>
            <a:solidFill>
              <a:srgbClr val="CC66FF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4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Сколько трёхзначных чисел может быть составлено из нечётных цифр?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2EA9DDD-8C89-4A1A-BDC1-08FCD1DC9E6D}"/>
              </a:ext>
            </a:extLst>
          </p:cNvPr>
          <p:cNvSpPr/>
          <p:nvPr/>
        </p:nvSpPr>
        <p:spPr>
          <a:xfrm>
            <a:off x="251520" y="3212976"/>
            <a:ext cx="8892480" cy="2241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ru-RU" sz="2400" i="1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Х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= {1, 3, 5, 7, 9}, .Трёхзначное число – это кортеж  длины 3, составленный из элементов множества 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X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причем цифры в числе могут повторяться. Значит, этих чисел будет столько, сколько существует размещений с повторениями из 5 элементов по 3:     </a:t>
            </a:r>
          </a:p>
        </p:txBody>
      </p:sp>
    </p:spTree>
    <p:extLst>
      <p:ext uri="{BB962C8B-B14F-4D97-AF65-F5344CB8AC3E}">
        <p14:creationId xmlns:p14="http://schemas.microsoft.com/office/powerpoint/2010/main" val="8401059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Типы задач</a:t>
            </a:r>
            <a:endParaRPr lang="ru-RU" dirty="0"/>
          </a:p>
        </p:txBody>
      </p:sp>
      <p:sp>
        <p:nvSpPr>
          <p:cNvPr id="4" name="Freeform 4"/>
          <p:cNvSpPr>
            <a:spLocks/>
          </p:cNvSpPr>
          <p:nvPr/>
        </p:nvSpPr>
        <p:spPr bwMode="gray">
          <a:xfrm>
            <a:off x="1725194" y="1355235"/>
            <a:ext cx="2097087" cy="2016125"/>
          </a:xfrm>
          <a:custGeom>
            <a:avLst/>
            <a:gdLst/>
            <a:ahLst/>
            <a:cxnLst>
              <a:cxn ang="0">
                <a:pos x="763" y="102"/>
              </a:cxn>
              <a:cxn ang="0">
                <a:pos x="1209" y="244"/>
              </a:cxn>
              <a:cxn ang="0">
                <a:pos x="1325" y="314"/>
              </a:cxn>
              <a:cxn ang="0">
                <a:pos x="843" y="267"/>
              </a:cxn>
              <a:cxn ang="0">
                <a:pos x="305" y="1479"/>
              </a:cxn>
              <a:cxn ang="0">
                <a:pos x="0" y="1303"/>
              </a:cxn>
              <a:cxn ang="0">
                <a:pos x="763" y="102"/>
              </a:cxn>
            </a:cxnLst>
            <a:rect l="0" t="0" r="r" b="b"/>
            <a:pathLst>
              <a:path w="1335" h="1479">
                <a:moveTo>
                  <a:pt x="763" y="102"/>
                </a:moveTo>
                <a:cubicBezTo>
                  <a:pt x="920" y="0"/>
                  <a:pt x="1137" y="178"/>
                  <a:pt x="1209" y="244"/>
                </a:cubicBezTo>
                <a:cubicBezTo>
                  <a:pt x="1281" y="310"/>
                  <a:pt x="1335" y="312"/>
                  <a:pt x="1325" y="314"/>
                </a:cubicBezTo>
                <a:cubicBezTo>
                  <a:pt x="1262" y="339"/>
                  <a:pt x="1010" y="74"/>
                  <a:pt x="843" y="267"/>
                </a:cubicBezTo>
                <a:cubicBezTo>
                  <a:pt x="554" y="534"/>
                  <a:pt x="389" y="1337"/>
                  <a:pt x="305" y="1479"/>
                </a:cubicBezTo>
                <a:lnTo>
                  <a:pt x="0" y="1303"/>
                </a:lnTo>
                <a:cubicBezTo>
                  <a:pt x="76" y="1074"/>
                  <a:pt x="398" y="270"/>
                  <a:pt x="763" y="102"/>
                </a:cubicBezTo>
                <a:close/>
              </a:path>
            </a:pathLst>
          </a:custGeom>
          <a:gradFill rotWithShape="1">
            <a:gsLst>
              <a:gs pos="0">
                <a:srgbClr val="B2B2B2"/>
              </a:gs>
              <a:gs pos="100000">
                <a:srgbClr val="B2B2B2">
                  <a:gamma/>
                  <a:shade val="0"/>
                  <a:invGamma/>
                </a:srgbClr>
              </a:gs>
            </a:gsLst>
            <a:lin ang="0" scaled="1"/>
          </a:gra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Freeform 5"/>
          <p:cNvSpPr>
            <a:spLocks/>
          </p:cNvSpPr>
          <p:nvPr/>
        </p:nvSpPr>
        <p:spPr bwMode="gray">
          <a:xfrm flipH="1">
            <a:off x="5434013" y="1331730"/>
            <a:ext cx="2097087" cy="2016125"/>
          </a:xfrm>
          <a:custGeom>
            <a:avLst/>
            <a:gdLst/>
            <a:ahLst/>
            <a:cxnLst>
              <a:cxn ang="0">
                <a:pos x="763" y="102"/>
              </a:cxn>
              <a:cxn ang="0">
                <a:pos x="1209" y="244"/>
              </a:cxn>
              <a:cxn ang="0">
                <a:pos x="1325" y="314"/>
              </a:cxn>
              <a:cxn ang="0">
                <a:pos x="843" y="267"/>
              </a:cxn>
              <a:cxn ang="0">
                <a:pos x="305" y="1479"/>
              </a:cxn>
              <a:cxn ang="0">
                <a:pos x="0" y="1303"/>
              </a:cxn>
              <a:cxn ang="0">
                <a:pos x="763" y="102"/>
              </a:cxn>
            </a:cxnLst>
            <a:rect l="0" t="0" r="r" b="b"/>
            <a:pathLst>
              <a:path w="1335" h="1479">
                <a:moveTo>
                  <a:pt x="763" y="102"/>
                </a:moveTo>
                <a:cubicBezTo>
                  <a:pt x="920" y="0"/>
                  <a:pt x="1137" y="178"/>
                  <a:pt x="1209" y="244"/>
                </a:cubicBezTo>
                <a:cubicBezTo>
                  <a:pt x="1281" y="310"/>
                  <a:pt x="1335" y="312"/>
                  <a:pt x="1325" y="314"/>
                </a:cubicBezTo>
                <a:cubicBezTo>
                  <a:pt x="1262" y="339"/>
                  <a:pt x="1010" y="74"/>
                  <a:pt x="843" y="267"/>
                </a:cubicBezTo>
                <a:cubicBezTo>
                  <a:pt x="554" y="534"/>
                  <a:pt x="389" y="1337"/>
                  <a:pt x="305" y="1479"/>
                </a:cubicBezTo>
                <a:lnTo>
                  <a:pt x="0" y="1303"/>
                </a:lnTo>
                <a:cubicBezTo>
                  <a:pt x="76" y="1074"/>
                  <a:pt x="398" y="270"/>
                  <a:pt x="763" y="102"/>
                </a:cubicBezTo>
                <a:close/>
              </a:path>
            </a:pathLst>
          </a:custGeom>
          <a:gradFill rotWithShape="1">
            <a:gsLst>
              <a:gs pos="0">
                <a:srgbClr val="B2B2B2"/>
              </a:gs>
              <a:gs pos="100000">
                <a:srgbClr val="B2B2B2">
                  <a:gamma/>
                  <a:shade val="0"/>
                  <a:invGamma/>
                </a:srgbClr>
              </a:gs>
            </a:gsLst>
            <a:lin ang="0" scaled="1"/>
          </a:gra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6" name="Group 6"/>
          <p:cNvGrpSpPr>
            <a:grpSpLocks/>
          </p:cNvGrpSpPr>
          <p:nvPr/>
        </p:nvGrpSpPr>
        <p:grpSpPr bwMode="auto">
          <a:xfrm>
            <a:off x="4310562" y="1375253"/>
            <a:ext cx="625475" cy="2103438"/>
            <a:chOff x="2687" y="1542"/>
            <a:chExt cx="398" cy="1542"/>
          </a:xfrm>
        </p:grpSpPr>
        <p:sp>
          <p:nvSpPr>
            <p:cNvPr id="7" name="Freeform 7"/>
            <p:cNvSpPr>
              <a:spLocks/>
            </p:cNvSpPr>
            <p:nvPr/>
          </p:nvSpPr>
          <p:spPr bwMode="gray">
            <a:xfrm>
              <a:off x="2687" y="1542"/>
              <a:ext cx="398" cy="1542"/>
            </a:xfrm>
            <a:custGeom>
              <a:avLst/>
              <a:gdLst/>
              <a:ahLst/>
              <a:cxnLst>
                <a:cxn ang="0">
                  <a:pos x="229" y="318"/>
                </a:cxn>
                <a:cxn ang="0">
                  <a:pos x="80" y="240"/>
                </a:cxn>
                <a:cxn ang="0">
                  <a:pos x="10" y="1542"/>
                </a:cxn>
                <a:cxn ang="0">
                  <a:pos x="362" y="1525"/>
                </a:cxn>
                <a:cxn ang="0">
                  <a:pos x="229" y="318"/>
                </a:cxn>
              </a:cxnLst>
              <a:rect l="0" t="0" r="r" b="b"/>
              <a:pathLst>
                <a:path w="398" h="1542">
                  <a:moveTo>
                    <a:pt x="229" y="318"/>
                  </a:moveTo>
                  <a:cubicBezTo>
                    <a:pt x="169" y="114"/>
                    <a:pt x="110" y="0"/>
                    <a:pt x="80" y="240"/>
                  </a:cubicBezTo>
                  <a:cubicBezTo>
                    <a:pt x="50" y="480"/>
                    <a:pt x="0" y="1379"/>
                    <a:pt x="10" y="1542"/>
                  </a:cubicBezTo>
                  <a:lnTo>
                    <a:pt x="362" y="1525"/>
                  </a:lnTo>
                  <a:cubicBezTo>
                    <a:pt x="398" y="1321"/>
                    <a:pt x="289" y="522"/>
                    <a:pt x="229" y="318"/>
                  </a:cubicBezTo>
                  <a:close/>
                </a:path>
              </a:pathLst>
            </a:custGeom>
            <a:gradFill rotWithShape="1">
              <a:gsLst>
                <a:gs pos="0">
                  <a:srgbClr val="B2B2B2"/>
                </a:gs>
                <a:gs pos="100000">
                  <a:srgbClr val="B2B2B2">
                    <a:gamma/>
                    <a:shade val="0"/>
                    <a:invGamma/>
                  </a:srgb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gray">
            <a:xfrm>
              <a:off x="2811" y="1889"/>
              <a:ext cx="34" cy="562"/>
            </a:xfrm>
            <a:custGeom>
              <a:avLst/>
              <a:gdLst/>
              <a:ahLst/>
              <a:cxnLst>
                <a:cxn ang="0">
                  <a:pos x="9" y="1"/>
                </a:cxn>
                <a:cxn ang="0">
                  <a:pos x="34" y="241"/>
                </a:cxn>
                <a:cxn ang="0">
                  <a:pos x="19" y="562"/>
                </a:cxn>
                <a:cxn ang="0">
                  <a:pos x="2" y="233"/>
                </a:cxn>
                <a:cxn ang="0">
                  <a:pos x="9" y="1"/>
                </a:cxn>
              </a:cxnLst>
              <a:rect l="0" t="0" r="r" b="b"/>
              <a:pathLst>
                <a:path w="34" h="562">
                  <a:moveTo>
                    <a:pt x="9" y="1"/>
                  </a:moveTo>
                  <a:cubicBezTo>
                    <a:pt x="14" y="2"/>
                    <a:pt x="32" y="148"/>
                    <a:pt x="34" y="241"/>
                  </a:cubicBezTo>
                  <a:cubicBezTo>
                    <a:pt x="29" y="338"/>
                    <a:pt x="14" y="562"/>
                    <a:pt x="19" y="562"/>
                  </a:cubicBezTo>
                  <a:cubicBezTo>
                    <a:pt x="13" y="561"/>
                    <a:pt x="4" y="326"/>
                    <a:pt x="2" y="233"/>
                  </a:cubicBezTo>
                  <a:cubicBezTo>
                    <a:pt x="0" y="140"/>
                    <a:pt x="4" y="0"/>
                    <a:pt x="9" y="1"/>
                  </a:cubicBezTo>
                  <a:close/>
                </a:path>
              </a:pathLst>
            </a:custGeom>
            <a:gradFill rotWithShape="1">
              <a:gsLst>
                <a:gs pos="0">
                  <a:srgbClr val="B2B2B2"/>
                </a:gs>
                <a:gs pos="50000">
                  <a:schemeClr val="tx1"/>
                </a:gs>
                <a:gs pos="100000">
                  <a:srgbClr val="B2B2B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1" name="Oval 11"/>
          <p:cNvSpPr>
            <a:spLocks noChangeArrowheads="1"/>
          </p:cNvSpPr>
          <p:nvPr/>
        </p:nvSpPr>
        <p:spPr bwMode="gray">
          <a:xfrm>
            <a:off x="636587" y="3322593"/>
            <a:ext cx="1749425" cy="1733550"/>
          </a:xfrm>
          <a:prstGeom prst="ellipse">
            <a:avLst/>
          </a:prstGeom>
          <a:gradFill rotWithShape="1">
            <a:gsLst>
              <a:gs pos="0">
                <a:srgbClr val="B2B2B2"/>
              </a:gs>
              <a:gs pos="100000">
                <a:srgbClr val="B2B2B2">
                  <a:gamma/>
                  <a:tint val="0"/>
                  <a:invGamma/>
                </a:srgbClr>
              </a:gs>
            </a:gsLst>
            <a:lin ang="5400000" scaled="1"/>
          </a:gradFill>
          <a:ln w="19050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3" name="Picture 13" descr="circuler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768674" y="3359923"/>
            <a:ext cx="1492250" cy="1457325"/>
          </a:xfrm>
          <a:prstGeom prst="rect">
            <a:avLst/>
          </a:prstGeom>
          <a:noFill/>
        </p:spPr>
      </p:pic>
      <p:sp>
        <p:nvSpPr>
          <p:cNvPr id="14" name="Oval 14"/>
          <p:cNvSpPr>
            <a:spLocks noChangeArrowheads="1"/>
          </p:cNvSpPr>
          <p:nvPr/>
        </p:nvSpPr>
        <p:spPr bwMode="gray">
          <a:xfrm>
            <a:off x="542302" y="3232303"/>
            <a:ext cx="1885950" cy="1604962"/>
          </a:xfrm>
          <a:prstGeom prst="ellipse">
            <a:avLst/>
          </a:prstGeom>
          <a:gradFill rotWithShape="1">
            <a:gsLst>
              <a:gs pos="0">
                <a:srgbClr val="FFFF99">
                  <a:gamma/>
                  <a:shade val="26275"/>
                  <a:invGamma/>
                  <a:alpha val="89999"/>
                </a:srgbClr>
              </a:gs>
              <a:gs pos="50000">
                <a:srgbClr val="FFFF99">
                  <a:alpha val="45000"/>
                </a:srgbClr>
              </a:gs>
              <a:gs pos="100000">
                <a:srgbClr val="FFFF99">
                  <a:gamma/>
                  <a:shade val="26275"/>
                  <a:invGamma/>
                  <a:alpha val="89999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lvl="0" algn="ctr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Предметные</a:t>
            </a:r>
          </a:p>
          <a:p>
            <a:pPr lvl="0" algn="ctr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задачи</a:t>
            </a:r>
          </a:p>
        </p:txBody>
      </p:sp>
      <p:pic>
        <p:nvPicPr>
          <p:cNvPr id="18" name="Picture 18" descr="circuler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6583224" y="3622148"/>
            <a:ext cx="1490662" cy="1457325"/>
          </a:xfrm>
          <a:prstGeom prst="rect">
            <a:avLst/>
          </a:prstGeom>
          <a:noFill/>
        </p:spPr>
      </p:pic>
      <p:sp>
        <p:nvSpPr>
          <p:cNvPr id="19" name="Oval 19"/>
          <p:cNvSpPr>
            <a:spLocks noChangeArrowheads="1"/>
          </p:cNvSpPr>
          <p:nvPr/>
        </p:nvSpPr>
        <p:spPr bwMode="gray">
          <a:xfrm>
            <a:off x="6459724" y="3459118"/>
            <a:ext cx="2317377" cy="1460500"/>
          </a:xfrm>
          <a:prstGeom prst="ellipse">
            <a:avLst/>
          </a:prstGeom>
          <a:gradFill rotWithShape="1">
            <a:gsLst>
              <a:gs pos="0">
                <a:srgbClr val="CCCCFF">
                  <a:gamma/>
                  <a:shade val="26275"/>
                  <a:invGamma/>
                  <a:alpha val="89999"/>
                </a:srgbClr>
              </a:gs>
              <a:gs pos="50000">
                <a:srgbClr val="CCCCFF">
                  <a:alpha val="45000"/>
                </a:srgbClr>
              </a:gs>
              <a:gs pos="100000">
                <a:srgbClr val="CCCCFF">
                  <a:gamma/>
                  <a:shade val="26275"/>
                  <a:invGamma/>
                  <a:alpha val="89999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lvl="0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Практико-</a:t>
            </a:r>
          </a:p>
          <a:p>
            <a:pPr lvl="0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ориентированные</a:t>
            </a:r>
          </a:p>
          <a:p>
            <a:pPr lvl="0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задачи</a:t>
            </a:r>
          </a:p>
        </p:txBody>
      </p:sp>
      <p:grpSp>
        <p:nvGrpSpPr>
          <p:cNvPr id="21" name="Group 21"/>
          <p:cNvGrpSpPr>
            <a:grpSpLocks/>
          </p:cNvGrpSpPr>
          <p:nvPr/>
        </p:nvGrpSpPr>
        <p:grpSpPr bwMode="auto">
          <a:xfrm rot="-1297425" flipH="1" flipV="1">
            <a:off x="6327775" y="5532438"/>
            <a:ext cx="1293813" cy="309562"/>
            <a:chOff x="2532" y="1051"/>
            <a:chExt cx="893" cy="246"/>
          </a:xfrm>
        </p:grpSpPr>
        <p:grpSp>
          <p:nvGrpSpPr>
            <p:cNvPr id="22" name="Group 22"/>
            <p:cNvGrpSpPr>
              <a:grpSpLocks/>
            </p:cNvGrpSpPr>
            <p:nvPr/>
          </p:nvGrpSpPr>
          <p:grpSpPr bwMode="auto">
            <a:xfrm>
              <a:off x="2532" y="1051"/>
              <a:ext cx="743" cy="185"/>
              <a:chOff x="1565" y="2568"/>
              <a:chExt cx="1118" cy="279"/>
            </a:xfrm>
          </p:grpSpPr>
          <p:sp>
            <p:nvSpPr>
              <p:cNvPr id="28" name="AutoShape 23"/>
              <p:cNvSpPr>
                <a:spLocks noChangeArrowheads="1"/>
              </p:cNvSpPr>
              <p:nvPr/>
            </p:nvSpPr>
            <p:spPr bwMode="white">
              <a:xfrm rot="5263130">
                <a:off x="1859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9" name="AutoShape 24"/>
              <p:cNvSpPr>
                <a:spLocks noChangeArrowheads="1"/>
              </p:cNvSpPr>
              <p:nvPr/>
            </p:nvSpPr>
            <p:spPr bwMode="white">
              <a:xfrm rot="6078281">
                <a:off x="1995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" name="AutoShape 25"/>
              <p:cNvSpPr>
                <a:spLocks noChangeArrowheads="1"/>
              </p:cNvSpPr>
              <p:nvPr/>
            </p:nvSpPr>
            <p:spPr bwMode="white">
              <a:xfrm rot="6373927">
                <a:off x="2071" y="229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" name="AutoShape 26"/>
              <p:cNvSpPr>
                <a:spLocks noChangeArrowheads="1"/>
              </p:cNvSpPr>
              <p:nvPr/>
            </p:nvSpPr>
            <p:spPr bwMode="white">
              <a:xfrm rot="6906312">
                <a:off x="2161" y="232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23" name="Group 27"/>
            <p:cNvGrpSpPr>
              <a:grpSpLocks/>
            </p:cNvGrpSpPr>
            <p:nvPr/>
          </p:nvGrpSpPr>
          <p:grpSpPr bwMode="auto">
            <a:xfrm rot="1353540">
              <a:off x="2682" y="1111"/>
              <a:ext cx="743" cy="186"/>
              <a:chOff x="1565" y="2568"/>
              <a:chExt cx="1118" cy="279"/>
            </a:xfrm>
          </p:grpSpPr>
          <p:sp>
            <p:nvSpPr>
              <p:cNvPr id="24" name="AutoShape 28"/>
              <p:cNvSpPr>
                <a:spLocks noChangeArrowheads="1"/>
              </p:cNvSpPr>
              <p:nvPr/>
            </p:nvSpPr>
            <p:spPr bwMode="white">
              <a:xfrm rot="5263130">
                <a:off x="1859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5" name="AutoShape 29"/>
              <p:cNvSpPr>
                <a:spLocks noChangeArrowheads="1"/>
              </p:cNvSpPr>
              <p:nvPr/>
            </p:nvSpPr>
            <p:spPr bwMode="white">
              <a:xfrm rot="6078281">
                <a:off x="1995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" name="AutoShape 30"/>
              <p:cNvSpPr>
                <a:spLocks noChangeArrowheads="1"/>
              </p:cNvSpPr>
              <p:nvPr/>
            </p:nvSpPr>
            <p:spPr bwMode="white">
              <a:xfrm rot="6373927">
                <a:off x="2071" y="229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" name="AutoShape 31"/>
              <p:cNvSpPr>
                <a:spLocks noChangeArrowheads="1"/>
              </p:cNvSpPr>
              <p:nvPr/>
            </p:nvSpPr>
            <p:spPr bwMode="white">
              <a:xfrm rot="6906312">
                <a:off x="2161" y="232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pic>
        <p:nvPicPr>
          <p:cNvPr id="34" name="Picture 34" descr="circuler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3882802" y="3850643"/>
            <a:ext cx="1490663" cy="1457325"/>
          </a:xfrm>
          <a:prstGeom prst="rect">
            <a:avLst/>
          </a:prstGeom>
          <a:noFill/>
        </p:spPr>
      </p:pic>
      <p:sp>
        <p:nvSpPr>
          <p:cNvPr id="35" name="Oval 35"/>
          <p:cNvSpPr>
            <a:spLocks noChangeArrowheads="1"/>
          </p:cNvSpPr>
          <p:nvPr/>
        </p:nvSpPr>
        <p:spPr bwMode="gray">
          <a:xfrm>
            <a:off x="3695979" y="3609176"/>
            <a:ext cx="1874753" cy="1859644"/>
          </a:xfrm>
          <a:prstGeom prst="ellipse">
            <a:avLst/>
          </a:prstGeom>
          <a:gradFill rotWithShape="1">
            <a:gsLst>
              <a:gs pos="0">
                <a:srgbClr val="99FFCC">
                  <a:gamma/>
                  <a:shade val="26275"/>
                  <a:invGamma/>
                  <a:alpha val="89999"/>
                </a:srgbClr>
              </a:gs>
              <a:gs pos="50000">
                <a:srgbClr val="99FFCC">
                  <a:alpha val="45000"/>
                </a:srgbClr>
              </a:gs>
              <a:gs pos="100000">
                <a:srgbClr val="99FFCC">
                  <a:gamma/>
                  <a:shade val="26275"/>
                  <a:invGamma/>
                  <a:alpha val="89999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37" name="Group 37"/>
          <p:cNvGrpSpPr>
            <a:grpSpLocks/>
          </p:cNvGrpSpPr>
          <p:nvPr/>
        </p:nvGrpSpPr>
        <p:grpSpPr bwMode="auto">
          <a:xfrm rot="-1297425" flipH="1" flipV="1">
            <a:off x="3717785" y="4584214"/>
            <a:ext cx="1293812" cy="309562"/>
            <a:chOff x="2532" y="1051"/>
            <a:chExt cx="893" cy="246"/>
          </a:xfrm>
        </p:grpSpPr>
        <p:grpSp>
          <p:nvGrpSpPr>
            <p:cNvPr id="38" name="Group 38"/>
            <p:cNvGrpSpPr>
              <a:grpSpLocks/>
            </p:cNvGrpSpPr>
            <p:nvPr/>
          </p:nvGrpSpPr>
          <p:grpSpPr bwMode="auto">
            <a:xfrm>
              <a:off x="2532" y="1051"/>
              <a:ext cx="743" cy="185"/>
              <a:chOff x="1565" y="2568"/>
              <a:chExt cx="1118" cy="279"/>
            </a:xfrm>
          </p:grpSpPr>
          <p:sp>
            <p:nvSpPr>
              <p:cNvPr id="44" name="AutoShape 39"/>
              <p:cNvSpPr>
                <a:spLocks noChangeArrowheads="1"/>
              </p:cNvSpPr>
              <p:nvPr/>
            </p:nvSpPr>
            <p:spPr bwMode="white">
              <a:xfrm rot="5263130">
                <a:off x="1859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5" name="AutoShape 40"/>
              <p:cNvSpPr>
                <a:spLocks noChangeArrowheads="1"/>
              </p:cNvSpPr>
              <p:nvPr/>
            </p:nvSpPr>
            <p:spPr bwMode="white">
              <a:xfrm rot="6078281">
                <a:off x="1995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6" name="AutoShape 41"/>
              <p:cNvSpPr>
                <a:spLocks noChangeArrowheads="1"/>
              </p:cNvSpPr>
              <p:nvPr/>
            </p:nvSpPr>
            <p:spPr bwMode="white">
              <a:xfrm rot="6373927">
                <a:off x="2071" y="229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7" name="AutoShape 42"/>
              <p:cNvSpPr>
                <a:spLocks noChangeArrowheads="1"/>
              </p:cNvSpPr>
              <p:nvPr/>
            </p:nvSpPr>
            <p:spPr bwMode="white">
              <a:xfrm rot="6906312">
                <a:off x="2161" y="232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39" name="Group 43"/>
            <p:cNvGrpSpPr>
              <a:grpSpLocks/>
            </p:cNvGrpSpPr>
            <p:nvPr/>
          </p:nvGrpSpPr>
          <p:grpSpPr bwMode="auto">
            <a:xfrm rot="1353540">
              <a:off x="2682" y="1111"/>
              <a:ext cx="743" cy="186"/>
              <a:chOff x="1565" y="2568"/>
              <a:chExt cx="1118" cy="279"/>
            </a:xfrm>
          </p:grpSpPr>
          <p:sp>
            <p:nvSpPr>
              <p:cNvPr id="40" name="AutoShape 44"/>
              <p:cNvSpPr>
                <a:spLocks noChangeArrowheads="1"/>
              </p:cNvSpPr>
              <p:nvPr/>
            </p:nvSpPr>
            <p:spPr bwMode="white">
              <a:xfrm rot="5263130">
                <a:off x="1859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" name="AutoShape 45"/>
              <p:cNvSpPr>
                <a:spLocks noChangeArrowheads="1"/>
              </p:cNvSpPr>
              <p:nvPr/>
            </p:nvSpPr>
            <p:spPr bwMode="white">
              <a:xfrm rot="6078281">
                <a:off x="1995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2" name="AutoShape 46"/>
              <p:cNvSpPr>
                <a:spLocks noChangeArrowheads="1"/>
              </p:cNvSpPr>
              <p:nvPr/>
            </p:nvSpPr>
            <p:spPr bwMode="white">
              <a:xfrm rot="6373927">
                <a:off x="2071" y="229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3" name="AutoShape 47"/>
              <p:cNvSpPr>
                <a:spLocks noChangeArrowheads="1"/>
              </p:cNvSpPr>
              <p:nvPr/>
            </p:nvSpPr>
            <p:spPr bwMode="white">
              <a:xfrm rot="6906312">
                <a:off x="2161" y="232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49" name="Rectangle 49"/>
          <p:cNvSpPr>
            <a:spLocks noChangeArrowheads="1"/>
          </p:cNvSpPr>
          <p:nvPr/>
        </p:nvSpPr>
        <p:spPr bwMode="black">
          <a:xfrm>
            <a:off x="3642954" y="4128791"/>
            <a:ext cx="2002085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Межпредметные </a:t>
            </a:r>
          </a:p>
          <a:p>
            <a:pPr lvl="0"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</a:p>
        </p:txBody>
      </p:sp>
      <p:sp>
        <p:nvSpPr>
          <p:cNvPr id="50" name="Rectangle 50"/>
          <p:cNvSpPr>
            <a:spLocks noChangeArrowheads="1"/>
          </p:cNvSpPr>
          <p:nvPr/>
        </p:nvSpPr>
        <p:spPr bwMode="black">
          <a:xfrm>
            <a:off x="1762896" y="4860449"/>
            <a:ext cx="242374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1600" b="1" dirty="0">
                <a:solidFill>
                  <a:srgbClr val="1C1C1C"/>
                </a:solidFill>
                <a:latin typeface="Arial" charset="0"/>
              </a:rPr>
              <a:t> </a:t>
            </a:r>
          </a:p>
          <a:p>
            <a:pPr algn="ctr"/>
            <a:endParaRPr lang="en-US" sz="1600" b="1" dirty="0">
              <a:solidFill>
                <a:srgbClr val="1C1C1C"/>
              </a:solidFill>
              <a:latin typeface="Arial" charset="0"/>
            </a:endParaRPr>
          </a:p>
        </p:txBody>
      </p:sp>
      <p:grpSp>
        <p:nvGrpSpPr>
          <p:cNvPr id="53" name="Group 53"/>
          <p:cNvGrpSpPr>
            <a:grpSpLocks/>
          </p:cNvGrpSpPr>
          <p:nvPr/>
        </p:nvGrpSpPr>
        <p:grpSpPr bwMode="auto">
          <a:xfrm rot="-1297425" flipH="1" flipV="1">
            <a:off x="1223963" y="5532438"/>
            <a:ext cx="1293812" cy="309562"/>
            <a:chOff x="2532" y="1051"/>
            <a:chExt cx="893" cy="246"/>
          </a:xfrm>
        </p:grpSpPr>
        <p:grpSp>
          <p:nvGrpSpPr>
            <p:cNvPr id="54" name="Group 54"/>
            <p:cNvGrpSpPr>
              <a:grpSpLocks/>
            </p:cNvGrpSpPr>
            <p:nvPr/>
          </p:nvGrpSpPr>
          <p:grpSpPr bwMode="auto">
            <a:xfrm>
              <a:off x="2532" y="1051"/>
              <a:ext cx="743" cy="185"/>
              <a:chOff x="1565" y="2568"/>
              <a:chExt cx="1118" cy="279"/>
            </a:xfrm>
          </p:grpSpPr>
          <p:sp>
            <p:nvSpPr>
              <p:cNvPr id="60" name="AutoShape 55"/>
              <p:cNvSpPr>
                <a:spLocks noChangeArrowheads="1"/>
              </p:cNvSpPr>
              <p:nvPr/>
            </p:nvSpPr>
            <p:spPr bwMode="white">
              <a:xfrm rot="5263130">
                <a:off x="1859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1" name="AutoShape 56"/>
              <p:cNvSpPr>
                <a:spLocks noChangeArrowheads="1"/>
              </p:cNvSpPr>
              <p:nvPr/>
            </p:nvSpPr>
            <p:spPr bwMode="white">
              <a:xfrm rot="6078281">
                <a:off x="1995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2" name="AutoShape 57"/>
              <p:cNvSpPr>
                <a:spLocks noChangeArrowheads="1"/>
              </p:cNvSpPr>
              <p:nvPr/>
            </p:nvSpPr>
            <p:spPr bwMode="white">
              <a:xfrm rot="6373927">
                <a:off x="2071" y="229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3" name="AutoShape 58"/>
              <p:cNvSpPr>
                <a:spLocks noChangeArrowheads="1"/>
              </p:cNvSpPr>
              <p:nvPr/>
            </p:nvSpPr>
            <p:spPr bwMode="white">
              <a:xfrm rot="6906312">
                <a:off x="2161" y="232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55" name="Group 59"/>
            <p:cNvGrpSpPr>
              <a:grpSpLocks/>
            </p:cNvGrpSpPr>
            <p:nvPr/>
          </p:nvGrpSpPr>
          <p:grpSpPr bwMode="auto">
            <a:xfrm rot="1353540">
              <a:off x="2682" y="1111"/>
              <a:ext cx="743" cy="186"/>
              <a:chOff x="1565" y="2568"/>
              <a:chExt cx="1118" cy="279"/>
            </a:xfrm>
          </p:grpSpPr>
          <p:sp>
            <p:nvSpPr>
              <p:cNvPr id="56" name="AutoShape 60"/>
              <p:cNvSpPr>
                <a:spLocks noChangeArrowheads="1"/>
              </p:cNvSpPr>
              <p:nvPr/>
            </p:nvSpPr>
            <p:spPr bwMode="white">
              <a:xfrm rot="5263130">
                <a:off x="1859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7" name="AutoShape 61"/>
              <p:cNvSpPr>
                <a:spLocks noChangeArrowheads="1"/>
              </p:cNvSpPr>
              <p:nvPr/>
            </p:nvSpPr>
            <p:spPr bwMode="white">
              <a:xfrm rot="6078281">
                <a:off x="1995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8" name="AutoShape 62"/>
              <p:cNvSpPr>
                <a:spLocks noChangeArrowheads="1"/>
              </p:cNvSpPr>
              <p:nvPr/>
            </p:nvSpPr>
            <p:spPr bwMode="white">
              <a:xfrm rot="6373927">
                <a:off x="2071" y="229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59" name="AutoShape 63"/>
              <p:cNvSpPr>
                <a:spLocks noChangeArrowheads="1"/>
              </p:cNvSpPr>
              <p:nvPr/>
            </p:nvSpPr>
            <p:spPr bwMode="white">
              <a:xfrm rot="6906312">
                <a:off x="2161" y="232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99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937057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A939636-BF1B-42A4-9E3C-DB35002DBD3D}"/>
              </a:ext>
            </a:extLst>
          </p:cNvPr>
          <p:cNvSpPr/>
          <p:nvPr/>
        </p:nvSpPr>
        <p:spPr>
          <a:xfrm>
            <a:off x="1691680" y="188640"/>
            <a:ext cx="70385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Предметные задачи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F045C32-DC8E-4351-8E42-5314782901E0}"/>
              </a:ext>
            </a:extLst>
          </p:cNvPr>
          <p:cNvSpPr txBox="1">
            <a:spLocks/>
          </p:cNvSpPr>
          <p:nvPr/>
        </p:nvSpPr>
        <p:spPr>
          <a:xfrm>
            <a:off x="0" y="1340768"/>
            <a:ext cx="9108504" cy="2354096"/>
          </a:xfrm>
          <a:prstGeom prst="rect">
            <a:avLst/>
          </a:prstGeom>
          <a:ln>
            <a:solidFill>
              <a:srgbClr val="CC66FF"/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4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Две трубы, работая вместе, наполнили бассейн за 12 часов. Первая труба, работая отдельно, наполняет бассейн на 18 часов быстрее, чем вторая. За сколько часов наполняет бассейн вторая труба.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03E04CC-C7C3-48F4-98CB-D64652F032D8}"/>
              </a:ext>
            </a:extLst>
          </p:cNvPr>
          <p:cNvSpPr/>
          <p:nvPr/>
        </p:nvSpPr>
        <p:spPr>
          <a:xfrm>
            <a:off x="1013282" y="3933056"/>
            <a:ext cx="7716926" cy="2605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75"/>
              </a:spcAft>
            </a:pPr>
            <a:r>
              <a:rPr lang="ru-RU" sz="28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Решение:</a:t>
            </a:r>
            <a:endParaRPr lang="ru-RU" sz="2800" b="1" dirty="0">
              <a:solidFill>
                <a:prstClr val="black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>
              <a:spcAft>
                <a:spcPts val="675"/>
              </a:spcAft>
            </a:pPr>
            <a:r>
              <a:rPr lang="ru-RU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1/12 = 1/(x – 18) + 1/x</a:t>
            </a:r>
            <a:endParaRPr lang="ru-RU" sz="2800" dirty="0">
              <a:solidFill>
                <a:prstClr val="black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>
              <a:spcAft>
                <a:spcPts val="675"/>
              </a:spcAft>
            </a:pPr>
            <a:r>
              <a:rPr lang="ru-RU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Х</a:t>
            </a:r>
            <a:r>
              <a:rPr lang="ru-RU" sz="2800" baseline="30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2 </a:t>
            </a:r>
            <a:r>
              <a:rPr lang="ru-RU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-42Х +216=0</a:t>
            </a:r>
            <a:endParaRPr lang="ru-RU" sz="2800" dirty="0">
              <a:solidFill>
                <a:prstClr val="black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>
              <a:spcAft>
                <a:spcPts val="675"/>
              </a:spcAft>
            </a:pPr>
            <a:r>
              <a:rPr lang="ru-RU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Х</a:t>
            </a:r>
            <a:r>
              <a:rPr lang="ru-RU" sz="2800" baseline="-25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1</a:t>
            </a:r>
            <a:r>
              <a:rPr lang="ru-RU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=36; Х</a:t>
            </a:r>
            <a:r>
              <a:rPr lang="ru-RU" sz="2800" baseline="-250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2 </a:t>
            </a:r>
            <a:r>
              <a:rPr lang="ru-RU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=6 (не удовлетворяет условию задачи)</a:t>
            </a:r>
            <a:endParaRPr lang="ru-RU" sz="2800" dirty="0">
              <a:solidFill>
                <a:prstClr val="black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r>
              <a:rPr lang="ru-RU" sz="2800" b="1" dirty="0">
                <a:solidFill>
                  <a:srgbClr val="333333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Ответ: </a:t>
            </a:r>
            <a:r>
              <a:rPr lang="ru-RU" sz="2800" dirty="0">
                <a:solidFill>
                  <a:srgbClr val="333333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36 часов.</a:t>
            </a:r>
            <a:endParaRPr lang="ru-RU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590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6C7ED9-3983-4C30-B6FD-574D93236A6F}"/>
              </a:ext>
            </a:extLst>
          </p:cNvPr>
          <p:cNvSpPr txBox="1">
            <a:spLocks/>
          </p:cNvSpPr>
          <p:nvPr/>
        </p:nvSpPr>
        <p:spPr>
          <a:xfrm>
            <a:off x="467544" y="188640"/>
            <a:ext cx="802105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Практико – ориентированные задачи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C7AA61-1D2E-4B79-AC45-A76D41C328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28800"/>
            <a:ext cx="8928992" cy="1254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1C93FBE-C25C-40EF-940E-A6A9DBFA95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54"/>
          <a:stretch/>
        </p:blipFill>
        <p:spPr bwMode="auto">
          <a:xfrm>
            <a:off x="624647" y="2862246"/>
            <a:ext cx="8442568" cy="320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70057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540A04A-EE39-4478-8CE0-81C762DE7F39}"/>
              </a:ext>
            </a:extLst>
          </p:cNvPr>
          <p:cNvSpPr/>
          <p:nvPr/>
        </p:nvSpPr>
        <p:spPr>
          <a:xfrm>
            <a:off x="467544" y="260648"/>
            <a:ext cx="7776864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ru-RU" sz="2800" dirty="0">
                <a:solidFill>
                  <a:prstClr val="black"/>
                </a:solidFill>
                <a:latin typeface="Times New Roman"/>
                <a:ea typeface="Times New Roman"/>
              </a:rPr>
              <a:t>Возьмем треугольник           ,                 где 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7E2D98D5-918E-4046-97F1-F1C563091D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60648"/>
            <a:ext cx="831457" cy="506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F04249C6-72DD-4246-A06E-E0BB030244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120" y="199864"/>
            <a:ext cx="1433104" cy="62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476EC66-1FA0-4A09-82B2-DB9FEF575D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25" y="767634"/>
            <a:ext cx="8497949" cy="519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74BF6F7-54F9-4D90-BDA2-894606738AE2}"/>
              </a:ext>
            </a:extLst>
          </p:cNvPr>
          <p:cNvSpPr/>
          <p:nvPr/>
        </p:nvSpPr>
        <p:spPr>
          <a:xfrm>
            <a:off x="467544" y="1341247"/>
            <a:ext cx="37366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</a:rPr>
              <a:t>Найдем  (длину трубы)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A45FF137-7EC8-4600-A307-33E87206F1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875"/>
          <a:stretch/>
        </p:blipFill>
        <p:spPr bwMode="auto">
          <a:xfrm>
            <a:off x="1639361" y="2075673"/>
            <a:ext cx="5433230" cy="2706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8765D477-4DB3-4DF5-9733-A2BBB8ECD0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4330205"/>
            <a:ext cx="8964487" cy="2481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84330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E53786F-5F31-4E86-8203-2C3DC49890FB}"/>
              </a:ext>
            </a:extLst>
          </p:cNvPr>
          <p:cNvSpPr/>
          <p:nvPr/>
        </p:nvSpPr>
        <p:spPr>
          <a:xfrm>
            <a:off x="107504" y="765329"/>
            <a:ext cx="914501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2B2B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Times New Roman"/>
              </a:rPr>
              <a:t>Мониторинг образовательных достижений обучающихся </a:t>
            </a:r>
          </a:p>
          <a:p>
            <a:pPr marL="0" marR="0" lvl="0" indent="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Times New Roman"/>
                <a:ea typeface="Times New Roman"/>
              </a:rPr>
              <a:t>это независимый от образовательных организаций инструмент наблюдения за качеством обучения. Результаты МОДО выявляют соответствие государственному общеобязательному стандарту соответствующего уровня образования, утвержденного приказом министра образования и науки Республики Казахстан от 31 октября 2018 года № 604. 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36C7378-BAF0-4505-9186-921155633E86}"/>
              </a:ext>
            </a:extLst>
          </p:cNvPr>
          <p:cNvSpPr/>
          <p:nvPr/>
        </p:nvSpPr>
        <p:spPr>
          <a:xfrm>
            <a:off x="2689122" y="3427392"/>
            <a:ext cx="5383161" cy="2246769"/>
          </a:xfrm>
          <a:prstGeom prst="rect">
            <a:avLst/>
          </a:prstGeom>
          <a:ln>
            <a:solidFill>
              <a:srgbClr val="CC66FF"/>
            </a:solidFill>
          </a:ln>
        </p:spPr>
        <p:txBody>
          <a:bodyPr wrap="square">
            <a:spAutoFit/>
          </a:bodyPr>
          <a:lstStyle/>
          <a:p>
            <a:pPr marL="0" marR="0" lvl="0" indent="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Times New Roman"/>
                <a:ea typeface="Times New Roman"/>
              </a:rPr>
              <a:t>Правила проведения мониторинга образовательных достижений обучающихся утверждены приказом МОН РК от 05.05.2021 г. № 204. </a:t>
            </a: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5740425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FC165E74-520F-43D7-932C-B77AC16E1E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9143999" cy="3465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9F9F87-0BDF-4921-AEE6-679229862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996952"/>
            <a:ext cx="4382263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40258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38A0D8-257D-47DE-930C-748187E6EA79}"/>
              </a:ext>
            </a:extLst>
          </p:cNvPr>
          <p:cNvSpPr txBox="1">
            <a:spLocks/>
          </p:cNvSpPr>
          <p:nvPr/>
        </p:nvSpPr>
        <p:spPr>
          <a:xfrm>
            <a:off x="395536" y="-99392"/>
            <a:ext cx="802105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Межпредметные задачи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2EEA5A5-243B-4F82-ACEB-C85AB6288147}"/>
              </a:ext>
            </a:extLst>
          </p:cNvPr>
          <p:cNvSpPr txBox="1">
            <a:spLocks/>
          </p:cNvSpPr>
          <p:nvPr/>
        </p:nvSpPr>
        <p:spPr>
          <a:xfrm>
            <a:off x="-30394" y="1190423"/>
            <a:ext cx="9174394" cy="3008836"/>
          </a:xfrm>
          <a:prstGeom prst="rect">
            <a:avLst/>
          </a:prstGeom>
          <a:ln>
            <a:solidFill>
              <a:srgbClr val="CC66FF"/>
            </a:solidFill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Задача по биологии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40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Определите, сколько литров крови содержится в организме человека, вес которого составляет 47 кг, если известно, что на долю крови приходится 7% от веса тела, а удельный вес крови равен 1,06 г/см3.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2" descr="Удивительный мир биологии">
            <a:extLst>
              <a:ext uri="{FF2B5EF4-FFF2-40B4-BE49-F238E27FC236}">
                <a16:creationId xmlns:a16="http://schemas.microsoft.com/office/drawing/2014/main" id="{A61C4BF8-4A71-4019-981E-D9AE3DB878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190" y="3753853"/>
            <a:ext cx="5294084" cy="3229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2540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>
            <a:extLst>
              <a:ext uri="{FF2B5EF4-FFF2-40B4-BE49-F238E27FC236}">
                <a16:creationId xmlns:a16="http://schemas.microsoft.com/office/drawing/2014/main" id="{8DE7D6C5-A1AD-4F09-9BEF-C455EE2A59AD}"/>
              </a:ext>
            </a:extLst>
          </p:cNvPr>
          <p:cNvSpPr txBox="1">
            <a:spLocks/>
          </p:cNvSpPr>
          <p:nvPr/>
        </p:nvSpPr>
        <p:spPr>
          <a:xfrm>
            <a:off x="107504" y="332656"/>
            <a:ext cx="8928991" cy="523723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Зная, что кровь занимает 7% веса тела, определим, сколько крови содержится в организме. Если вес человека 47 кг, то на долю 1% приходится: 0,47кг, следовательно, 7% будет составлять 3,19 кг. Полученную цифру переведём в объёмные единицы. Для этого можно использовать формулу, известную из курсов физики и химии: m=v*d, m-масса, v-объём, d-удельный вес. Исходя из этой формулы, получаем v = m/d.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v=3190:1,06=3009(см3)=3л9мм.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Ответ: </a:t>
            </a:r>
            <a:r>
              <a:rPr kumimoji="0" lang="ru-RU" sz="32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организме человека весом 47 кг содержится 3л 9 мм крови.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1E9945A-9102-475D-89FD-7790B25798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620" y="4984125"/>
            <a:ext cx="1873875" cy="187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1115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313364DD-357D-41C4-896E-2EF9CBB65B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8892479" cy="1808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3BD63B9E-2682-4FB6-AF64-7D6C10F5D7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43"/>
          <a:stretch/>
        </p:blipFill>
        <p:spPr bwMode="auto">
          <a:xfrm>
            <a:off x="-21743" y="2357094"/>
            <a:ext cx="9165744" cy="3432730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2A37016-4EFA-4F53-80BB-F352D812CC4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329" y="5600236"/>
            <a:ext cx="1257671" cy="1257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6159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652F3BA6-E88E-4182-9380-AD7DC5DCDF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994" y="692696"/>
            <a:ext cx="7154011" cy="5288612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D890749-BFEC-4315-B039-6C4E2D17B8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5499484"/>
            <a:ext cx="1331640" cy="1331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3970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A57305F-EB6F-41A9-8202-B5280F840A20}"/>
              </a:ext>
            </a:extLst>
          </p:cNvPr>
          <p:cNvSpPr/>
          <p:nvPr/>
        </p:nvSpPr>
        <p:spPr>
          <a:xfrm>
            <a:off x="575556" y="1268760"/>
            <a:ext cx="799288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Times New Roman"/>
                <a:cs typeface="Times New Roman"/>
              </a:rPr>
              <a:t>Человек не когда не преуспевает в жизни, если однажды не познает успеха. Поэтому очень важно видеть в каждом ученике уникальную личность, верить в нее, если ребенку удается добиться успеха в школе, то у него есть все шансы на успех в жизни, на высокую оценку себя со стороны окружающих.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4240370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C3E4E1B-3955-42BF-A6B5-5BFFBC8145BA}"/>
              </a:ext>
            </a:extLst>
          </p:cNvPr>
          <p:cNvSpPr/>
          <p:nvPr/>
        </p:nvSpPr>
        <p:spPr>
          <a:xfrm>
            <a:off x="1118175" y="2967335"/>
            <a:ext cx="69076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111529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3525"/>
            <a:ext cx="8738419" cy="1143000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ru-RU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Структура теста для учащихся 9 класса:</a:t>
            </a:r>
            <a:br>
              <a:rPr lang="ru-RU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dirty="0"/>
          </a:p>
        </p:txBody>
      </p: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664424" y="4305001"/>
            <a:ext cx="2295525" cy="1365250"/>
            <a:chOff x="471" y="272"/>
            <a:chExt cx="1161" cy="1539"/>
          </a:xfrm>
        </p:grpSpPr>
        <p:sp>
          <p:nvSpPr>
            <p:cNvPr id="4" name="Oval 4"/>
            <p:cNvSpPr>
              <a:spLocks noChangeArrowheads="1"/>
            </p:cNvSpPr>
            <p:nvPr/>
          </p:nvSpPr>
          <p:spPr bwMode="gray">
            <a:xfrm>
              <a:off x="471" y="1438"/>
              <a:ext cx="1159" cy="362"/>
            </a:xfrm>
            <a:prstGeom prst="ellipse">
              <a:avLst/>
            </a:prstGeom>
            <a:gradFill rotWithShape="1">
              <a:gsLst>
                <a:gs pos="0">
                  <a:srgbClr val="C1CF9D"/>
                </a:gs>
                <a:gs pos="50000">
                  <a:srgbClr val="C1CF9D">
                    <a:gamma/>
                    <a:tint val="42353"/>
                    <a:invGamma/>
                  </a:srgbClr>
                </a:gs>
                <a:gs pos="100000">
                  <a:srgbClr val="C1CF9D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" name="AutoShape 5"/>
            <p:cNvSpPr>
              <a:spLocks noChangeArrowheads="1"/>
            </p:cNvSpPr>
            <p:nvPr/>
          </p:nvSpPr>
          <p:spPr bwMode="gray">
            <a:xfrm>
              <a:off x="473" y="272"/>
              <a:ext cx="1159" cy="1539"/>
            </a:xfrm>
            <a:prstGeom prst="can">
              <a:avLst>
                <a:gd name="adj" fmla="val 33197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>
                    <a:alpha val="50000"/>
                  </a:schemeClr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6" name="Group 6"/>
          <p:cNvGrpSpPr>
            <a:grpSpLocks/>
          </p:cNvGrpSpPr>
          <p:nvPr/>
        </p:nvGrpSpPr>
        <p:grpSpPr bwMode="auto">
          <a:xfrm>
            <a:off x="666402" y="2786565"/>
            <a:ext cx="2295525" cy="1365250"/>
            <a:chOff x="471" y="272"/>
            <a:chExt cx="1161" cy="1539"/>
          </a:xfrm>
        </p:grpSpPr>
        <p:sp>
          <p:nvSpPr>
            <p:cNvPr id="7" name="Oval 7"/>
            <p:cNvSpPr>
              <a:spLocks noChangeArrowheads="1"/>
            </p:cNvSpPr>
            <p:nvPr/>
          </p:nvSpPr>
          <p:spPr bwMode="gray">
            <a:xfrm>
              <a:off x="471" y="1438"/>
              <a:ext cx="1159" cy="362"/>
            </a:xfrm>
            <a:prstGeom prst="ellipse">
              <a:avLst/>
            </a:prstGeom>
            <a:gradFill rotWithShape="1">
              <a:gsLst>
                <a:gs pos="0">
                  <a:srgbClr val="C1CF9D"/>
                </a:gs>
                <a:gs pos="50000">
                  <a:srgbClr val="C1CF9D">
                    <a:gamma/>
                    <a:tint val="42353"/>
                    <a:invGamma/>
                  </a:srgbClr>
                </a:gs>
                <a:gs pos="100000">
                  <a:srgbClr val="C1CF9D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" name="AutoShape 8"/>
            <p:cNvSpPr>
              <a:spLocks noChangeArrowheads="1"/>
            </p:cNvSpPr>
            <p:nvPr/>
          </p:nvSpPr>
          <p:spPr bwMode="gray">
            <a:xfrm>
              <a:off x="473" y="272"/>
              <a:ext cx="1159" cy="1539"/>
            </a:xfrm>
            <a:prstGeom prst="can">
              <a:avLst>
                <a:gd name="adj" fmla="val 33197"/>
              </a:avLst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>
                    <a:alpha val="50000"/>
                  </a:schemeClr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9" name="Group 9"/>
          <p:cNvGrpSpPr>
            <a:grpSpLocks/>
          </p:cNvGrpSpPr>
          <p:nvPr/>
        </p:nvGrpSpPr>
        <p:grpSpPr bwMode="auto">
          <a:xfrm>
            <a:off x="683568" y="1243995"/>
            <a:ext cx="2295525" cy="1365250"/>
            <a:chOff x="471" y="272"/>
            <a:chExt cx="1161" cy="1539"/>
          </a:xfrm>
        </p:grpSpPr>
        <p:sp>
          <p:nvSpPr>
            <p:cNvPr id="10" name="Oval 10"/>
            <p:cNvSpPr>
              <a:spLocks noChangeArrowheads="1"/>
            </p:cNvSpPr>
            <p:nvPr/>
          </p:nvSpPr>
          <p:spPr bwMode="ltGray">
            <a:xfrm>
              <a:off x="471" y="1438"/>
              <a:ext cx="1159" cy="362"/>
            </a:xfrm>
            <a:prstGeom prst="ellipse">
              <a:avLst/>
            </a:prstGeom>
            <a:gradFill rotWithShape="1">
              <a:gsLst>
                <a:gs pos="0">
                  <a:srgbClr val="C1CF9D"/>
                </a:gs>
                <a:gs pos="50000">
                  <a:srgbClr val="C1CF9D">
                    <a:gamma/>
                    <a:tint val="42353"/>
                    <a:invGamma/>
                  </a:srgbClr>
                </a:gs>
                <a:gs pos="100000">
                  <a:srgbClr val="C1CF9D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" name="AutoShape 11"/>
            <p:cNvSpPr>
              <a:spLocks noChangeArrowheads="1"/>
            </p:cNvSpPr>
            <p:nvPr/>
          </p:nvSpPr>
          <p:spPr bwMode="ltGray">
            <a:xfrm>
              <a:off x="473" y="272"/>
              <a:ext cx="1159" cy="1539"/>
            </a:xfrm>
            <a:prstGeom prst="can">
              <a:avLst>
                <a:gd name="adj" fmla="val 33197"/>
              </a:avLst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>
                    <a:alpha val="50000"/>
                  </a:schemeClr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2" name="AutoShape 12"/>
          <p:cNvSpPr>
            <a:spLocks noChangeArrowheads="1"/>
          </p:cNvSpPr>
          <p:nvPr/>
        </p:nvSpPr>
        <p:spPr bwMode="ltGray">
          <a:xfrm>
            <a:off x="3278188" y="1560095"/>
            <a:ext cx="4722812" cy="911225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6350" algn="ctr">
            <a:noFill/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white">
          <a:xfrm>
            <a:off x="833089" y="1528606"/>
            <a:ext cx="2128838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gray">
          <a:xfrm>
            <a:off x="3732843" y="1551563"/>
            <a:ext cx="3581400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0" algn="ctr"/>
            <a:r>
              <a:rPr lang="ru-RU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Грамотность чтения </a:t>
            </a:r>
          </a:p>
          <a:p>
            <a:pPr lvl="0" algn="ctr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(казахский, русский и английский язык) по каждому предмету по 10 тестовых заданий, всего 30 тестовых заданий.</a:t>
            </a: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white">
          <a:xfrm>
            <a:off x="829135" y="2985115"/>
            <a:ext cx="2128838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7200" b="1" dirty="0">
                <a:solidFill>
                  <a:schemeClr val="bg1"/>
                </a:solidFill>
              </a:rPr>
              <a:t>2</a:t>
            </a:r>
            <a:endParaRPr lang="en-US" sz="7200" b="1" dirty="0">
              <a:solidFill>
                <a:schemeClr val="bg1"/>
              </a:solidFill>
            </a:endParaRPr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white">
          <a:xfrm>
            <a:off x="824506" y="4589479"/>
            <a:ext cx="2128838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US"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AutoShape 17"/>
          <p:cNvSpPr>
            <a:spLocks noChangeArrowheads="1"/>
          </p:cNvSpPr>
          <p:nvPr/>
        </p:nvSpPr>
        <p:spPr bwMode="gray">
          <a:xfrm>
            <a:off x="3278187" y="3044754"/>
            <a:ext cx="4649787" cy="911225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6350" algn="ctr">
            <a:noFill/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8" name="Text Box 18"/>
          <p:cNvSpPr txBox="1">
            <a:spLocks noChangeArrowheads="1"/>
          </p:cNvSpPr>
          <p:nvPr/>
        </p:nvSpPr>
        <p:spPr bwMode="gray">
          <a:xfrm>
            <a:off x="3838575" y="3212552"/>
            <a:ext cx="3602037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0" algn="ctr"/>
            <a:r>
              <a:rPr lang="ru-RU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Математическая грамотность</a:t>
            </a:r>
          </a:p>
          <a:p>
            <a:pPr lvl="0" algn="ctr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тестовых заданий</a:t>
            </a:r>
          </a:p>
        </p:txBody>
      </p:sp>
      <p:sp>
        <p:nvSpPr>
          <p:cNvPr id="19" name="AutoShape 19"/>
          <p:cNvSpPr>
            <a:spLocks noChangeArrowheads="1"/>
          </p:cNvSpPr>
          <p:nvPr/>
        </p:nvSpPr>
        <p:spPr bwMode="gray">
          <a:xfrm>
            <a:off x="3278188" y="4460713"/>
            <a:ext cx="4649787" cy="911225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0" scaled="1"/>
          </a:gradFill>
          <a:ln w="6350" algn="ctr">
            <a:noFill/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20" name="Text Box 20"/>
          <p:cNvSpPr txBox="1">
            <a:spLocks noChangeArrowheads="1"/>
          </p:cNvSpPr>
          <p:nvPr/>
        </p:nvSpPr>
        <p:spPr bwMode="gray">
          <a:xfrm>
            <a:off x="3895725" y="4439271"/>
            <a:ext cx="3506787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0" algn="ctr"/>
            <a:r>
              <a:rPr lang="ru-RU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Естественнонаучная грамотность</a:t>
            </a:r>
          </a:p>
          <a:p>
            <a:pPr lvl="0" algn="ctr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(физика, химия, биология, география) по каждому предмету по 8 тестовых заданий, всего 32 тестовых задания.</a:t>
            </a:r>
          </a:p>
        </p:txBody>
      </p:sp>
      <p:sp>
        <p:nvSpPr>
          <p:cNvPr id="21" name="AutoShape 21"/>
          <p:cNvSpPr>
            <a:spLocks noChangeArrowheads="1"/>
          </p:cNvSpPr>
          <p:nvPr/>
        </p:nvSpPr>
        <p:spPr bwMode="gray">
          <a:xfrm>
            <a:off x="3316596" y="1879600"/>
            <a:ext cx="533400" cy="381000"/>
          </a:xfrm>
          <a:prstGeom prst="rightArrow">
            <a:avLst>
              <a:gd name="adj1" fmla="val 50000"/>
              <a:gd name="adj2" fmla="val 58333"/>
            </a:avLst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" name="AutoShape 22"/>
          <p:cNvSpPr>
            <a:spLocks noChangeArrowheads="1"/>
          </p:cNvSpPr>
          <p:nvPr/>
        </p:nvSpPr>
        <p:spPr bwMode="gray">
          <a:xfrm>
            <a:off x="3362325" y="3935413"/>
            <a:ext cx="533400" cy="381000"/>
          </a:xfrm>
          <a:prstGeom prst="rightArrow">
            <a:avLst>
              <a:gd name="adj1" fmla="val 50000"/>
              <a:gd name="adj2" fmla="val 58333"/>
            </a:avLst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3" name="AutoShape 23"/>
          <p:cNvSpPr>
            <a:spLocks noChangeArrowheads="1"/>
          </p:cNvSpPr>
          <p:nvPr/>
        </p:nvSpPr>
        <p:spPr bwMode="gray">
          <a:xfrm>
            <a:off x="3310786" y="4725824"/>
            <a:ext cx="533400" cy="381000"/>
          </a:xfrm>
          <a:prstGeom prst="rightArrow">
            <a:avLst>
              <a:gd name="adj1" fmla="val 50000"/>
              <a:gd name="adj2" fmla="val 58333"/>
            </a:avLst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BFDA3D46-5B3B-49B5-9FEA-53EA8FF799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2081" y="3306383"/>
            <a:ext cx="536494" cy="384081"/>
          </a:xfrm>
          <a:prstGeom prst="rect">
            <a:avLst/>
          </a:prstGeom>
        </p:spPr>
      </p:pic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97AA22FC-72AD-499C-A3C0-0F0A7CC78E3A}"/>
              </a:ext>
            </a:extLst>
          </p:cNvPr>
          <p:cNvSpPr/>
          <p:nvPr/>
        </p:nvSpPr>
        <p:spPr>
          <a:xfrm>
            <a:off x="-69637" y="5550008"/>
            <a:ext cx="90364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Форма тестовых заданий с выбором одного правильного ответа</a:t>
            </a:r>
          </a:p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Время выполнения теста-150 минут (2часа 30 минут)</a:t>
            </a:r>
          </a:p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Максимальный балл-75</a:t>
            </a:r>
          </a:p>
        </p:txBody>
      </p:sp>
    </p:spTree>
    <p:extLst>
      <p:ext uri="{BB962C8B-B14F-4D97-AF65-F5344CB8AC3E}">
        <p14:creationId xmlns:p14="http://schemas.microsoft.com/office/powerpoint/2010/main" val="1183365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5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 низкого качества знаний</a:t>
            </a:r>
            <a:br>
              <a:rPr lang="ru-RU" sz="35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black">
          <a:xfrm>
            <a:off x="4419600" y="2786063"/>
            <a:ext cx="1676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dirty="0">
                <a:solidFill>
                  <a:schemeClr val="bg1"/>
                </a:solidFill>
              </a:rPr>
              <a:t>Вставьте текст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black">
          <a:xfrm>
            <a:off x="6407150" y="2786063"/>
            <a:ext cx="1676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dirty="0">
                <a:solidFill>
                  <a:schemeClr val="bg1"/>
                </a:solidFill>
              </a:rPr>
              <a:t>Вставьте текст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3" name="AutoShape 13"/>
          <p:cNvSpPr>
            <a:spLocks noChangeArrowheads="1"/>
          </p:cNvSpPr>
          <p:nvPr/>
        </p:nvSpPr>
        <p:spPr bwMode="gray">
          <a:xfrm>
            <a:off x="457201" y="1417638"/>
            <a:ext cx="1397000" cy="1305092"/>
          </a:xfrm>
          <a:prstGeom prst="diamond">
            <a:avLst/>
          </a:prstGeom>
          <a:solidFill>
            <a:schemeClr val="hlink"/>
          </a:solidFill>
          <a:ln w="9525" algn="ctr">
            <a:noFill/>
            <a:miter lim="800000"/>
            <a:headEnd/>
            <a:tailEnd/>
          </a:ln>
          <a:effectLst/>
          <a:scene3d>
            <a:camera prst="legacyPerspectiveBottom">
              <a:rot lat="20999999" lon="0" rev="0"/>
            </a:camera>
            <a:lightRig rig="legacyFlat4" dir="b"/>
          </a:scene3d>
          <a:sp3d extrusionH="1635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14" name="AutoShape 14"/>
          <p:cNvSpPr>
            <a:spLocks noChangeArrowheads="1"/>
          </p:cNvSpPr>
          <p:nvPr/>
        </p:nvSpPr>
        <p:spPr bwMode="gray">
          <a:xfrm>
            <a:off x="3690585" y="1385971"/>
            <a:ext cx="1477120" cy="1368425"/>
          </a:xfrm>
          <a:prstGeom prst="diamond">
            <a:avLst/>
          </a:prstGeom>
          <a:solidFill>
            <a:schemeClr val="accent2"/>
          </a:solidFill>
          <a:ln w="9525" algn="ctr">
            <a:noFill/>
            <a:miter lim="800000"/>
            <a:headEnd/>
            <a:tailEnd/>
          </a:ln>
          <a:effectLst/>
          <a:scene3d>
            <a:camera prst="legacyPerspectiveBottom">
              <a:rot lat="20999999" lon="0" rev="0"/>
            </a:camera>
            <a:lightRig rig="legacyFlat4" dir="b"/>
          </a:scene3d>
          <a:sp3d extrusionH="1635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15" name="AutoShape 15"/>
          <p:cNvSpPr>
            <a:spLocks noChangeArrowheads="1"/>
          </p:cNvSpPr>
          <p:nvPr/>
        </p:nvSpPr>
        <p:spPr bwMode="gray">
          <a:xfrm>
            <a:off x="6633386" y="1381638"/>
            <a:ext cx="1614488" cy="1368425"/>
          </a:xfrm>
          <a:prstGeom prst="diamond">
            <a:avLst/>
          </a:prstGeom>
          <a:solidFill>
            <a:schemeClr val="accent2"/>
          </a:solidFill>
          <a:ln w="9525" algn="ctr">
            <a:noFill/>
            <a:miter lim="800000"/>
            <a:headEnd/>
            <a:tailEnd/>
          </a:ln>
          <a:effectLst/>
          <a:scene3d>
            <a:camera prst="legacyPerspectiveBottom">
              <a:rot lat="20999999" lon="0" rev="0"/>
            </a:camera>
            <a:lightRig rig="legacyFlat4" dir="b"/>
          </a:scene3d>
          <a:sp3d extrusionH="1635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cxnSp>
        <p:nvCxnSpPr>
          <p:cNvPr id="17" name="AutoShape 17"/>
          <p:cNvCxnSpPr>
            <a:cxnSpLocks noChangeShapeType="1"/>
            <a:stCxn id="13" idx="3"/>
            <a:endCxn id="14" idx="1"/>
          </p:cNvCxnSpPr>
          <p:nvPr/>
        </p:nvCxnSpPr>
        <p:spPr bwMode="gray">
          <a:xfrm>
            <a:off x="1854201" y="2070184"/>
            <a:ext cx="1836384" cy="0"/>
          </a:xfrm>
          <a:prstGeom prst="straightConnector1">
            <a:avLst/>
          </a:prstGeom>
          <a:noFill/>
          <a:ln w="12700">
            <a:solidFill>
              <a:srgbClr val="333333"/>
            </a:solidFill>
            <a:round/>
            <a:headEnd type="oval" w="sm" len="sm"/>
            <a:tailEnd type="oval" w="sm" len="sm"/>
          </a:ln>
          <a:effectLst/>
        </p:spPr>
      </p:cxnSp>
      <p:cxnSp>
        <p:nvCxnSpPr>
          <p:cNvPr id="18" name="AutoShape 18"/>
          <p:cNvCxnSpPr>
            <a:cxnSpLocks noChangeShapeType="1"/>
            <a:stCxn id="14" idx="3"/>
            <a:endCxn id="15" idx="1"/>
          </p:cNvCxnSpPr>
          <p:nvPr/>
        </p:nvCxnSpPr>
        <p:spPr bwMode="gray">
          <a:xfrm flipV="1">
            <a:off x="5167705" y="2065851"/>
            <a:ext cx="1465681" cy="4333"/>
          </a:xfrm>
          <a:prstGeom prst="straightConnector1">
            <a:avLst/>
          </a:prstGeom>
          <a:noFill/>
          <a:ln w="12700">
            <a:solidFill>
              <a:srgbClr val="333333"/>
            </a:solidFill>
            <a:round/>
            <a:headEnd type="oval" w="sm" len="sm"/>
            <a:tailEnd type="oval" w="sm" len="sm"/>
          </a:ln>
          <a:effectLst/>
        </p:spPr>
      </p:cxnSp>
      <p:sp>
        <p:nvSpPr>
          <p:cNvPr id="20" name="Text Box 20"/>
          <p:cNvSpPr txBox="1">
            <a:spLocks noChangeArrowheads="1"/>
          </p:cNvSpPr>
          <p:nvPr/>
        </p:nvSpPr>
        <p:spPr bwMode="gray">
          <a:xfrm>
            <a:off x="954088" y="3729038"/>
            <a:ext cx="9001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FFFFFF"/>
                </a:solidFill>
              </a:rPr>
              <a:t>200</a:t>
            </a:r>
            <a:r>
              <a:rPr lang="ru-RU" sz="2400" b="1" dirty="0">
                <a:solidFill>
                  <a:srgbClr val="FFFFFF"/>
                </a:solidFill>
              </a:rPr>
              <a:t>5</a:t>
            </a: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21" name="Text Box 21"/>
          <p:cNvSpPr txBox="1">
            <a:spLocks noChangeArrowheads="1"/>
          </p:cNvSpPr>
          <p:nvPr/>
        </p:nvSpPr>
        <p:spPr bwMode="gray">
          <a:xfrm>
            <a:off x="2943225" y="3729038"/>
            <a:ext cx="866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FFFFFF"/>
                </a:solidFill>
              </a:rPr>
              <a:t>20</a:t>
            </a:r>
            <a:r>
              <a:rPr lang="ru-RU" sz="2400" b="1" dirty="0">
                <a:solidFill>
                  <a:srgbClr val="FFFFFF"/>
                </a:solidFill>
              </a:rPr>
              <a:t>10</a:t>
            </a: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22" name="Text Box 22"/>
          <p:cNvSpPr txBox="1">
            <a:spLocks noChangeArrowheads="1"/>
          </p:cNvSpPr>
          <p:nvPr/>
        </p:nvSpPr>
        <p:spPr bwMode="gray">
          <a:xfrm>
            <a:off x="4953000" y="3729038"/>
            <a:ext cx="866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FFFFFF"/>
                </a:solidFill>
              </a:rPr>
              <a:t>2</a:t>
            </a:r>
            <a:r>
              <a:rPr lang="ru-RU" sz="2400" b="1" dirty="0">
                <a:solidFill>
                  <a:srgbClr val="FFFFFF"/>
                </a:solidFill>
              </a:rPr>
              <a:t>1</a:t>
            </a:r>
            <a:r>
              <a:rPr lang="en-US" sz="2400" b="1" dirty="0">
                <a:solidFill>
                  <a:srgbClr val="FFFFFF"/>
                </a:solidFill>
              </a:rPr>
              <a:t>5</a:t>
            </a:r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gray">
          <a:xfrm>
            <a:off x="6195889" y="2750062"/>
            <a:ext cx="249091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слабо развиты вычислительные навыки</a:t>
            </a:r>
          </a:p>
          <a:p>
            <a:pPr algn="ctr">
              <a:spcBef>
                <a:spcPct val="50000"/>
              </a:spcBef>
            </a:pPr>
            <a:r>
              <a:rPr lang="ru-RU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  <a:endParaRPr lang="en-US" sz="1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gray">
          <a:xfrm>
            <a:off x="333771" y="2659400"/>
            <a:ext cx="1614488" cy="181588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0" algn="ctr"/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трудности в осмыслении прочитанного, в оценивании полноты и достоверности информации</a:t>
            </a:r>
          </a:p>
        </p:txBody>
      </p:sp>
      <p:sp>
        <p:nvSpPr>
          <p:cNvPr id="26" name="Text Box 26"/>
          <p:cNvSpPr txBox="1">
            <a:spLocks noChangeArrowheads="1"/>
          </p:cNvSpPr>
          <p:nvPr/>
        </p:nvSpPr>
        <p:spPr bwMode="gray">
          <a:xfrm>
            <a:off x="2694578" y="2750063"/>
            <a:ext cx="3754844" cy="189282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неопределенность и данные – область охватывает вероятностные и статистические явления и зависимости, которые являются предметом изучения разделов статистики и вероятности</a:t>
            </a:r>
          </a:p>
          <a:p>
            <a:pPr lvl="2" algn="ctr">
              <a:spcBef>
                <a:spcPct val="50000"/>
              </a:spcBef>
            </a:pPr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120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4BBB8C1-6917-406F-9112-E88B3D9CDF6C}"/>
              </a:ext>
            </a:extLst>
          </p:cNvPr>
          <p:cNvSpPr/>
          <p:nvPr/>
        </p:nvSpPr>
        <p:spPr>
          <a:xfrm>
            <a:off x="395536" y="620688"/>
            <a:ext cx="91267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Times New Roman"/>
                <a:cs typeface="Times New Roman"/>
              </a:rPr>
              <a:t>Результаты входного контроля: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3" name="Объект 3">
            <a:extLst>
              <a:ext uri="{FF2B5EF4-FFF2-40B4-BE49-F238E27FC236}">
                <a16:creationId xmlns:a16="http://schemas.microsoft.com/office/drawing/2014/main" id="{8D8D03AE-8574-48BC-9469-5AC9465394A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5303311"/>
              </p:ext>
            </p:extLst>
          </p:nvPr>
        </p:nvGraphicFramePr>
        <p:xfrm>
          <a:off x="17240" y="1988840"/>
          <a:ext cx="9126759" cy="2035684"/>
        </p:xfrm>
        <a:graphic>
          <a:graphicData uri="http://schemas.openxmlformats.org/drawingml/2006/table">
            <a:tbl>
              <a:tblPr firstRow="1" firstCol="1" bandRow="1"/>
              <a:tblGrid>
                <a:gridCol w="9191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13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19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91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914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8122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9528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0826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7122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681474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Всего/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писало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Макс балл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Процентное содержание баллов контрольного среза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Качество,%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Успев.,%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24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0-39%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40-63%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64-84%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85-100%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83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9А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25/23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71153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D059586-4AC7-43D3-91F6-B6A7D0E5A09E}"/>
              </a:ext>
            </a:extLst>
          </p:cNvPr>
          <p:cNvSpPr/>
          <p:nvPr/>
        </p:nvSpPr>
        <p:spPr>
          <a:xfrm>
            <a:off x="1115616" y="548680"/>
            <a:ext cx="71825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Times New Roman"/>
                <a:cs typeface="Times New Roman"/>
              </a:rPr>
              <a:t>Индивидуальная карточка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B64880-B922-449D-B7D0-EB4D5C7A639A}"/>
              </a:ext>
            </a:extLst>
          </p:cNvPr>
          <p:cNvSpPr txBox="1">
            <a:spLocks/>
          </p:cNvSpPr>
          <p:nvPr/>
        </p:nvSpPr>
        <p:spPr>
          <a:xfrm>
            <a:off x="168442" y="1556792"/>
            <a:ext cx="8807116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Разложение на множители квадратного трёхчлена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2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Каждый квадратный трехчлен  ax 2 + bx+ c может быть разложен на множители первой степени следующим образом.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2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Решим квадратное уравнение: ax 2 + bx+ c = 0 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2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Если  x1 и  x2  - корни этого уравнения, то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2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ax 2 + bx+ c = a ( x –  x1 ) ( x –  x2 ) 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Это можно доказать, используя либо формулы корней неприведенного квадратного уравнения, либо теорему Виета.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 Проверьте это, пожалуйста! )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59351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DFEAF3E-1BF4-4FD1-A353-2AE080B0B638}"/>
              </a:ext>
            </a:extLst>
          </p:cNvPr>
          <p:cNvSpPr/>
          <p:nvPr/>
        </p:nvSpPr>
        <p:spPr>
          <a:xfrm>
            <a:off x="3488582" y="484557"/>
            <a:ext cx="235352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Times New Roman"/>
                <a:cs typeface="Times New Roman"/>
              </a:rPr>
              <a:t>Пример 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1C0EFAF0-49E5-4FCB-B00C-2B8F4ED4E2A4}"/>
              </a:ext>
            </a:extLst>
          </p:cNvPr>
          <p:cNvSpPr txBox="1">
            <a:spLocks/>
          </p:cNvSpPr>
          <p:nvPr/>
        </p:nvSpPr>
        <p:spPr>
          <a:xfrm>
            <a:off x="0" y="1637384"/>
            <a:ext cx="9036495" cy="43513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Разложить трехчлен 2x 2 – 4x – 6 на множители первой степени.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</a:t>
            </a: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 е ш е н и е . 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Во-первых, решим уравнение: 2x2 – 4x –6 = 0. 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Его корни: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                          x1 = –1  и  x2 = 3. 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Отсюда, 2x 2 – 4x – 6 = 2 ( x + 1 ) ( x – 3 ) 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(Раскройте скобки и проверьте, пожалуйста, результат! 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58117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FCFAFDF-8E5A-4FFC-B0A6-9B3A45FB73DE}"/>
              </a:ext>
            </a:extLst>
          </p:cNvPr>
          <p:cNvSpPr/>
          <p:nvPr/>
        </p:nvSpPr>
        <p:spPr>
          <a:xfrm>
            <a:off x="2195736" y="332656"/>
            <a:ext cx="6462464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Times New Roman"/>
                <a:cs typeface="Times New Roman"/>
              </a:rPr>
              <a:t>Тестовый вопрос:</a:t>
            </a:r>
            <a:br>
              <a:rPr kumimoji="0" lang="ru-RU" sz="4400" b="1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Times New Roman"/>
                <a:cs typeface="Times New Roman"/>
              </a:rPr>
            </a:b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8F184F4-B3AE-4DC0-A34E-D812C1349610}"/>
              </a:ext>
            </a:extLst>
          </p:cNvPr>
          <p:cNvSpPr/>
          <p:nvPr/>
        </p:nvSpPr>
        <p:spPr>
          <a:xfrm>
            <a:off x="323528" y="1343634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45720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Заготовки из бумаги для аппликации запрограммированы в виде функции в определенной программе. Выберите из предложенных вариантов тот, который подходит к заготовке для аппликации</a:t>
            </a: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4" name="Объект 3" descr="МОДО_Математическая грамотность_9класс">
            <a:extLst>
              <a:ext uri="{FF2B5EF4-FFF2-40B4-BE49-F238E27FC236}">
                <a16:creationId xmlns:a16="http://schemas.microsoft.com/office/drawing/2014/main" id="{EEBD7844-1276-433B-929B-B84365251B11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28646"/>
            <a:ext cx="4616116" cy="52157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29771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DF9F922-513F-4080-85B4-4412395C656B}"/>
              </a:ext>
            </a:extLst>
          </p:cNvPr>
          <p:cNvSpPr/>
          <p:nvPr/>
        </p:nvSpPr>
        <p:spPr>
          <a:xfrm>
            <a:off x="1691680" y="332656"/>
            <a:ext cx="62464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Раздел комбинаторики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3" name="Объект 3">
            <a:extLst>
              <a:ext uri="{FF2B5EF4-FFF2-40B4-BE49-F238E27FC236}">
                <a16:creationId xmlns:a16="http://schemas.microsoft.com/office/drawing/2014/main" id="{0EBC1BC8-FA24-4F45-A688-663F5020E5B1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926468" y="1004834"/>
            <a:ext cx="7776864" cy="5735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76096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7c3d3574c1859d842d133b75594c728c79807b2"/>
</p:tagLst>
</file>

<file path=ppt/theme/theme1.xml><?xml version="1.0" encoding="utf-8"?>
<a:theme xmlns:a="http://schemas.openxmlformats.org/drawingml/2006/main" name="Тема Office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1097</Words>
  <Application>Microsoft Office PowerPoint</Application>
  <PresentationFormat>Экран (4:3)</PresentationFormat>
  <Paragraphs>112</Paragraphs>
  <Slides>26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1" baseType="lpstr">
      <vt:lpstr>Arial</vt:lpstr>
      <vt:lpstr>Calibri</vt:lpstr>
      <vt:lpstr>Times New Roman</vt:lpstr>
      <vt:lpstr>Wingdings</vt:lpstr>
      <vt:lpstr>Тема Office</vt:lpstr>
      <vt:lpstr>Мониторинг образовательных достижений обучающихся по предмету математика</vt:lpstr>
      <vt:lpstr>Презентация PowerPoint</vt:lpstr>
      <vt:lpstr>Структура теста для учащихся 9 класса: </vt:lpstr>
      <vt:lpstr>Причины низкого качества знаний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Типы учебных задач</vt:lpstr>
      <vt:lpstr>Презентация PowerPoint</vt:lpstr>
      <vt:lpstr>Презентация PowerPoint</vt:lpstr>
      <vt:lpstr>Презентация PowerPoint</vt:lpstr>
      <vt:lpstr>Презентация PowerPoint</vt:lpstr>
      <vt:lpstr>Типы задач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http://presentation-creation.ru/powerpoint-templates.html</Company>
  <LinksUpToDate>false</LinksUpToDate>
  <SharedDoc>false</SharedDoc>
  <HyperlinkBase>http://presentation-creation.ru/powerpoint-templates.html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Синяя мозаика - шаблон презентации с сайта http://presentation-creation.ru</dc:title>
  <dc:creator>obstinate</dc:creator>
  <dc:description>Шаблон презентации с сайта http://presentation-creation.ru/</dc:description>
  <cp:lastModifiedBy>Admin</cp:lastModifiedBy>
  <cp:revision>11</cp:revision>
  <dcterms:created xsi:type="dcterms:W3CDTF">2017-06-26T17:55:09Z</dcterms:created>
  <dcterms:modified xsi:type="dcterms:W3CDTF">2022-10-18T08:14:03Z</dcterms:modified>
</cp:coreProperties>
</file>