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42"/>
  </p:notesMasterIdLst>
  <p:handoutMasterIdLst>
    <p:handoutMasterId r:id="rId43"/>
  </p:handoutMasterIdLst>
  <p:sldIdLst>
    <p:sldId id="256" r:id="rId5"/>
    <p:sldId id="264" r:id="rId6"/>
    <p:sldId id="259" r:id="rId7"/>
    <p:sldId id="265" r:id="rId8"/>
    <p:sldId id="260"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 id="283" r:id="rId27"/>
    <p:sldId id="284" r:id="rId28"/>
    <p:sldId id="285" r:id="rId29"/>
    <p:sldId id="287" r:id="rId30"/>
    <p:sldId id="288" r:id="rId31"/>
    <p:sldId id="286" r:id="rId32"/>
    <p:sldId id="290" r:id="rId33"/>
    <p:sldId id="291" r:id="rId34"/>
    <p:sldId id="292" r:id="rId35"/>
    <p:sldId id="293" r:id="rId36"/>
    <p:sldId id="294" r:id="rId37"/>
    <p:sldId id="295" r:id="rId38"/>
    <p:sldId id="296" r:id="rId39"/>
    <p:sldId id="297" r:id="rId40"/>
    <p:sldId id="298" r:id="rId41"/>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p:scale>
          <a:sx n="60" d="100"/>
          <a:sy n="60" d="100"/>
        </p:scale>
        <p:origin x="-1698" y="-780"/>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5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x-none"/>
        </a:p>
      </dgm:t>
    </dgm:pt>
    <dgm:pt modelId="{6F4DA4D9-01DC-439B-8F27-AAA47846B277}" type="pres">
      <dgm:prSet presAssocID="{C7720856-93F0-4CC7-B7FD-2466914A11D4}" presName="root" presStyleCnt="0">
        <dgm:presLayoutVars>
          <dgm:dir/>
          <dgm:resizeHandles val="exact"/>
        </dgm:presLayoutVars>
      </dgm:prSet>
      <dgm:spPr/>
      <dgm:t>
        <a:bodyPr/>
        <a:lstStyle/>
        <a:p>
          <a:endParaRPr lang="ru-RU"/>
        </a:p>
      </dgm:t>
    </dgm:pt>
  </dgm:ptLst>
  <dgm:cxnLst>
    <dgm:cxn modelId="{9AA0145A-3FA6-4E40-B6CD-6DB3507FF368}" type="presOf" srcId="{C7720856-93F0-4CC7-B7FD-2466914A11D4}" destId="{6F4DA4D9-01DC-439B-8F27-AAA47846B277}" srcOrd="0"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Вертикальный сплошной список со значками"/>
  <dgm:desc val="Используется для отображения сверху вниз последовательности визуальных элементов, сгруппированных в фигуре, с текстом уровня 1 или уровня 1 и 2. Рекомендуется использовать значки или небольшие изображения с более длинными описаниями."/>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xmlns=""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B8C555D-D61D-4CCD-829C-8805F5E9C7DE}" type="datetime1">
              <a:rPr lang="ru-RU" smtClean="0"/>
              <a:t>18.10.2022</a:t>
            </a:fld>
            <a:endParaRPr lang="ru-RU"/>
          </a:p>
        </p:txBody>
      </p:sp>
      <p:sp>
        <p:nvSpPr>
          <p:cNvPr id="4" name="Нижний колонтитул 3">
            <a:extLst>
              <a:ext uri="{FF2B5EF4-FFF2-40B4-BE49-F238E27FC236}">
                <a16:creationId xmlns:a16="http://schemas.microsoft.com/office/drawing/2014/main" xmlns=""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xmlns=""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8CE0281-66A0-46B8-BDE2-AEF0C7453753}" type="slidenum">
              <a:rPr lang="ru-RU" smtClean="0"/>
              <a:t>‹#›</a:t>
            </a:fld>
            <a:endParaRPr lang="ru-RU"/>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93BF0EC-F003-46F1-9A17-601B51810292}" type="datetime1">
              <a:rPr lang="ru-RU" noProof="0" smtClean="0"/>
              <a:t>18.10.2022</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EDED1C-4656-4CF8-AD34-DC4A65BB3913}" type="slidenum">
              <a:rPr lang="ru-RU" noProof="0" smtClean="0"/>
              <a:t>‹#›</a:t>
            </a:fld>
            <a:endParaRPr lang="ru-RU" noProof="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99EDED1C-4656-4CF8-AD34-DC4A65BB3913}" type="slidenum">
              <a:rPr lang="ru-RU" smtClean="0"/>
              <a:t>1</a:t>
            </a:fld>
            <a:endParaRPr lang="ru-RU"/>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99EDED1C-4656-4CF8-AD34-DC4A65BB3913}" type="slidenum">
              <a:rPr lang="ru-RU" smtClean="0"/>
              <a:t>2</a:t>
            </a:fld>
            <a:endParaRPr lang="ru-RU"/>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99EDED1C-4656-4CF8-AD34-DC4A65BB3913}" type="slidenum">
              <a:rPr lang="ru-RU" smtClean="0"/>
              <a:t>3</a:t>
            </a:fld>
            <a:endParaRPr lang="ru-RU"/>
          </a:p>
        </p:txBody>
      </p:sp>
    </p:spTree>
    <p:extLst>
      <p:ext uri="{BB962C8B-B14F-4D97-AF65-F5344CB8AC3E}">
        <p14:creationId xmlns:p14="http://schemas.microsoft.com/office/powerpoint/2010/main" val="4707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99EDED1C-4656-4CF8-AD34-DC4A65BB3913}" type="slidenum">
              <a:rPr lang="ru-RU" smtClean="0"/>
              <a:t>4</a:t>
            </a:fld>
            <a:endParaRPr lang="ru-RU"/>
          </a:p>
        </p:txBody>
      </p:sp>
    </p:spTree>
    <p:extLst>
      <p:ext uri="{BB962C8B-B14F-4D97-AF65-F5344CB8AC3E}">
        <p14:creationId xmlns:p14="http://schemas.microsoft.com/office/powerpoint/2010/main" val="34530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99EDED1C-4656-4CF8-AD34-DC4A65BB3913}" type="slidenum">
              <a:rPr lang="ru-RU" smtClean="0"/>
              <a:t>5</a:t>
            </a:fld>
            <a:endParaRPr lang="ru-RU"/>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ru-RU" noProof="0"/>
              <a:t>Образец заголовка</a:t>
            </a:r>
          </a:p>
        </p:txBody>
      </p:sp>
      <p:sp>
        <p:nvSpPr>
          <p:cNvPr id="3" name="Подзаголовок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p:cNvSpPr>
            <a:spLocks noGrp="1"/>
          </p:cNvSpPr>
          <p:nvPr>
            <p:ph type="dt" sz="half" idx="10"/>
          </p:nvPr>
        </p:nvSpPr>
        <p:spPr/>
        <p:txBody>
          <a:bodyPr rtlCol="0"/>
          <a:lstStyle/>
          <a:p>
            <a:pPr rtl="0"/>
            <a:fld id="{02B06A3F-53F8-4B5C-9294-B390023373D2}" type="datetime1">
              <a:rPr lang="ru-RU" noProof="0" smtClean="0"/>
              <a:t>18.10.2022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pic>
        <p:nvPicPr>
          <p:cNvPr id="10" name="Рисунок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94" y="4289374"/>
            <a:ext cx="10364432" cy="811610"/>
          </a:xfrm>
        </p:spPr>
        <p:txBody>
          <a:bodyPr rtlCol="0" anchor="b"/>
          <a:lstStyle>
            <a:lvl1pPr>
              <a:defRPr sz="320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E59FEC3C-665A-4DD7-8226-6EA04E55C0F9}"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4" y="609599"/>
            <a:ext cx="10364452" cy="3427245"/>
          </a:xfrm>
        </p:spPr>
        <p:txBody>
          <a:bodyPr rtlCol="0" anchor="ctr"/>
          <a:lstStyle>
            <a:lvl1pPr algn="ctr">
              <a:defRPr sz="3200"/>
            </a:lvl1pPr>
          </a:lstStyle>
          <a:p>
            <a:pPr rtl="0"/>
            <a:r>
              <a:rPr lang="ru-RU" noProof="0"/>
              <a:t>Образец заголовка</a:t>
            </a:r>
          </a:p>
        </p:txBody>
      </p:sp>
      <p:sp>
        <p:nvSpPr>
          <p:cNvPr id="4" name="Текст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898D2C58-00F6-4121-A5B7-CAB48E71F7D9}"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Рисунок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1446212" y="609600"/>
            <a:ext cx="9302752" cy="2992904"/>
          </a:xfrm>
        </p:spPr>
        <p:txBody>
          <a:bodyPr rtlCol="0" anchor="ctr"/>
          <a:lstStyle>
            <a:lvl1pPr>
              <a:defRPr sz="3200"/>
            </a:lvl1pPr>
          </a:lstStyle>
          <a:p>
            <a:pPr rtl="0"/>
            <a:r>
              <a:rPr lang="ru-RU" noProof="0"/>
              <a:t>Образец заголовка</a:t>
            </a:r>
          </a:p>
        </p:txBody>
      </p:sp>
      <p:sp>
        <p:nvSpPr>
          <p:cNvPr id="12" name="Текст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4" name="Текст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39C34F91-A333-485D-9CA2-15B1210DFF68}"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
        <p:nvSpPr>
          <p:cNvPr id="13" name="Надпись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ru-RU" sz="8000" noProof="0">
                <a:solidFill>
                  <a:schemeClr val="tx1"/>
                </a:solidFill>
                <a:effectLst/>
                <a:latin typeface="Calibri" panose="020F0502020204030204" pitchFamily="34" charset="0"/>
              </a:rPr>
              <a:t>«</a:t>
            </a:r>
          </a:p>
        </p:txBody>
      </p:sp>
      <p:sp>
        <p:nvSpPr>
          <p:cNvPr id="14" name="Надпись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latin typeface="Calibri" panose="020F0502020204030204" pitchFamily="34" charset="0"/>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5" y="2138721"/>
            <a:ext cx="10364452" cy="2511835"/>
          </a:xfrm>
        </p:spPr>
        <p:txBody>
          <a:bodyPr rtlCol="0" anchor="b"/>
          <a:lstStyle>
            <a:lvl1pPr algn="ctr">
              <a:defRPr sz="3200"/>
            </a:lvl1pPr>
          </a:lstStyle>
          <a:p>
            <a:pPr rtl="0"/>
            <a:r>
              <a:rPr lang="ru-RU" noProof="0"/>
              <a:t>Образец заголовка</a:t>
            </a:r>
          </a:p>
        </p:txBody>
      </p:sp>
      <p:sp>
        <p:nvSpPr>
          <p:cNvPr id="4" name="Текст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52D8D600-2791-4A49-8C22-14F3AD94EEC0}"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столбца">
    <p:spTree>
      <p:nvGrpSpPr>
        <p:cNvPr id="1" name=""/>
        <p:cNvGrpSpPr/>
        <p:nvPr/>
      </p:nvGrpSpPr>
      <p:grpSpPr>
        <a:xfrm>
          <a:off x="0" y="0"/>
          <a:ext cx="0" cy="0"/>
          <a:chOff x="0" y="0"/>
          <a:chExt cx="0" cy="0"/>
        </a:xfrm>
      </p:grpSpPr>
      <p:pic>
        <p:nvPicPr>
          <p:cNvPr id="13" name="Рисунок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Заголовок 1"/>
          <p:cNvSpPr>
            <a:spLocks noGrp="1"/>
          </p:cNvSpPr>
          <p:nvPr>
            <p:ph type="title"/>
          </p:nvPr>
        </p:nvSpPr>
        <p:spPr>
          <a:xfrm>
            <a:off x="913774" y="609600"/>
            <a:ext cx="10364452" cy="1605094"/>
          </a:xfrm>
        </p:spPr>
        <p:txBody>
          <a:bodyPr rtlCol="0"/>
          <a:lstStyle/>
          <a:p>
            <a:pPr rtl="0"/>
            <a:r>
              <a:rPr lang="ru-RU" noProof="0"/>
              <a:t>Образец заголовка</a:t>
            </a:r>
          </a:p>
        </p:txBody>
      </p:sp>
      <p:sp>
        <p:nvSpPr>
          <p:cNvPr id="7" name="Текст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8" name="Текст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9" name="Текст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0" name="Текст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11" name="Текст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 name="Текст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3" name="Дата 2"/>
          <p:cNvSpPr>
            <a:spLocks noGrp="1"/>
          </p:cNvSpPr>
          <p:nvPr>
            <p:ph type="dt" sz="half" idx="10"/>
          </p:nvPr>
        </p:nvSpPr>
        <p:spPr/>
        <p:txBody>
          <a:bodyPr rtlCol="0"/>
          <a:lstStyle/>
          <a:p>
            <a:pPr rtl="0"/>
            <a:fld id="{282B2C81-98FF-4E9B-A69B-15FD8A8170A4}" type="datetime1">
              <a:rPr lang="ru-RU" noProof="0" smtClean="0"/>
              <a:t>18.10.2022</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Рисунок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Заголовок 1"/>
          <p:cNvSpPr>
            <a:spLocks noGrp="1"/>
          </p:cNvSpPr>
          <p:nvPr>
            <p:ph type="title"/>
          </p:nvPr>
        </p:nvSpPr>
        <p:spPr>
          <a:xfrm>
            <a:off x="913774" y="610772"/>
            <a:ext cx="10364452" cy="1603922"/>
          </a:xfrm>
        </p:spPr>
        <p:txBody>
          <a:bodyPr rtlCol="0"/>
          <a:lstStyle/>
          <a:p>
            <a:pPr rtl="0"/>
            <a:r>
              <a:rPr lang="ru-RU" noProof="0"/>
              <a:t>Образец заголовка</a:t>
            </a:r>
          </a:p>
        </p:txBody>
      </p:sp>
      <p:sp>
        <p:nvSpPr>
          <p:cNvPr id="19" name="Текст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20" name="Рисунок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фото</a:t>
            </a:r>
          </a:p>
        </p:txBody>
      </p:sp>
      <p:sp>
        <p:nvSpPr>
          <p:cNvPr id="21" name="Текст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22" name="Текст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23" name="Рисунок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фото</a:t>
            </a:r>
          </a:p>
        </p:txBody>
      </p:sp>
      <p:sp>
        <p:nvSpPr>
          <p:cNvPr id="24" name="Текст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25" name="Текст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26" name="Рисунок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фото</a:t>
            </a:r>
          </a:p>
        </p:txBody>
      </p:sp>
      <p:sp>
        <p:nvSpPr>
          <p:cNvPr id="27" name="Текст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3" name="Дата 2"/>
          <p:cNvSpPr>
            <a:spLocks noGrp="1"/>
          </p:cNvSpPr>
          <p:nvPr>
            <p:ph type="dt" sz="half" idx="10"/>
          </p:nvPr>
        </p:nvSpPr>
        <p:spPr/>
        <p:txBody>
          <a:bodyPr rtlCol="0"/>
          <a:lstStyle/>
          <a:p>
            <a:pPr rtl="0"/>
            <a:fld id="{C1CE79FB-ED8D-4530-AACC-8FA5857BFD2F}" type="datetime1">
              <a:rPr lang="ru-RU" noProof="0" smtClean="0"/>
              <a:t>18.10.2022</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11" name="Вертикальный текст 2"/>
          <p:cNvSpPr>
            <a:spLocks noGrp="1"/>
          </p:cNvSpPr>
          <p:nvPr>
            <p:ph type="body" orient="vert" sz="quarter" idx="13" hasCustomPrompt="1"/>
          </p:nvPr>
        </p:nvSpPr>
        <p:spPr>
          <a:xfrm>
            <a:off x="913775" y="2367093"/>
            <a:ext cx="10364452" cy="3424107"/>
          </a:xfrm>
        </p:spPr>
        <p:txBody>
          <a:bodyPr vert="eaVert"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D10C9C97-D36A-4022-B5AE-3B26A54A8F6E}" type="datetime1">
              <a:rPr lang="ru-RU" noProof="0" smtClean="0"/>
              <a:t>18.10.2022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Рисунок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Вертикальный заголовок 1"/>
          <p:cNvSpPr>
            <a:spLocks noGrp="1"/>
          </p:cNvSpPr>
          <p:nvPr>
            <p:ph type="title" orient="vert"/>
          </p:nvPr>
        </p:nvSpPr>
        <p:spPr>
          <a:xfrm>
            <a:off x="8724900" y="609601"/>
            <a:ext cx="2553326" cy="5181599"/>
          </a:xfrm>
        </p:spPr>
        <p:txBody>
          <a:bodyPr vert="eaVert" rtlCol="0"/>
          <a:lstStyle>
            <a:lvl1pPr algn="l">
              <a:defRPr/>
            </a:lvl1pPr>
          </a:lstStyle>
          <a:p>
            <a:pPr rtl="0"/>
            <a:r>
              <a:rPr lang="ru-RU" noProof="0"/>
              <a:t>Образец заголовка</a:t>
            </a:r>
          </a:p>
        </p:txBody>
      </p:sp>
      <p:sp>
        <p:nvSpPr>
          <p:cNvPr id="8" name="Вертикальный текст 2"/>
          <p:cNvSpPr>
            <a:spLocks noGrp="1"/>
          </p:cNvSpPr>
          <p:nvPr>
            <p:ph type="body" orient="vert" sz="quarter" idx="13" hasCustomPrompt="1"/>
          </p:nvPr>
        </p:nvSpPr>
        <p:spPr>
          <a:xfrm>
            <a:off x="913775" y="609601"/>
            <a:ext cx="7658724" cy="5181599"/>
          </a:xfrm>
        </p:spPr>
        <p:txBody>
          <a:bodyPr vert="eaVert"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49B51B99-2292-4206-B8F2-82B7DA748FD9}" type="datetime1">
              <a:rPr lang="ru-RU" noProof="0" smtClean="0"/>
              <a:t>18.10.2022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hasCustomPrompt="1"/>
          </p:nvPr>
        </p:nvSpPr>
        <p:spPr>
          <a:xfrm>
            <a:off x="913775" y="2376520"/>
            <a:ext cx="10364452" cy="3424107"/>
          </a:xfrm>
        </p:spPr>
        <p:txBody>
          <a:bodyPr rtlCol="0" anchor="ct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BE3D3382-ECF4-4D79-B6F5-1523C8FB8295}" type="datetime1">
              <a:rPr lang="ru-RU" noProof="0" smtClean="0"/>
              <a:t>18.10.2022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Рисунок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12" name="Объект 2"/>
          <p:cNvSpPr>
            <a:spLocks noGrp="1"/>
          </p:cNvSpPr>
          <p:nvPr>
            <p:ph sz="quarter" idx="13" hasCustomPrompt="1"/>
          </p:nvPr>
        </p:nvSpPr>
        <p:spPr>
          <a:xfrm>
            <a:off x="913774" y="2367092"/>
            <a:ext cx="10363826" cy="342410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998FB68A-8D23-4657-9842-DB3C7014DB21}" type="datetime1">
              <a:rPr lang="ru-RU" noProof="0" smtClean="0"/>
              <a:t>18.10.2022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Рисунок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4" y="828563"/>
            <a:ext cx="10351752" cy="2736819"/>
          </a:xfrm>
        </p:spPr>
        <p:txBody>
          <a:bodyPr rtlCol="0" anchor="b">
            <a:normAutofit/>
          </a:bodyPr>
          <a:lstStyle>
            <a:lvl1pPr>
              <a:defRPr sz="4000"/>
            </a:lvl1pPr>
          </a:lstStyle>
          <a:p>
            <a:pPr rtl="0"/>
            <a:r>
              <a:rPr lang="ru-RU" noProof="0"/>
              <a:t>Образец заголовка</a:t>
            </a:r>
          </a:p>
        </p:txBody>
      </p:sp>
      <p:sp>
        <p:nvSpPr>
          <p:cNvPr id="3" name="Текст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375E7467-7C29-4314-8BF9-47A49D53698D}" type="datetime1">
              <a:rPr lang="ru-RU" noProof="0" smtClean="0"/>
              <a:t>18.10.2022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Рисунок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Заголовок 1"/>
          <p:cNvSpPr>
            <a:spLocks noGrp="1"/>
          </p:cNvSpPr>
          <p:nvPr>
            <p:ph type="title"/>
          </p:nvPr>
        </p:nvSpPr>
        <p:spPr>
          <a:xfrm>
            <a:off x="913775" y="618517"/>
            <a:ext cx="10364451" cy="1596177"/>
          </a:xfrm>
        </p:spPr>
        <p:txBody>
          <a:bodyPr rtlCol="0"/>
          <a:lstStyle/>
          <a:p>
            <a:pPr rtl="0"/>
            <a:r>
              <a:rPr lang="ru-RU" noProof="0"/>
              <a:t>Образец заголовка</a:t>
            </a:r>
          </a:p>
        </p:txBody>
      </p:sp>
      <p:sp>
        <p:nvSpPr>
          <p:cNvPr id="12" name="Объект 2"/>
          <p:cNvSpPr>
            <a:spLocks noGrp="1"/>
          </p:cNvSpPr>
          <p:nvPr>
            <p:ph sz="quarter" idx="13" hasCustomPrompt="1"/>
          </p:nvPr>
        </p:nvSpPr>
        <p:spPr>
          <a:xfrm>
            <a:off x="913774" y="2367092"/>
            <a:ext cx="5106026" cy="342410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3" name="Объект 3"/>
          <p:cNvSpPr>
            <a:spLocks noGrp="1"/>
          </p:cNvSpPr>
          <p:nvPr>
            <p:ph sz="quarter" idx="14" hasCustomPrompt="1"/>
          </p:nvPr>
        </p:nvSpPr>
        <p:spPr>
          <a:xfrm>
            <a:off x="6172200" y="2367092"/>
            <a:ext cx="5105400" cy="342410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1401FEC0-DF9D-4588-A73C-5E92B0942689}"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Рисунок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Заголовок 1"/>
          <p:cNvSpPr>
            <a:spLocks noGrp="1"/>
          </p:cNvSpPr>
          <p:nvPr>
            <p:ph type="title"/>
          </p:nvPr>
        </p:nvSpPr>
        <p:spPr>
          <a:xfrm>
            <a:off x="913775" y="618517"/>
            <a:ext cx="10364451" cy="1596177"/>
          </a:xfrm>
        </p:spPr>
        <p:txBody>
          <a:bodyPr rtlCol="0"/>
          <a:lstStyle/>
          <a:p>
            <a:pPr rtl="0"/>
            <a:r>
              <a:rPr lang="ru-RU" noProof="0"/>
              <a:t>Образец заголовка</a:t>
            </a:r>
          </a:p>
        </p:txBody>
      </p:sp>
      <p:sp>
        <p:nvSpPr>
          <p:cNvPr id="3" name="Текст 2"/>
          <p:cNvSpPr>
            <a:spLocks noGrp="1"/>
          </p:cNvSpPr>
          <p:nvPr>
            <p:ph type="body" idx="1" hasCustomPrompt="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 name="Объект 3"/>
          <p:cNvSpPr>
            <a:spLocks noGrp="1"/>
          </p:cNvSpPr>
          <p:nvPr>
            <p:ph sz="quarter" idx="13" hasCustomPrompt="1"/>
          </p:nvPr>
        </p:nvSpPr>
        <p:spPr>
          <a:xfrm>
            <a:off x="913774" y="3051012"/>
            <a:ext cx="5106027" cy="274018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3" name="Объект 5"/>
          <p:cNvSpPr>
            <a:spLocks noGrp="1"/>
          </p:cNvSpPr>
          <p:nvPr>
            <p:ph sz="quarter" idx="14" hasCustomPrompt="1"/>
          </p:nvPr>
        </p:nvSpPr>
        <p:spPr>
          <a:xfrm>
            <a:off x="6172200" y="3051012"/>
            <a:ext cx="5105401" cy="274018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E898C72B-C8C2-47E9-81E0-B0F4E8F89773}" type="datetime1">
              <a:rPr lang="ru-RU" noProof="0" smtClean="0"/>
              <a:t>18.10.2022</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p>
            <a:pPr rtl="0"/>
            <a:fld id="{06E4DCC9-9CB6-4072-B46D-05619032A79B}" type="datetime1">
              <a:rPr lang="ru-RU" noProof="0" smtClean="0"/>
              <a:t>18.10.2022</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Рисунок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Дата 1"/>
          <p:cNvSpPr>
            <a:spLocks noGrp="1"/>
          </p:cNvSpPr>
          <p:nvPr>
            <p:ph type="dt" sz="half" idx="10"/>
          </p:nvPr>
        </p:nvSpPr>
        <p:spPr/>
        <p:txBody>
          <a:bodyPr rtlCol="0"/>
          <a:lstStyle/>
          <a:p>
            <a:pPr rtl="0"/>
            <a:fld id="{1E2968B2-08A3-4B88-968A-ACCFB114B261}" type="datetime1">
              <a:rPr lang="ru-RU" noProof="0" smtClean="0"/>
              <a:t>18.10.2022</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Рисунок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5" y="609600"/>
            <a:ext cx="3935688" cy="2023252"/>
          </a:xfrm>
        </p:spPr>
        <p:txBody>
          <a:bodyPr rtlCol="0" anchor="b"/>
          <a:lstStyle>
            <a:lvl1pPr algn="ctr">
              <a:defRPr sz="3200"/>
            </a:lvl1pPr>
          </a:lstStyle>
          <a:p>
            <a:pPr rtl="0"/>
            <a:r>
              <a:rPr lang="ru-RU" noProof="0"/>
              <a:t>Образец заголовка</a:t>
            </a:r>
          </a:p>
        </p:txBody>
      </p:sp>
      <p:sp>
        <p:nvSpPr>
          <p:cNvPr id="10" name="Объект 2"/>
          <p:cNvSpPr>
            <a:spLocks noGrp="1"/>
          </p:cNvSpPr>
          <p:nvPr>
            <p:ph sz="quarter" idx="13" hasCustomPrompt="1"/>
          </p:nvPr>
        </p:nvSpPr>
        <p:spPr>
          <a:xfrm>
            <a:off x="5078062" y="609600"/>
            <a:ext cx="6200163" cy="5181599"/>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C329B08C-C3CE-4C65-86C8-00FE401CB61A}"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Рисунок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4" y="609600"/>
            <a:ext cx="5934969" cy="2023254"/>
          </a:xfrm>
        </p:spPr>
        <p:txBody>
          <a:bodyPr rtlCol="0" anchor="b"/>
          <a:lstStyle>
            <a:lvl1pPr algn="ctr">
              <a:defRPr sz="320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0AA68420-2D68-4B2D-8A2E-86629732A93B}" type="datetime1">
              <a:rPr lang="ru-RU" noProof="0" smtClean="0"/>
              <a:t>18.10.2022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Рисунок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0B2B38-6C10-4E55-8EB6-D1860FD9C735}" type="datetime1">
              <a:rPr lang="ru-RU" noProof="0" smtClean="0"/>
              <a:t>18.10.2022</a:t>
            </a:fld>
            <a:endParaRPr lang="ru-RU" noProof="0" dirty="0"/>
          </a:p>
        </p:txBody>
      </p:sp>
      <p:sp>
        <p:nvSpPr>
          <p:cNvPr id="5" name="Нижний колонтитул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ru-RU" noProof="0" dirty="0"/>
          </a:p>
        </p:txBody>
      </p:sp>
      <p:sp>
        <p:nvSpPr>
          <p:cNvPr id="6" name="Номер слайда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6D22F896-40B5-4ADD-8801-0D06FADFA095}" type="slidenum">
              <a:rPr lang="ru-RU" noProof="0" smtClean="0"/>
              <a:pPr/>
              <a:t>‹#›</a:t>
            </a:fld>
            <a:endParaRPr lang="ru-RU" noProof="0"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Calibri" panose="020F050202020403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xmlns="" id="{4A391C69-E52F-4DC0-B51A-0DABC548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pic>
        <p:nvPicPr>
          <p:cNvPr id="12" name="Рисунок 2">
            <a:extLst>
              <a:ext uri="{FF2B5EF4-FFF2-40B4-BE49-F238E27FC236}">
                <a16:creationId xmlns:a16="http://schemas.microsoft.com/office/drawing/2014/main" xmlns="" id="{C3C7ED6A-DE7F-4002-9699-B659DE5512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a:extLst>
              <a:ext uri="{FF2B5EF4-FFF2-40B4-BE49-F238E27FC236}">
                <a16:creationId xmlns:a16="http://schemas.microsoft.com/office/drawing/2014/main" xmlns="" id="{048390FD-448E-4FF2-AEE8-C46960568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pic>
        <p:nvPicPr>
          <p:cNvPr id="5" name="Рисунок 4">
            <a:extLst>
              <a:ext uri="{FF2B5EF4-FFF2-40B4-BE49-F238E27FC236}">
                <a16:creationId xmlns:a16="http://schemas.microsoft.com/office/drawing/2014/main" xmlns="" id="{D16B27C4-A9C2-4AC4-9DD3-88F63F48E83C}"/>
              </a:ext>
            </a:extLst>
          </p:cNvPr>
          <p:cNvPicPr>
            <a:picLocks noChangeAspect="1"/>
          </p:cNvPicPr>
          <p:nvPr/>
        </p:nvPicPr>
        <p:blipFill>
          <a:blip r:embed="rId4"/>
          <a:srcRect/>
          <a:stretch/>
        </p:blipFill>
        <p:spPr>
          <a:xfrm>
            <a:off x="6787939" y="2045365"/>
            <a:ext cx="4834726" cy="3762173"/>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16" name="Рисунок 15">
            <a:extLst>
              <a:ext uri="{FF2B5EF4-FFF2-40B4-BE49-F238E27FC236}">
                <a16:creationId xmlns:a16="http://schemas.microsoft.com/office/drawing/2014/main" xmlns="" id="{0BD259F2-A289-4420-B3EB-BBC6A904F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6BE7596B-F237-47DD-989E-9D8B0B49B4BB}"/>
              </a:ext>
            </a:extLst>
          </p:cNvPr>
          <p:cNvSpPr>
            <a:spLocks noGrp="1"/>
          </p:cNvSpPr>
          <p:nvPr>
            <p:ph type="ctrTitle"/>
          </p:nvPr>
        </p:nvSpPr>
        <p:spPr>
          <a:xfrm>
            <a:off x="898634" y="1639613"/>
            <a:ext cx="5197366" cy="4273723"/>
          </a:xfrm>
        </p:spPr>
        <p:txBody>
          <a:bodyPr rtlCol="0">
            <a:normAutofit/>
          </a:bodyPr>
          <a:lstStyle/>
          <a:p>
            <a:pPr rtl="0"/>
            <a:r>
              <a:rPr lang="ru-RU" sz="3600" b="1" noProof="1">
                <a:solidFill>
                  <a:srgbClr val="0070C0"/>
                </a:solidFill>
              </a:rPr>
              <a:t>Тема: Комплексно-исследовательская подготовка к МОДО и обработка заданий по физике для учащихся  9-х классов</a:t>
            </a:r>
          </a:p>
        </p:txBody>
      </p:sp>
      <p:sp>
        <p:nvSpPr>
          <p:cNvPr id="4" name="TextBox 3">
            <a:extLst>
              <a:ext uri="{FF2B5EF4-FFF2-40B4-BE49-F238E27FC236}">
                <a16:creationId xmlns:a16="http://schemas.microsoft.com/office/drawing/2014/main" xmlns="" id="{045E9437-76B1-09C2-B0C5-BF73E460813C}"/>
              </a:ext>
            </a:extLst>
          </p:cNvPr>
          <p:cNvSpPr txBox="1"/>
          <p:nvPr/>
        </p:nvSpPr>
        <p:spPr>
          <a:xfrm>
            <a:off x="7137429" y="0"/>
            <a:ext cx="4834725" cy="1846659"/>
          </a:xfrm>
          <a:prstGeom prst="rect">
            <a:avLst/>
          </a:prstGeom>
          <a:noFill/>
        </p:spPr>
        <p:txBody>
          <a:bodyPr wrap="square" rtlCol="0">
            <a:spAutoFit/>
          </a:bodyPr>
          <a:lstStyle/>
          <a:p>
            <a:pPr algn="r"/>
            <a:r>
              <a:rPr lang="ru-RU" sz="2400" b="1" dirty="0">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Подготовила:</a:t>
            </a:r>
          </a:p>
          <a:p>
            <a:pPr algn="r"/>
            <a:r>
              <a:rPr lang="ru-RU" sz="2400" b="1" dirty="0" err="1">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Молдабекова</a:t>
            </a:r>
            <a:r>
              <a:rPr lang="ru-RU" sz="2400" b="1" dirty="0">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 Г.К.,</a:t>
            </a:r>
          </a:p>
          <a:p>
            <a:pPr algn="r"/>
            <a:r>
              <a:rPr lang="ru-RU" sz="2400" b="1" dirty="0">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учитель физики и математики</a:t>
            </a:r>
          </a:p>
          <a:p>
            <a:pPr algn="r"/>
            <a:r>
              <a:rPr lang="ru-RU" sz="2400" b="1" dirty="0">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КГУ «ОШ № 10 </a:t>
            </a:r>
            <a:r>
              <a:rPr lang="ru-RU" sz="2400" b="1" dirty="0" err="1">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г.Балхаш</a:t>
            </a:r>
            <a:r>
              <a:rPr lang="ru-RU" sz="2400" b="1" dirty="0">
                <a:solidFill>
                  <a:srgbClr val="0070C0"/>
                </a:solidFill>
                <a:latin typeface="Yu Gothic UI Semibold" panose="020B0700000000000000" pitchFamily="34" charset="-128"/>
                <a:ea typeface="Yu Gothic UI Semibold" panose="020B0700000000000000" pitchFamily="34" charset="-128"/>
                <a:cs typeface="Times New Roman" panose="02020603050405020304" pitchFamily="18" charset="0"/>
              </a:rPr>
              <a:t>»</a:t>
            </a:r>
          </a:p>
          <a:p>
            <a:endParaRPr lang="x-none" dirty="0"/>
          </a:p>
        </p:txBody>
      </p:sp>
    </p:spTree>
    <p:extLst>
      <p:ext uri="{BB962C8B-B14F-4D97-AF65-F5344CB8AC3E}">
        <p14:creationId xmlns:p14="http://schemas.microsoft.com/office/powerpoint/2010/main" val="2642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xmlns="" id="{832F9FEE-DAA7-206D-4AA3-A5AE1E2A4E39}"/>
              </a:ext>
            </a:extLst>
          </p:cNvPr>
          <p:cNvSpPr/>
          <p:nvPr/>
        </p:nvSpPr>
        <p:spPr>
          <a:xfrm>
            <a:off x="3838937" y="2444984"/>
            <a:ext cx="4245282" cy="199118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4800" b="1" dirty="0">
                <a:solidFill>
                  <a:srgbClr val="0070C0"/>
                </a:solidFill>
                <a:latin typeface="Calibri" panose="020F0502020204030204" pitchFamily="34" charset="0"/>
                <a:cs typeface="Calibri" panose="020F0502020204030204" pitchFamily="34" charset="0"/>
              </a:rPr>
              <a:t>Уровни КОЗ</a:t>
            </a:r>
            <a:endParaRPr lang="x-none" sz="4800" b="1" dirty="0">
              <a:solidFill>
                <a:srgbClr val="0070C0"/>
              </a:solidFill>
              <a:latin typeface="Calibri" panose="020F0502020204030204" pitchFamily="34" charset="0"/>
              <a:cs typeface="Calibri" panose="020F0502020204030204" pitchFamily="34" charset="0"/>
            </a:endParaRPr>
          </a:p>
        </p:txBody>
      </p:sp>
      <p:sp>
        <p:nvSpPr>
          <p:cNvPr id="3" name="Прямоугольник: скругленные противолежащие углы 2">
            <a:extLst>
              <a:ext uri="{FF2B5EF4-FFF2-40B4-BE49-F238E27FC236}">
                <a16:creationId xmlns:a16="http://schemas.microsoft.com/office/drawing/2014/main" xmlns="" id="{2CD51790-9565-83E3-1120-868BEEC5A2DE}"/>
              </a:ext>
            </a:extLst>
          </p:cNvPr>
          <p:cNvSpPr/>
          <p:nvPr/>
        </p:nvSpPr>
        <p:spPr>
          <a:xfrm>
            <a:off x="666750" y="577733"/>
            <a:ext cx="3543300" cy="113053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600" b="1" dirty="0">
                <a:solidFill>
                  <a:srgbClr val="002060"/>
                </a:solidFill>
                <a:latin typeface="Calibri" panose="020F0502020204030204" pitchFamily="34" charset="0"/>
                <a:cs typeface="Calibri" panose="020F0502020204030204" pitchFamily="34" charset="0"/>
              </a:rPr>
              <a:t>Уровень рассуждения</a:t>
            </a:r>
            <a:endParaRPr lang="x-none" sz="3600" b="1" dirty="0">
              <a:solidFill>
                <a:srgbClr val="002060"/>
              </a:solidFill>
              <a:latin typeface="Calibri" panose="020F0502020204030204" pitchFamily="34" charset="0"/>
              <a:cs typeface="Calibri" panose="020F0502020204030204" pitchFamily="34" charset="0"/>
            </a:endParaRPr>
          </a:p>
        </p:txBody>
      </p:sp>
      <p:sp>
        <p:nvSpPr>
          <p:cNvPr id="4" name="Прямоугольник: скругленные противолежащие углы 3">
            <a:extLst>
              <a:ext uri="{FF2B5EF4-FFF2-40B4-BE49-F238E27FC236}">
                <a16:creationId xmlns:a16="http://schemas.microsoft.com/office/drawing/2014/main" xmlns="" id="{00A3DEDD-C37D-0CF2-9E81-08D127706284}"/>
              </a:ext>
            </a:extLst>
          </p:cNvPr>
          <p:cNvSpPr/>
          <p:nvPr/>
        </p:nvSpPr>
        <p:spPr>
          <a:xfrm>
            <a:off x="7489519" y="577733"/>
            <a:ext cx="4245281" cy="113053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3600" b="1" dirty="0">
                <a:solidFill>
                  <a:srgbClr val="002060"/>
                </a:solidFill>
                <a:latin typeface="Calibri" panose="020F0502020204030204" pitchFamily="34" charset="0"/>
                <a:cs typeface="Calibri" panose="020F0502020204030204" pitchFamily="34" charset="0"/>
              </a:rPr>
              <a:t>Уровень установления связи</a:t>
            </a:r>
            <a:endParaRPr lang="x-none" sz="3600" b="1" dirty="0">
              <a:solidFill>
                <a:srgbClr val="002060"/>
              </a:solidFill>
              <a:latin typeface="Calibri" panose="020F0502020204030204" pitchFamily="34" charset="0"/>
              <a:cs typeface="Calibri" panose="020F0502020204030204" pitchFamily="34" charset="0"/>
            </a:endParaRPr>
          </a:p>
        </p:txBody>
      </p:sp>
      <p:sp>
        <p:nvSpPr>
          <p:cNvPr id="5" name="Прямоугольник: скругленные противолежащие углы 4">
            <a:extLst>
              <a:ext uri="{FF2B5EF4-FFF2-40B4-BE49-F238E27FC236}">
                <a16:creationId xmlns:a16="http://schemas.microsoft.com/office/drawing/2014/main" xmlns="" id="{5DF47DAE-53A4-C5FB-B368-4ECF1B2F0710}"/>
              </a:ext>
            </a:extLst>
          </p:cNvPr>
          <p:cNvSpPr/>
          <p:nvPr/>
        </p:nvSpPr>
        <p:spPr>
          <a:xfrm>
            <a:off x="3781788" y="5572931"/>
            <a:ext cx="4245281" cy="113053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600" b="1" dirty="0">
                <a:solidFill>
                  <a:srgbClr val="002060"/>
                </a:solidFill>
                <a:latin typeface="Calibri" panose="020F0502020204030204" pitchFamily="34" charset="0"/>
                <a:cs typeface="Calibri" panose="020F0502020204030204" pitchFamily="34" charset="0"/>
              </a:rPr>
              <a:t>Уровень воспроизведения</a:t>
            </a:r>
            <a:endParaRPr lang="x-none" sz="3600" b="1" dirty="0">
              <a:solidFill>
                <a:srgbClr val="002060"/>
              </a:solidFill>
              <a:latin typeface="Calibri" panose="020F0502020204030204" pitchFamily="34" charset="0"/>
              <a:cs typeface="Calibri" panose="020F0502020204030204" pitchFamily="34" charset="0"/>
            </a:endParaRPr>
          </a:p>
        </p:txBody>
      </p:sp>
      <p:sp>
        <p:nvSpPr>
          <p:cNvPr id="6" name="Стрелка: вправо 5">
            <a:extLst>
              <a:ext uri="{FF2B5EF4-FFF2-40B4-BE49-F238E27FC236}">
                <a16:creationId xmlns:a16="http://schemas.microsoft.com/office/drawing/2014/main" xmlns="" id="{79106007-FA6A-3395-2BBA-C96DF4A519C0}"/>
              </a:ext>
            </a:extLst>
          </p:cNvPr>
          <p:cNvSpPr/>
          <p:nvPr/>
        </p:nvSpPr>
        <p:spPr>
          <a:xfrm rot="12827877">
            <a:off x="2748164" y="2282131"/>
            <a:ext cx="1393065" cy="272727"/>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Стрелка: вправо 6">
            <a:extLst>
              <a:ext uri="{FF2B5EF4-FFF2-40B4-BE49-F238E27FC236}">
                <a16:creationId xmlns:a16="http://schemas.microsoft.com/office/drawing/2014/main" xmlns="" id="{593E0666-076E-27FC-0E7F-E0EE467C0F33}"/>
              </a:ext>
            </a:extLst>
          </p:cNvPr>
          <p:cNvSpPr/>
          <p:nvPr/>
        </p:nvSpPr>
        <p:spPr>
          <a:xfrm rot="18921325">
            <a:off x="7843134" y="2296071"/>
            <a:ext cx="1427776" cy="405286"/>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Стрелка: вправо 7">
            <a:extLst>
              <a:ext uri="{FF2B5EF4-FFF2-40B4-BE49-F238E27FC236}">
                <a16:creationId xmlns:a16="http://schemas.microsoft.com/office/drawing/2014/main" xmlns="" id="{DA4D2466-0F9B-515A-7021-D5CED328AA28}"/>
              </a:ext>
            </a:extLst>
          </p:cNvPr>
          <p:cNvSpPr/>
          <p:nvPr/>
        </p:nvSpPr>
        <p:spPr>
          <a:xfrm rot="5400000">
            <a:off x="5460610" y="4842291"/>
            <a:ext cx="908830" cy="361950"/>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6095867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D0E7E9-22EA-0D06-B362-EB936B4E4A3F}"/>
              </a:ext>
            </a:extLst>
          </p:cNvPr>
          <p:cNvSpPr txBox="1"/>
          <p:nvPr/>
        </p:nvSpPr>
        <p:spPr>
          <a:xfrm>
            <a:off x="0" y="1287244"/>
            <a:ext cx="6593305" cy="5570756"/>
          </a:xfrm>
          <a:prstGeom prst="rect">
            <a:avLst/>
          </a:prstGeom>
          <a:noFill/>
        </p:spPr>
        <p:txBody>
          <a:bodyPr wrap="square" rtlCol="0">
            <a:spAutoFit/>
          </a:bodyPr>
          <a:lstStyle/>
          <a:p>
            <a:pPr algn="r"/>
            <a:r>
              <a:rPr lang="ru-RU" sz="2800" b="1" dirty="0">
                <a:solidFill>
                  <a:srgbClr val="0070C0"/>
                </a:solidFill>
                <a:latin typeface="Calibri" panose="020F0502020204030204" pitchFamily="34" charset="0"/>
                <a:cs typeface="Calibri" panose="020F0502020204030204" pitchFamily="34" charset="0"/>
              </a:rPr>
              <a:t>Применяю на этапе осознания и осмысления</a:t>
            </a:r>
            <a:br>
              <a:rPr lang="ru-RU" sz="2800" b="1" dirty="0">
                <a:solidFill>
                  <a:srgbClr val="0070C0"/>
                </a:solidFill>
                <a:latin typeface="Calibri" panose="020F0502020204030204" pitchFamily="34" charset="0"/>
                <a:cs typeface="Calibri" panose="020F0502020204030204" pitchFamily="34" charset="0"/>
              </a:rPr>
            </a:br>
            <a:r>
              <a:rPr lang="ru-RU" sz="2800" b="1" dirty="0">
                <a:solidFill>
                  <a:srgbClr val="0070C0"/>
                </a:solidFill>
                <a:latin typeface="Calibri" panose="020F0502020204030204" pitchFamily="34" charset="0"/>
                <a:cs typeface="Calibri" panose="020F0502020204030204" pitchFamily="34" charset="0"/>
              </a:rPr>
              <a:t>В природе и технике существуют различные устройства, позволяющие  уменьшить или  увеличить давление.</a:t>
            </a:r>
            <a:br>
              <a:rPr lang="ru-RU" sz="2800" b="1" dirty="0">
                <a:solidFill>
                  <a:srgbClr val="0070C0"/>
                </a:solidFill>
                <a:latin typeface="Calibri" panose="020F0502020204030204" pitchFamily="34" charset="0"/>
                <a:cs typeface="Calibri" panose="020F0502020204030204" pitchFamily="34" charset="0"/>
              </a:rPr>
            </a:br>
            <a:r>
              <a:rPr lang="ru-RU" sz="2800" b="1" dirty="0">
                <a:solidFill>
                  <a:srgbClr val="0070C0"/>
                </a:solidFill>
                <a:latin typeface="Calibri" panose="020F0502020204030204" pitchFamily="34" charset="0"/>
                <a:cs typeface="Calibri" panose="020F0502020204030204" pitchFamily="34" charset="0"/>
              </a:rPr>
              <a:t>Рассмотрите картинки</a:t>
            </a:r>
            <a:br>
              <a:rPr lang="ru-RU" sz="2800" b="1" dirty="0">
                <a:solidFill>
                  <a:srgbClr val="0070C0"/>
                </a:solidFill>
                <a:latin typeface="Calibri" panose="020F0502020204030204" pitchFamily="34" charset="0"/>
                <a:cs typeface="Calibri" panose="020F0502020204030204" pitchFamily="34" charset="0"/>
              </a:rPr>
            </a:br>
            <a:r>
              <a:rPr lang="ru-RU" sz="2800" b="1" dirty="0">
                <a:solidFill>
                  <a:srgbClr val="0070C0"/>
                </a:solidFill>
                <a:latin typeface="Calibri" panose="020F0502020204030204" pitchFamily="34" charset="0"/>
                <a:cs typeface="Calibri" panose="020F0502020204030204" pitchFamily="34" charset="0"/>
              </a:rPr>
              <a:t>Заполните таблицу</a:t>
            </a:r>
            <a:br>
              <a:rPr lang="ru-RU" sz="2800" b="1" dirty="0">
                <a:solidFill>
                  <a:srgbClr val="0070C0"/>
                </a:solidFill>
                <a:latin typeface="Calibri" panose="020F0502020204030204" pitchFamily="34" charset="0"/>
                <a:cs typeface="Calibri" panose="020F0502020204030204" pitchFamily="34" charset="0"/>
              </a:rPr>
            </a:br>
            <a:r>
              <a:rPr lang="ru-RU" sz="2800" b="1" dirty="0">
                <a:solidFill>
                  <a:srgbClr val="0070C0"/>
                </a:solidFill>
                <a:latin typeface="Calibri" panose="020F0502020204030204" pitchFamily="34" charset="0"/>
                <a:cs typeface="Calibri" panose="020F0502020204030204" pitchFamily="34" charset="0"/>
              </a:rPr>
              <a:t>- устройство для изменения давления</a:t>
            </a:r>
            <a:br>
              <a:rPr lang="ru-RU" sz="2800" b="1" dirty="0">
                <a:solidFill>
                  <a:srgbClr val="0070C0"/>
                </a:solidFill>
                <a:latin typeface="Calibri" panose="020F0502020204030204" pitchFamily="34" charset="0"/>
                <a:cs typeface="Calibri" panose="020F0502020204030204" pitchFamily="34" charset="0"/>
              </a:rPr>
            </a:br>
            <a:r>
              <a:rPr lang="ru-RU" sz="2800" b="1" dirty="0">
                <a:solidFill>
                  <a:srgbClr val="0070C0"/>
                </a:solidFill>
                <a:latin typeface="Calibri" panose="020F0502020204030204" pitchFamily="34" charset="0"/>
                <a:cs typeface="Calibri" panose="020F0502020204030204" pitchFamily="34" charset="0"/>
              </a:rPr>
              <a:t>-в этой картинке есть приспособления для уменьшения давления</a:t>
            </a:r>
            <a:br>
              <a:rPr lang="ru-RU" sz="2800" b="1" dirty="0">
                <a:solidFill>
                  <a:srgbClr val="0070C0"/>
                </a:solidFill>
                <a:latin typeface="Calibri" panose="020F0502020204030204" pitchFamily="34" charset="0"/>
                <a:cs typeface="Calibri" panose="020F0502020204030204" pitchFamily="34" charset="0"/>
              </a:rPr>
            </a:br>
            <a:r>
              <a:rPr lang="ru-RU" sz="2800" b="1" dirty="0">
                <a:solidFill>
                  <a:srgbClr val="0070C0"/>
                </a:solidFill>
                <a:latin typeface="Calibri" panose="020F0502020204030204" pitchFamily="34" charset="0"/>
                <a:cs typeface="Calibri" panose="020F0502020204030204" pitchFamily="34" charset="0"/>
              </a:rPr>
              <a:t>-в этой картинке есть приспособления для увеличения давления</a:t>
            </a: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endParaRPr lang="x-none" sz="2000" dirty="0">
              <a:solidFill>
                <a:srgbClr val="0070C0"/>
              </a:solidFill>
            </a:endParaRPr>
          </a:p>
        </p:txBody>
      </p:sp>
      <p:sp>
        <p:nvSpPr>
          <p:cNvPr id="3" name="Прямоугольник 2">
            <a:extLst>
              <a:ext uri="{FF2B5EF4-FFF2-40B4-BE49-F238E27FC236}">
                <a16:creationId xmlns:a16="http://schemas.microsoft.com/office/drawing/2014/main" xmlns="" id="{98A5BEC4-C408-1546-D28F-B36EFEAD7576}"/>
              </a:ext>
            </a:extLst>
          </p:cNvPr>
          <p:cNvSpPr/>
          <p:nvPr/>
        </p:nvSpPr>
        <p:spPr>
          <a:xfrm>
            <a:off x="1785396" y="205085"/>
            <a:ext cx="8621207" cy="1754326"/>
          </a:xfrm>
          <a:prstGeom prst="rect">
            <a:avLst/>
          </a:prstGeom>
          <a:noFill/>
        </p:spPr>
        <p:txBody>
          <a:bodyPr wrap="none" lIns="91440" tIns="45720" rIns="91440" bIns="45720">
            <a:spAutoFit/>
          </a:bodyPr>
          <a:lstStyle/>
          <a:p>
            <a:pPr algn="ctr"/>
            <a:r>
              <a:rPr lang="ru-RU" sz="5400" b="1" cap="none" spc="0" dirty="0">
                <a:ln w="13462">
                  <a:solidFill>
                    <a:schemeClr val="bg1"/>
                  </a:solidFill>
                  <a:prstDash val="solid"/>
                </a:ln>
                <a:solidFill>
                  <a:srgbClr val="0070C0"/>
                </a:solidFill>
                <a:effectLst>
                  <a:outerShdw dist="38100" dir="2700000" algn="bl" rotWithShape="0">
                    <a:schemeClr val="accent5"/>
                  </a:outerShdw>
                </a:effectLst>
              </a:rPr>
              <a:t>КОЗ по теме «Давление»</a:t>
            </a:r>
            <a:br>
              <a:rPr lang="ru-RU" sz="5400" b="1" cap="none" spc="0" dirty="0">
                <a:ln w="13462">
                  <a:solidFill>
                    <a:schemeClr val="bg1"/>
                  </a:solidFill>
                  <a:prstDash val="solid"/>
                </a:ln>
                <a:solidFill>
                  <a:srgbClr val="0070C0"/>
                </a:solidFill>
                <a:effectLst>
                  <a:outerShdw dist="38100" dir="2700000" algn="bl" rotWithShape="0">
                    <a:schemeClr val="accent5"/>
                  </a:outerShdw>
                </a:effectLst>
              </a:rPr>
            </a:br>
            <a:endParaRPr lang="ru-RU" sz="5400" b="1" cap="none" spc="0" dirty="0">
              <a:ln w="13462">
                <a:solidFill>
                  <a:schemeClr val="bg1"/>
                </a:solidFill>
                <a:prstDash val="solid"/>
              </a:ln>
              <a:solidFill>
                <a:srgbClr val="0070C0"/>
              </a:solidFill>
              <a:effectLst>
                <a:outerShdw dist="38100" dir="2700000" algn="bl" rotWithShape="0">
                  <a:schemeClr val="accent5"/>
                </a:outerShdw>
              </a:effectLst>
            </a:endParaRPr>
          </a:p>
        </p:txBody>
      </p:sp>
      <p:pic>
        <p:nvPicPr>
          <p:cNvPr id="5" name="Рисунок 4">
            <a:extLst>
              <a:ext uri="{FF2B5EF4-FFF2-40B4-BE49-F238E27FC236}">
                <a16:creationId xmlns:a16="http://schemas.microsoft.com/office/drawing/2014/main" xmlns="" id="{B743DE08-A9A1-33BC-14C5-B4BD9C8D15AC}"/>
              </a:ext>
            </a:extLst>
          </p:cNvPr>
          <p:cNvPicPr>
            <a:picLocks noChangeAspect="1"/>
          </p:cNvPicPr>
          <p:nvPr/>
        </p:nvPicPr>
        <p:blipFill>
          <a:blip r:embed="rId2"/>
          <a:stretch>
            <a:fillRect/>
          </a:stretch>
        </p:blipFill>
        <p:spPr>
          <a:xfrm>
            <a:off x="6798844" y="1479979"/>
            <a:ext cx="5071913" cy="3898042"/>
          </a:xfrm>
          <a:prstGeom prst="rect">
            <a:avLst/>
          </a:prstGeom>
          <a:ln>
            <a:noFill/>
          </a:ln>
          <a:effectLst>
            <a:softEdge rad="112500"/>
          </a:effectLst>
        </p:spPr>
      </p:pic>
    </p:spTree>
    <p:extLst>
      <p:ext uri="{BB962C8B-B14F-4D97-AF65-F5344CB8AC3E}">
        <p14:creationId xmlns:p14="http://schemas.microsoft.com/office/powerpoint/2010/main" val="260100453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ypresentation.ru/documents_2/88aa02e38db0a273c1b8eef9e8ee733e/img10.jpg">
            <a:extLst>
              <a:ext uri="{FF2B5EF4-FFF2-40B4-BE49-F238E27FC236}">
                <a16:creationId xmlns:a16="http://schemas.microsoft.com/office/drawing/2014/main" xmlns="" id="{B6BF9E02-F594-B74E-7EC7-DB1DECB17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385" y="1"/>
            <a:ext cx="9599266"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0482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5A69B846-72B2-2950-4294-EEED3DFDBC94}"/>
              </a:ext>
            </a:extLst>
          </p:cNvPr>
          <p:cNvGraphicFramePr>
            <a:graphicFrameLocks noGrp="1"/>
          </p:cNvGraphicFramePr>
          <p:nvPr>
            <p:extLst>
              <p:ext uri="{D42A27DB-BD31-4B8C-83A1-F6EECF244321}">
                <p14:modId xmlns:p14="http://schemas.microsoft.com/office/powerpoint/2010/main" val="1600301699"/>
              </p:ext>
            </p:extLst>
          </p:nvPr>
        </p:nvGraphicFramePr>
        <p:xfrm>
          <a:off x="777922" y="495300"/>
          <a:ext cx="11033079" cy="5905499"/>
        </p:xfrm>
        <a:graphic>
          <a:graphicData uri="http://schemas.openxmlformats.org/drawingml/2006/table">
            <a:tbl>
              <a:tblPr firstRow="1" firstCol="1" bandRow="1">
                <a:tableStyleId>{5C22544A-7EE6-4342-B048-85BDC9FD1C3A}</a:tableStyleId>
              </a:tblPr>
              <a:tblGrid>
                <a:gridCol w="1569493">
                  <a:extLst>
                    <a:ext uri="{9D8B030D-6E8A-4147-A177-3AD203B41FA5}">
                      <a16:colId xmlns:a16="http://schemas.microsoft.com/office/drawing/2014/main" xmlns="" val="20000"/>
                    </a:ext>
                  </a:extLst>
                </a:gridCol>
                <a:gridCol w="5785026">
                  <a:extLst>
                    <a:ext uri="{9D8B030D-6E8A-4147-A177-3AD203B41FA5}">
                      <a16:colId xmlns:a16="http://schemas.microsoft.com/office/drawing/2014/main" xmlns="" val="20001"/>
                    </a:ext>
                  </a:extLst>
                </a:gridCol>
                <a:gridCol w="3678560">
                  <a:extLst>
                    <a:ext uri="{9D8B030D-6E8A-4147-A177-3AD203B41FA5}">
                      <a16:colId xmlns:a16="http://schemas.microsoft.com/office/drawing/2014/main" xmlns="" val="20002"/>
                    </a:ext>
                  </a:extLst>
                </a:gridCol>
              </a:tblGrid>
              <a:tr h="1944826">
                <a:tc>
                  <a:txBody>
                    <a:bodyPr/>
                    <a:lstStyle/>
                    <a:p>
                      <a:pPr marL="457200" algn="l">
                        <a:lnSpc>
                          <a:spcPct val="115000"/>
                        </a:lnSpc>
                        <a:spcAft>
                          <a:spcPts val="0"/>
                        </a:spcAft>
                      </a:pPr>
                      <a:r>
                        <a:rPr lang="ru-RU" sz="2000" dirty="0">
                          <a:effectLst/>
                        </a:rPr>
                        <a:t>№ задания</a:t>
                      </a:r>
                      <a:endParaRPr lang="ru-RU" sz="2000" dirty="0">
                        <a:effectLst/>
                        <a:latin typeface="Calibri" panose="020F0502020204030204" pitchFamily="34" charset="0"/>
                        <a:ea typeface="Calibri"/>
                        <a:cs typeface="Calibri" panose="020F0502020204030204" pitchFamily="34" charset="0"/>
                      </a:endParaRPr>
                    </a:p>
                  </a:txBody>
                  <a:tcPr marL="45720" marR="45720"/>
                </a:tc>
                <a:tc>
                  <a:txBody>
                    <a:bodyPr/>
                    <a:lstStyle/>
                    <a:p>
                      <a:pPr marL="457200">
                        <a:lnSpc>
                          <a:spcPct val="115000"/>
                        </a:lnSpc>
                        <a:spcAft>
                          <a:spcPts val="0"/>
                        </a:spcAft>
                      </a:pPr>
                      <a:r>
                        <a:rPr lang="ru-RU" sz="2000" dirty="0">
                          <a:effectLst/>
                        </a:rPr>
                        <a:t>Выполнение задания</a:t>
                      </a:r>
                      <a:endParaRPr lang="ru-RU" sz="16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457200">
                        <a:lnSpc>
                          <a:spcPct val="115000"/>
                        </a:lnSpc>
                        <a:spcAft>
                          <a:spcPts val="0"/>
                        </a:spcAft>
                      </a:pPr>
                      <a:r>
                        <a:rPr lang="ru-RU" sz="2000" dirty="0">
                          <a:effectLst/>
                        </a:rPr>
                        <a:t>баллы</a:t>
                      </a:r>
                      <a:endParaRPr lang="ru-RU" sz="1600"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1489167">
                <a:tc>
                  <a:txBody>
                    <a:bodyPr/>
                    <a:lstStyle/>
                    <a:p>
                      <a:pPr marL="457200" algn="l">
                        <a:lnSpc>
                          <a:spcPct val="115000"/>
                        </a:lnSpc>
                        <a:spcAft>
                          <a:spcPts val="0"/>
                        </a:spcAft>
                      </a:pPr>
                      <a:r>
                        <a:rPr lang="ru-RU" sz="2000" dirty="0">
                          <a:effectLst/>
                        </a:rPr>
                        <a:t>1</a:t>
                      </a:r>
                      <a:endParaRPr lang="ru-RU" sz="16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457200">
                        <a:lnSpc>
                          <a:spcPct val="115000"/>
                        </a:lnSpc>
                        <a:spcAft>
                          <a:spcPts val="0"/>
                        </a:spcAft>
                      </a:pPr>
                      <a:r>
                        <a:rPr lang="ru-RU" sz="2400" dirty="0">
                          <a:effectLst/>
                        </a:rPr>
                        <a:t>Перечислили устройства для изменения давления на картинках</a:t>
                      </a:r>
                      <a:endParaRPr lang="ru-RU" sz="1800" b="1" dirty="0">
                        <a:solidFill>
                          <a:srgbClr val="C00000"/>
                        </a:solidFill>
                        <a:effectLst/>
                        <a:latin typeface="Calibri" panose="020F0502020204030204" pitchFamily="34" charset="0"/>
                        <a:ea typeface="Calibri"/>
                        <a:cs typeface="Calibri" panose="020F0502020204030204" pitchFamily="34" charset="0"/>
                      </a:endParaRPr>
                    </a:p>
                  </a:txBody>
                  <a:tcPr marL="45720" marR="45720"/>
                </a:tc>
                <a:tc>
                  <a:txBody>
                    <a:bodyPr/>
                    <a:lstStyle/>
                    <a:p>
                      <a:pPr marL="457200">
                        <a:lnSpc>
                          <a:spcPct val="115000"/>
                        </a:lnSpc>
                        <a:spcAft>
                          <a:spcPts val="0"/>
                        </a:spcAft>
                      </a:pPr>
                      <a:r>
                        <a:rPr lang="ru-RU" sz="2400">
                          <a:effectLst/>
                        </a:rPr>
                        <a:t>2 балла</a:t>
                      </a:r>
                      <a:endParaRPr lang="ru-RU" sz="1800" b="1">
                        <a:solidFill>
                          <a:srgbClr val="C00000"/>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1489167">
                <a:tc>
                  <a:txBody>
                    <a:bodyPr/>
                    <a:lstStyle/>
                    <a:p>
                      <a:pPr marL="457200" algn="l">
                        <a:lnSpc>
                          <a:spcPct val="115000"/>
                        </a:lnSpc>
                        <a:spcAft>
                          <a:spcPts val="0"/>
                        </a:spcAft>
                      </a:pPr>
                      <a:r>
                        <a:rPr lang="ru-RU" sz="2000">
                          <a:effectLst/>
                        </a:rPr>
                        <a:t>2</a:t>
                      </a:r>
                      <a:endParaRPr lang="ru-RU" sz="16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457200">
                        <a:lnSpc>
                          <a:spcPct val="115000"/>
                        </a:lnSpc>
                        <a:spcAft>
                          <a:spcPts val="0"/>
                        </a:spcAft>
                      </a:pPr>
                      <a:r>
                        <a:rPr lang="ru-RU" sz="2400" dirty="0">
                          <a:effectLst/>
                        </a:rPr>
                        <a:t>Назвали все приспособления для изменения давления на картинках</a:t>
                      </a:r>
                      <a:endParaRPr lang="ru-RU" sz="1800" b="1" dirty="0">
                        <a:solidFill>
                          <a:srgbClr val="C00000"/>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457200">
                        <a:lnSpc>
                          <a:spcPct val="115000"/>
                        </a:lnSpc>
                        <a:spcAft>
                          <a:spcPts val="0"/>
                        </a:spcAft>
                      </a:pPr>
                      <a:r>
                        <a:rPr lang="ru-RU" sz="2400" dirty="0">
                          <a:effectLst/>
                        </a:rPr>
                        <a:t>3 балла</a:t>
                      </a:r>
                      <a:endParaRPr lang="ru-RU" sz="1800" b="1" dirty="0">
                        <a:solidFill>
                          <a:srgbClr val="C00000"/>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982339">
                <a:tc>
                  <a:txBody>
                    <a:bodyPr/>
                    <a:lstStyle/>
                    <a:p>
                      <a:pPr marL="457200" algn="l">
                        <a:lnSpc>
                          <a:spcPct val="115000"/>
                        </a:lnSpc>
                        <a:spcAft>
                          <a:spcPts val="0"/>
                        </a:spcAft>
                      </a:pPr>
                      <a:r>
                        <a:rPr lang="ru-RU" sz="2000" dirty="0">
                          <a:effectLst/>
                        </a:rPr>
                        <a:t>3</a:t>
                      </a:r>
                      <a:endParaRPr lang="ru-RU" sz="16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457200">
                        <a:lnSpc>
                          <a:spcPct val="115000"/>
                        </a:lnSpc>
                        <a:spcAft>
                          <a:spcPts val="0"/>
                        </a:spcAft>
                      </a:pPr>
                      <a:r>
                        <a:rPr lang="ru-RU" sz="2400" dirty="0">
                          <a:effectLst/>
                        </a:rPr>
                        <a:t>Назвали все приспособления для увеличения давления</a:t>
                      </a:r>
                      <a:endParaRPr lang="ru-RU" sz="1800" b="1" dirty="0">
                        <a:solidFill>
                          <a:srgbClr val="C00000"/>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457200">
                        <a:lnSpc>
                          <a:spcPct val="115000"/>
                        </a:lnSpc>
                        <a:spcAft>
                          <a:spcPts val="0"/>
                        </a:spcAft>
                      </a:pPr>
                      <a:r>
                        <a:rPr lang="ru-RU" sz="2400" dirty="0">
                          <a:effectLst/>
                        </a:rPr>
                        <a:t>4 балла</a:t>
                      </a:r>
                      <a:endParaRPr lang="ru-RU" sz="1800" b="1" dirty="0">
                        <a:solidFill>
                          <a:srgbClr val="C00000"/>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485947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23268AC-E4E0-3353-C0F4-721618668D91}"/>
              </a:ext>
            </a:extLst>
          </p:cNvPr>
          <p:cNvSpPr txBox="1"/>
          <p:nvPr/>
        </p:nvSpPr>
        <p:spPr>
          <a:xfrm>
            <a:off x="0" y="1063219"/>
            <a:ext cx="11850807" cy="5678478"/>
          </a:xfrm>
          <a:prstGeom prst="rect">
            <a:avLst/>
          </a:prstGeom>
          <a:noFill/>
        </p:spPr>
        <p:txBody>
          <a:bodyPr wrap="square" rtlCol="0">
            <a:spAutoFit/>
          </a:bodyPr>
          <a:lstStyle/>
          <a:p>
            <a:r>
              <a:rPr lang="ru-RU" sz="2300" b="1" u="sng" dirty="0">
                <a:solidFill>
                  <a:srgbClr val="0070C0"/>
                </a:solidFill>
                <a:latin typeface="Calibri" panose="020F0502020204030204" pitchFamily="34" charset="0"/>
                <a:cs typeface="Calibri" panose="020F0502020204030204" pitchFamily="34" charset="0"/>
              </a:rPr>
              <a:t>Компетенция</a:t>
            </a:r>
            <a:r>
              <a:rPr lang="ru-RU" sz="2300" dirty="0">
                <a:solidFill>
                  <a:srgbClr val="0070C0"/>
                </a:solidFill>
                <a:latin typeface="Calibri" panose="020F0502020204030204" pitchFamily="34" charset="0"/>
                <a:cs typeface="Calibri" panose="020F0502020204030204" pitchFamily="34" charset="0"/>
              </a:rPr>
              <a:t>: учебно-познавательная</a:t>
            </a:r>
          </a:p>
          <a:p>
            <a:r>
              <a:rPr lang="ru-RU" sz="2300" b="1" u="sng" dirty="0">
                <a:solidFill>
                  <a:srgbClr val="0070C0"/>
                </a:solidFill>
                <a:latin typeface="Calibri" panose="020F0502020204030204" pitchFamily="34" charset="0"/>
                <a:cs typeface="Calibri" panose="020F0502020204030204" pitchFamily="34" charset="0"/>
              </a:rPr>
              <a:t>Аспект: </a:t>
            </a:r>
            <a:r>
              <a:rPr lang="ru-RU" sz="2300" dirty="0">
                <a:solidFill>
                  <a:srgbClr val="0070C0"/>
                </a:solidFill>
                <a:latin typeface="Calibri" panose="020F0502020204030204" pitchFamily="34" charset="0"/>
                <a:cs typeface="Calibri" panose="020F0502020204030204" pitchFamily="34" charset="0"/>
              </a:rPr>
              <a:t>нахождение, переработка, исполнение информации для решения учебных заданий</a:t>
            </a:r>
          </a:p>
          <a:p>
            <a:r>
              <a:rPr lang="ru-RU" sz="2300" b="1" u="sng" dirty="0">
                <a:solidFill>
                  <a:srgbClr val="0070C0"/>
                </a:solidFill>
                <a:latin typeface="Calibri" panose="020F0502020204030204" pitchFamily="34" charset="0"/>
                <a:cs typeface="Calibri" panose="020F0502020204030204" pitchFamily="34" charset="0"/>
              </a:rPr>
              <a:t>Задачная формулировка:</a:t>
            </a:r>
            <a:r>
              <a:rPr lang="ru-RU" sz="2300" dirty="0">
                <a:solidFill>
                  <a:srgbClr val="0070C0"/>
                </a:solidFill>
                <a:latin typeface="Calibri" panose="020F0502020204030204" pitchFamily="34" charset="0"/>
                <a:cs typeface="Calibri" panose="020F0502020204030204" pitchFamily="34" charset="0"/>
              </a:rPr>
              <a:t> экспериментально найти зависимость скорости диффузии от температуры</a:t>
            </a:r>
          </a:p>
          <a:p>
            <a:r>
              <a:rPr lang="ru-RU" sz="2300" b="1" u="sng" dirty="0">
                <a:solidFill>
                  <a:srgbClr val="0070C0"/>
                </a:solidFill>
                <a:latin typeface="Calibri" panose="020F0502020204030204" pitchFamily="34" charset="0"/>
                <a:cs typeface="Calibri" panose="020F0502020204030204" pitchFamily="34" charset="0"/>
              </a:rPr>
              <a:t>Источник </a:t>
            </a:r>
            <a:r>
              <a:rPr lang="ru-RU" sz="2300" b="1" u="sng" dirty="0" err="1">
                <a:solidFill>
                  <a:srgbClr val="0070C0"/>
                </a:solidFill>
                <a:latin typeface="Calibri" panose="020F0502020204030204" pitchFamily="34" charset="0"/>
                <a:cs typeface="Calibri" panose="020F0502020204030204" pitchFamily="34" charset="0"/>
              </a:rPr>
              <a:t>инфрмации</a:t>
            </a:r>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 описание выполнения домашнего задания</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налить в один стакан 200 мл воды из холодного крана, во второй-200 мл из горячего крана</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измерить температуру воды в каждом стакане</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опустить в них по одинаковому количеству марганцово-кислого калия</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отметить время начало эксперимента</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определите путем неоднократных измерений: через какое время марганец полностью раствориться в воде в обоих стаканах</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сделайте вывод в зависимости скорости диффузии от температуры</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определите путем неоднократных измерений: через какое время марганец полностью раствориться в воде в обоих стаканах</a:t>
            </a:r>
          </a:p>
          <a:p>
            <a:r>
              <a:rPr lang="ru-RU" sz="2300" b="1" u="sng" dirty="0">
                <a:solidFill>
                  <a:srgbClr val="0070C0"/>
                </a:solidFill>
                <a:latin typeface="Calibri" panose="020F0502020204030204" pitchFamily="34" charset="0"/>
                <a:cs typeface="Calibri" panose="020F0502020204030204" pitchFamily="34" charset="0"/>
              </a:rPr>
              <a:t>-</a:t>
            </a:r>
            <a:r>
              <a:rPr lang="ru-RU" sz="2300" dirty="0">
                <a:solidFill>
                  <a:srgbClr val="0070C0"/>
                </a:solidFill>
                <a:latin typeface="Calibri" panose="020F0502020204030204" pitchFamily="34" charset="0"/>
                <a:cs typeface="Calibri" panose="020F0502020204030204" pitchFamily="34" charset="0"/>
              </a:rPr>
              <a:t> сделайте вывод в зависимости скорость диффузии от температуры</a:t>
            </a:r>
          </a:p>
          <a:p>
            <a:endParaRPr lang="x-none" dirty="0">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a16="http://schemas.microsoft.com/office/drawing/2014/main" xmlns="" id="{6C84EFD5-21FF-3C66-1E44-E721FEC263AE}"/>
              </a:ext>
            </a:extLst>
          </p:cNvPr>
          <p:cNvSpPr/>
          <p:nvPr/>
        </p:nvSpPr>
        <p:spPr>
          <a:xfrm>
            <a:off x="2230390" y="116303"/>
            <a:ext cx="7731220" cy="1754326"/>
          </a:xfrm>
          <a:prstGeom prst="rect">
            <a:avLst/>
          </a:prstGeom>
          <a:noFill/>
        </p:spPr>
        <p:txBody>
          <a:bodyPr wrap="none" lIns="91440" tIns="45720" rIns="91440" bIns="45720">
            <a:spAutoFit/>
          </a:bodyPr>
          <a:lstStyle/>
          <a:p>
            <a:pPr algn="ctr"/>
            <a:r>
              <a:rPr lang="ru-RU" sz="5400" b="1" cap="none" spc="0" dirty="0">
                <a:ln w="13462">
                  <a:solidFill>
                    <a:schemeClr val="bg1"/>
                  </a:solidFill>
                  <a:prstDash val="solid"/>
                </a:ln>
                <a:solidFill>
                  <a:srgbClr val="0070C0"/>
                </a:solidFill>
                <a:effectLst>
                  <a:outerShdw dist="38100" dir="2700000" algn="bl" rotWithShape="0">
                    <a:schemeClr val="accent5"/>
                  </a:outerShdw>
                </a:effectLst>
                <a:latin typeface="Calibri" panose="020F0502020204030204" pitchFamily="34" charset="0"/>
                <a:cs typeface="Calibri" panose="020F0502020204030204" pitchFamily="34" charset="0"/>
              </a:rPr>
              <a:t>КОЗ по теме «Давление»</a:t>
            </a:r>
          </a:p>
          <a:p>
            <a:pPr algn="ctr"/>
            <a:endParaRPr lang="x-non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38280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975D90-9224-C443-9A6F-FEFEC4A6E34D}"/>
              </a:ext>
            </a:extLst>
          </p:cNvPr>
          <p:cNvSpPr txBox="1"/>
          <p:nvPr/>
        </p:nvSpPr>
        <p:spPr>
          <a:xfrm>
            <a:off x="0" y="738663"/>
            <a:ext cx="11614245" cy="31393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Отчет об экспериментальной работе:</a:t>
            </a:r>
            <a:endParaRPr kumimoji="0" lang="ru-RU" altLang="ru-RU" sz="10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Я хочу знать</a:t>
            </a:r>
            <a:endParaRPr kumimoji="0" lang="ru-RU" altLang="ru-RU" sz="10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Предлагаю сделать( идея)</a:t>
            </a:r>
            <a:endParaRPr kumimoji="0" lang="ru-RU" altLang="ru-RU" sz="10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Необходимые приборы и материалы</a:t>
            </a:r>
            <a:endParaRPr kumimoji="0" lang="ru-RU" altLang="ru-RU" sz="10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План моих действий:</a:t>
            </a:r>
            <a:endParaRPr kumimoji="0" lang="ru-RU" altLang="ru-RU" sz="10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а)</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0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б)</a:t>
            </a:r>
          </a:p>
          <a:p>
            <a:endParaRPr lang="x-none" sz="1400" dirty="0"/>
          </a:p>
        </p:txBody>
      </p:sp>
      <p:sp>
        <p:nvSpPr>
          <p:cNvPr id="3" name="Прямоугольник 2">
            <a:extLst>
              <a:ext uri="{FF2B5EF4-FFF2-40B4-BE49-F238E27FC236}">
                <a16:creationId xmlns:a16="http://schemas.microsoft.com/office/drawing/2014/main" xmlns="" id="{1624CAAE-76B2-3C93-CC56-65385E81F8DE}"/>
              </a:ext>
            </a:extLst>
          </p:cNvPr>
          <p:cNvSpPr/>
          <p:nvPr/>
        </p:nvSpPr>
        <p:spPr>
          <a:xfrm>
            <a:off x="1741045" y="-54592"/>
            <a:ext cx="901016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0" lang="ru-RU" altLang="ru-RU" sz="5400" b="1" i="0" u="none" strike="noStrike" normalizeH="0" baseline="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Calibri" panose="020F0502020204030204" pitchFamily="34" charset="0"/>
              </a:rPr>
              <a:t>БЛАНК выполнения задания:</a:t>
            </a:r>
          </a:p>
        </p:txBody>
      </p:sp>
      <p:graphicFrame>
        <p:nvGraphicFramePr>
          <p:cNvPr id="4" name="Таблица 3">
            <a:extLst>
              <a:ext uri="{FF2B5EF4-FFF2-40B4-BE49-F238E27FC236}">
                <a16:creationId xmlns:a16="http://schemas.microsoft.com/office/drawing/2014/main" xmlns="" id="{31E191AA-61BA-D705-71FD-1C061321746E}"/>
              </a:ext>
            </a:extLst>
          </p:cNvPr>
          <p:cNvGraphicFramePr>
            <a:graphicFrameLocks noGrp="1"/>
          </p:cNvGraphicFramePr>
          <p:nvPr>
            <p:extLst>
              <p:ext uri="{D42A27DB-BD31-4B8C-83A1-F6EECF244321}">
                <p14:modId xmlns:p14="http://schemas.microsoft.com/office/powerpoint/2010/main" val="3961202426"/>
              </p:ext>
            </p:extLst>
          </p:nvPr>
        </p:nvGraphicFramePr>
        <p:xfrm>
          <a:off x="1341070" y="3658973"/>
          <a:ext cx="9410135" cy="1422972"/>
        </p:xfrm>
        <a:graphic>
          <a:graphicData uri="http://schemas.openxmlformats.org/drawingml/2006/table">
            <a:tbl>
              <a:tblPr firstRow="1" firstCol="1" bandRow="1">
                <a:tableStyleId>{5C22544A-7EE6-4342-B048-85BDC9FD1C3A}</a:tableStyleId>
              </a:tblPr>
              <a:tblGrid>
                <a:gridCol w="1082495">
                  <a:extLst>
                    <a:ext uri="{9D8B030D-6E8A-4147-A177-3AD203B41FA5}">
                      <a16:colId xmlns:a16="http://schemas.microsoft.com/office/drawing/2014/main" xmlns="" val="20000"/>
                    </a:ext>
                  </a:extLst>
                </a:gridCol>
                <a:gridCol w="5190273">
                  <a:extLst>
                    <a:ext uri="{9D8B030D-6E8A-4147-A177-3AD203B41FA5}">
                      <a16:colId xmlns:a16="http://schemas.microsoft.com/office/drawing/2014/main" xmlns="" val="20001"/>
                    </a:ext>
                  </a:extLst>
                </a:gridCol>
                <a:gridCol w="3137367">
                  <a:extLst>
                    <a:ext uri="{9D8B030D-6E8A-4147-A177-3AD203B41FA5}">
                      <a16:colId xmlns:a16="http://schemas.microsoft.com/office/drawing/2014/main" xmlns="" val="20002"/>
                    </a:ext>
                  </a:extLst>
                </a:gridCol>
              </a:tblGrid>
              <a:tr h="581724">
                <a:tc>
                  <a:txBody>
                    <a:bodyPr/>
                    <a:lstStyle/>
                    <a:p>
                      <a:pPr>
                        <a:lnSpc>
                          <a:spcPct val="115000"/>
                        </a:lnSpc>
                        <a:spcAft>
                          <a:spcPts val="0"/>
                        </a:spcAft>
                      </a:pPr>
                      <a:r>
                        <a:rPr lang="ru-RU" sz="2400" dirty="0">
                          <a:effectLst/>
                        </a:rPr>
                        <a:t>№</a:t>
                      </a:r>
                      <a:endParaRPr lang="ru-RU" sz="18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nSpc>
                          <a:spcPct val="115000"/>
                        </a:lnSpc>
                        <a:spcAft>
                          <a:spcPts val="0"/>
                        </a:spcAft>
                      </a:pPr>
                      <a:r>
                        <a:rPr lang="ru-RU" sz="2400" dirty="0">
                          <a:effectLst/>
                        </a:rPr>
                        <a:t>Начальная температура</a:t>
                      </a:r>
                      <a:endParaRPr lang="ru-RU" sz="18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nSpc>
                          <a:spcPct val="115000"/>
                        </a:lnSpc>
                        <a:spcAft>
                          <a:spcPts val="0"/>
                        </a:spcAft>
                      </a:pPr>
                      <a:r>
                        <a:rPr lang="ru-RU" sz="2400" dirty="0">
                          <a:effectLst/>
                        </a:rPr>
                        <a:t>Время эксперимента</a:t>
                      </a:r>
                      <a:endParaRPr lang="ru-RU" sz="1800"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581724">
                <a:tc>
                  <a:txBody>
                    <a:bodyPr/>
                    <a:lstStyle/>
                    <a:p>
                      <a:pPr>
                        <a:lnSpc>
                          <a:spcPct val="115000"/>
                        </a:lnSpc>
                        <a:spcAft>
                          <a:spcPts val="0"/>
                        </a:spcAft>
                      </a:pPr>
                      <a:r>
                        <a:rPr lang="ru-RU" sz="2400" dirty="0">
                          <a:effectLst/>
                        </a:rPr>
                        <a:t> </a:t>
                      </a:r>
                      <a:endParaRPr lang="ru-RU" sz="18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nSpc>
                          <a:spcPct val="115000"/>
                        </a:lnSpc>
                        <a:spcAft>
                          <a:spcPts val="0"/>
                        </a:spcAft>
                      </a:pPr>
                      <a:r>
                        <a:rPr lang="ru-RU" sz="2400" dirty="0">
                          <a:effectLst/>
                        </a:rPr>
                        <a:t> </a:t>
                      </a:r>
                      <a:endParaRPr lang="ru-RU" sz="18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nSpc>
                          <a:spcPct val="115000"/>
                        </a:lnSpc>
                        <a:spcAft>
                          <a:spcPts val="0"/>
                        </a:spcAft>
                      </a:pPr>
                      <a:r>
                        <a:rPr lang="ru-RU" sz="2400" dirty="0">
                          <a:effectLst/>
                        </a:rPr>
                        <a:t> </a:t>
                      </a:r>
                      <a:endParaRPr lang="ru-RU" sz="1800"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E4CA8D84-B5FC-EBC8-4A5B-ADA07B5D2391}"/>
              </a:ext>
            </a:extLst>
          </p:cNvPr>
          <p:cNvSpPr txBox="1"/>
          <p:nvPr/>
        </p:nvSpPr>
        <p:spPr>
          <a:xfrm>
            <a:off x="211538" y="4549676"/>
            <a:ext cx="995604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5. Схематическое изображение смешивания молекул в обоих  случаях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6.Таблица результата эксперимента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7. Делаю выводы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8. Объясню результат</a:t>
            </a:r>
            <a:r>
              <a:rPr lang="kk-KZ" altLang="ru-RU" sz="2400" b="1" dirty="0">
                <a:solidFill>
                  <a:srgbClr val="0070C0"/>
                </a:solidFill>
                <a:latin typeface="Calibri" panose="020F0502020204030204" pitchFamily="34" charset="0"/>
                <a:ea typeface="Calibri" panose="020F0502020204030204" pitchFamily="34" charset="0"/>
                <a:cs typeface="Calibri" panose="020F0502020204030204" pitchFamily="34" charset="0"/>
              </a:rPr>
              <a:t>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9. Анализирую результаты</a:t>
            </a:r>
            <a:endParaRPr lang="x-none" sz="1400" dirty="0">
              <a:solidFill>
                <a:srgbClr val="0070C0"/>
              </a:solidFill>
            </a:endParaRPr>
          </a:p>
        </p:txBody>
      </p:sp>
    </p:spTree>
    <p:extLst>
      <p:ext uri="{BB962C8B-B14F-4D97-AF65-F5344CB8AC3E}">
        <p14:creationId xmlns:p14="http://schemas.microsoft.com/office/powerpoint/2010/main" val="1717653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518FAA-D5CC-2370-1DD6-25CF76807F30}"/>
              </a:ext>
            </a:extLst>
          </p:cNvPr>
          <p:cNvSpPr txBox="1"/>
          <p:nvPr/>
        </p:nvSpPr>
        <p:spPr>
          <a:xfrm>
            <a:off x="5951621" y="705177"/>
            <a:ext cx="5587897" cy="4955203"/>
          </a:xfrm>
          <a:prstGeom prst="rect">
            <a:avLst/>
          </a:prstGeom>
          <a:noFill/>
        </p:spPr>
        <p:txBody>
          <a:bodyPr wrap="square" rtlCol="0">
            <a:spAutoFit/>
          </a:bodyPr>
          <a:lstStyle/>
          <a:p>
            <a:pPr algn="ctr"/>
            <a:r>
              <a:rPr lang="ru-RU" sz="3200" b="1" dirty="0">
                <a:solidFill>
                  <a:srgbClr val="C00000"/>
                </a:solidFill>
                <a:latin typeface="Calibri" panose="020F0502020204030204" pitchFamily="34" charset="0"/>
                <a:cs typeface="Calibri" panose="020F0502020204030204" pitchFamily="34" charset="0"/>
              </a:rPr>
              <a:t> </a:t>
            </a:r>
            <a:r>
              <a:rPr lang="ru-RU" sz="3200" b="1" dirty="0">
                <a:solidFill>
                  <a:srgbClr val="0070C0"/>
                </a:solidFill>
                <a:latin typeface="Calibri" panose="020F0502020204030204" pitchFamily="34" charset="0"/>
                <a:cs typeface="Calibri" panose="020F0502020204030204" pitchFamily="34" charset="0"/>
              </a:rPr>
              <a:t>КРИТЕРИИ ОЦЕНКИ ВЫПОЛНЕННОГО ЗАДАНИЯ:</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-Правильно оформленный письменный отчет- 10 баллов</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Оценочная шкала:</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«2»- до 5 баллов</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«3»-от 5 до 6 баллов</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«4»-7-8 баллов</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«5»-10 баллов</a:t>
            </a:r>
            <a:endParaRPr lang="ru-RU" sz="3200" dirty="0">
              <a:solidFill>
                <a:srgbClr val="0070C0"/>
              </a:solidFill>
              <a:latin typeface="Calibri" panose="020F0502020204030204" pitchFamily="34" charset="0"/>
              <a:cs typeface="Calibri" panose="020F0502020204030204" pitchFamily="34" charset="0"/>
            </a:endParaRPr>
          </a:p>
          <a:p>
            <a:endParaRPr lang="x-none" sz="2800" dirty="0">
              <a:solidFill>
                <a:srgbClr val="C00000"/>
              </a:solidFill>
              <a:latin typeface="Calibri" panose="020F0502020204030204" pitchFamily="34" charset="0"/>
              <a:cs typeface="Calibri" panose="020F0502020204030204" pitchFamily="34" charset="0"/>
            </a:endParaRPr>
          </a:p>
        </p:txBody>
      </p:sp>
      <p:pic>
        <p:nvPicPr>
          <p:cNvPr id="4" name="Рисунок 3">
            <a:extLst>
              <a:ext uri="{FF2B5EF4-FFF2-40B4-BE49-F238E27FC236}">
                <a16:creationId xmlns:a16="http://schemas.microsoft.com/office/drawing/2014/main" xmlns="" id="{DCE2D034-D2A0-6C52-0122-4A4987A24434}"/>
              </a:ext>
            </a:extLst>
          </p:cNvPr>
          <p:cNvPicPr>
            <a:picLocks noChangeAspect="1"/>
          </p:cNvPicPr>
          <p:nvPr/>
        </p:nvPicPr>
        <p:blipFill>
          <a:blip r:embed="rId2"/>
          <a:stretch>
            <a:fillRect/>
          </a:stretch>
        </p:blipFill>
        <p:spPr>
          <a:xfrm>
            <a:off x="925198" y="51327"/>
            <a:ext cx="5026423" cy="6649240"/>
          </a:xfrm>
          <a:prstGeom prst="rect">
            <a:avLst/>
          </a:prstGeom>
        </p:spPr>
      </p:pic>
    </p:spTree>
    <p:extLst>
      <p:ext uri="{BB962C8B-B14F-4D97-AF65-F5344CB8AC3E}">
        <p14:creationId xmlns:p14="http://schemas.microsoft.com/office/powerpoint/2010/main" val="3099775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23268AC-E4E0-3353-C0F4-721618668D91}"/>
              </a:ext>
            </a:extLst>
          </p:cNvPr>
          <p:cNvSpPr txBox="1"/>
          <p:nvPr/>
        </p:nvSpPr>
        <p:spPr>
          <a:xfrm>
            <a:off x="0" y="993466"/>
            <a:ext cx="11850807" cy="2569934"/>
          </a:xfrm>
          <a:prstGeom prst="rect">
            <a:avLst/>
          </a:prstGeom>
          <a:noFill/>
        </p:spPr>
        <p:txBody>
          <a:bodyPr wrap="square" rtlCol="0">
            <a:spAutoFit/>
          </a:bodyPr>
          <a:lstStyle/>
          <a:p>
            <a:pPr algn="ctr"/>
            <a:r>
              <a:rPr lang="ru-RU" sz="2300" b="1" dirty="0">
                <a:solidFill>
                  <a:srgbClr val="0070C0"/>
                </a:solidFill>
                <a:latin typeface="Calibri" panose="020F0502020204030204" pitchFamily="34" charset="0"/>
                <a:cs typeface="Calibri" panose="020F0502020204030204" pitchFamily="34" charset="0"/>
              </a:rPr>
              <a:t>Применяю на этапе осознания и осмысления.</a:t>
            </a:r>
          </a:p>
          <a:p>
            <a:pPr algn="ctr"/>
            <a:r>
              <a:rPr lang="ru-RU" sz="2300" b="1" dirty="0">
                <a:solidFill>
                  <a:srgbClr val="0070C0"/>
                </a:solidFill>
                <a:latin typeface="Calibri" panose="020F0502020204030204" pitchFamily="34" charset="0"/>
                <a:cs typeface="Calibri" panose="020F0502020204030204" pitchFamily="34" charset="0"/>
              </a:rPr>
              <a:t>Уже в античные времена началось изучение движений, Древнегреческий философ Аристотель впервые описал действия мышц и провел их геометрический анализ. Практически все суставы человека представляют собой рычаг. Рассмотрим руку человека. Работают 2 мышцы- бицепс и трицепс. Задача удержания груза в кисти человека впервые была поставлена и решена пением эпохи возрождения  Леонардо да Винчи. Сейчас эта задача по силам любому из вас.</a:t>
            </a:r>
          </a:p>
        </p:txBody>
      </p:sp>
      <p:sp>
        <p:nvSpPr>
          <p:cNvPr id="3" name="Прямоугольник 2">
            <a:extLst>
              <a:ext uri="{FF2B5EF4-FFF2-40B4-BE49-F238E27FC236}">
                <a16:creationId xmlns:a16="http://schemas.microsoft.com/office/drawing/2014/main" xmlns="" id="{6C84EFD5-21FF-3C66-1E44-E721FEC263AE}"/>
              </a:ext>
            </a:extLst>
          </p:cNvPr>
          <p:cNvSpPr/>
          <p:nvPr/>
        </p:nvSpPr>
        <p:spPr>
          <a:xfrm>
            <a:off x="575771" y="116303"/>
            <a:ext cx="11040459" cy="1754326"/>
          </a:xfrm>
          <a:prstGeom prst="rect">
            <a:avLst/>
          </a:prstGeom>
          <a:noFill/>
        </p:spPr>
        <p:txBody>
          <a:bodyPr wrap="none" lIns="91440" tIns="45720" rIns="91440" bIns="45720">
            <a:spAutoFit/>
          </a:bodyPr>
          <a:lstStyle/>
          <a:p>
            <a:pPr algn="ctr"/>
            <a:r>
              <a:rPr lang="ru-RU" sz="5400" b="1" cap="none" spc="0" dirty="0">
                <a:ln w="13462">
                  <a:solidFill>
                    <a:schemeClr val="bg1"/>
                  </a:solidFill>
                  <a:prstDash val="solid"/>
                </a:ln>
                <a:solidFill>
                  <a:srgbClr val="0070C0"/>
                </a:solidFill>
                <a:effectLst>
                  <a:outerShdw dist="38100" dir="2700000" algn="bl" rotWithShape="0">
                    <a:schemeClr val="accent5"/>
                  </a:outerShdw>
                </a:effectLst>
                <a:latin typeface="Calibri" panose="020F0502020204030204" pitchFamily="34" charset="0"/>
                <a:cs typeface="Calibri" panose="020F0502020204030204" pitchFamily="34" charset="0"/>
              </a:rPr>
              <a:t>КОЗ по теме «Простые механизмы»</a:t>
            </a:r>
          </a:p>
          <a:p>
            <a:pPr algn="ctr"/>
            <a:endParaRPr lang="x-non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Рисунок 6">
            <a:extLst>
              <a:ext uri="{FF2B5EF4-FFF2-40B4-BE49-F238E27FC236}">
                <a16:creationId xmlns:a16="http://schemas.microsoft.com/office/drawing/2014/main" xmlns="" id="{A1DF66F1-5956-C5F6-8D8C-58524D9E88B9}"/>
              </a:ext>
            </a:extLst>
          </p:cNvPr>
          <p:cNvPicPr>
            <a:picLocks noChangeAspect="1"/>
          </p:cNvPicPr>
          <p:nvPr/>
        </p:nvPicPr>
        <p:blipFill>
          <a:blip r:embed="rId2"/>
          <a:stretch>
            <a:fillRect/>
          </a:stretch>
        </p:blipFill>
        <p:spPr>
          <a:xfrm>
            <a:off x="3260372" y="3701039"/>
            <a:ext cx="6268639" cy="3022893"/>
          </a:xfrm>
          <a:prstGeom prst="rect">
            <a:avLst/>
          </a:prstGeom>
          <a:ln>
            <a:noFill/>
          </a:ln>
          <a:effectLst>
            <a:softEdge rad="112500"/>
          </a:effectLst>
        </p:spPr>
      </p:pic>
    </p:spTree>
    <p:extLst>
      <p:ext uri="{BB962C8B-B14F-4D97-AF65-F5344CB8AC3E}">
        <p14:creationId xmlns:p14="http://schemas.microsoft.com/office/powerpoint/2010/main" val="91058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4E97748-BC9F-CA88-4143-E0F661F1609B}"/>
              </a:ext>
            </a:extLst>
          </p:cNvPr>
          <p:cNvSpPr txBox="1"/>
          <p:nvPr/>
        </p:nvSpPr>
        <p:spPr>
          <a:xfrm>
            <a:off x="186423" y="579358"/>
            <a:ext cx="4898924" cy="6278642"/>
          </a:xfrm>
          <a:prstGeom prst="rect">
            <a:avLst/>
          </a:prstGeom>
          <a:noFill/>
        </p:spPr>
        <p:txBody>
          <a:bodyPr wrap="square" rtlCol="0">
            <a:spAutoFit/>
          </a:bodyPr>
          <a:lstStyle/>
          <a:p>
            <a:pPr algn="ctr"/>
            <a:r>
              <a:rPr lang="ru-RU" sz="3200" b="1" u="sng" dirty="0">
                <a:solidFill>
                  <a:srgbClr val="0070C0"/>
                </a:solidFill>
                <a:latin typeface="Calibri" panose="020F0502020204030204" pitchFamily="34" charset="0"/>
                <a:cs typeface="Calibri" panose="020F0502020204030204" pitchFamily="34" charset="0"/>
              </a:rPr>
              <a:t>Задание:</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 Рассмотрите ручку, удерживая в кисти груз и найдите все физические характеристики рычага</a:t>
            </a:r>
          </a:p>
          <a:p>
            <a:pPr algn="ctr"/>
            <a:r>
              <a:rPr lang="ru-RU" sz="3200" b="1" dirty="0">
                <a:solidFill>
                  <a:srgbClr val="0070C0"/>
                </a:solidFill>
                <a:latin typeface="Calibri" panose="020F0502020204030204" pitchFamily="34" charset="0"/>
                <a:cs typeface="Calibri" panose="020F0502020204030204" pitchFamily="34" charset="0"/>
              </a:rPr>
              <a:t>- Измерьте плечи сил на конечности соседа по парте</a:t>
            </a:r>
          </a:p>
          <a:p>
            <a:pPr algn="ctr"/>
            <a:r>
              <a:rPr lang="ru-RU" sz="3200" b="1" dirty="0">
                <a:solidFill>
                  <a:srgbClr val="0070C0"/>
                </a:solidFill>
                <a:latin typeface="Calibri" panose="020F0502020204030204" pitchFamily="34" charset="0"/>
                <a:cs typeface="Calibri" panose="020F0502020204030204" pitchFamily="34" charset="0"/>
              </a:rPr>
              <a:t>- Рассчитайте силу, развивающую бицепсом</a:t>
            </a:r>
          </a:p>
          <a:p>
            <a:pPr algn="ctr"/>
            <a:r>
              <a:rPr lang="ru-RU" sz="3200" b="1" dirty="0">
                <a:solidFill>
                  <a:srgbClr val="0070C0"/>
                </a:solidFill>
                <a:latin typeface="Calibri" panose="020F0502020204030204" pitchFamily="34" charset="0"/>
                <a:cs typeface="Calibri" panose="020F0502020204030204" pitchFamily="34" charset="0"/>
              </a:rPr>
              <a:t>- Сделайте вывод</a:t>
            </a:r>
          </a:p>
          <a:p>
            <a:pPr algn="ctr"/>
            <a:r>
              <a:rPr lang="ru-RU" sz="3200" b="1" dirty="0">
                <a:solidFill>
                  <a:srgbClr val="0070C0"/>
                </a:solidFill>
                <a:latin typeface="Calibri" panose="020F0502020204030204" pitchFamily="34" charset="0"/>
                <a:cs typeface="Calibri" panose="020F0502020204030204" pitchFamily="34" charset="0"/>
              </a:rPr>
              <a:t>- Объясните результат</a:t>
            </a:r>
          </a:p>
          <a:p>
            <a:endParaRPr lang="x-none" dirty="0"/>
          </a:p>
        </p:txBody>
      </p:sp>
      <p:pic>
        <p:nvPicPr>
          <p:cNvPr id="4" name="Рисунок 3">
            <a:extLst>
              <a:ext uri="{FF2B5EF4-FFF2-40B4-BE49-F238E27FC236}">
                <a16:creationId xmlns:a16="http://schemas.microsoft.com/office/drawing/2014/main" xmlns="" id="{F3F94F84-E8EB-0D33-FB11-08A03314EACF}"/>
              </a:ext>
            </a:extLst>
          </p:cNvPr>
          <p:cNvPicPr>
            <a:picLocks noChangeAspect="1"/>
          </p:cNvPicPr>
          <p:nvPr/>
        </p:nvPicPr>
        <p:blipFill>
          <a:blip r:embed="rId2"/>
          <a:stretch>
            <a:fillRect/>
          </a:stretch>
        </p:blipFill>
        <p:spPr>
          <a:xfrm>
            <a:off x="4860765" y="967153"/>
            <a:ext cx="7144812" cy="4923693"/>
          </a:xfrm>
          <a:prstGeom prst="rect">
            <a:avLst/>
          </a:prstGeom>
        </p:spPr>
      </p:pic>
    </p:spTree>
    <p:extLst>
      <p:ext uri="{BB962C8B-B14F-4D97-AF65-F5344CB8AC3E}">
        <p14:creationId xmlns:p14="http://schemas.microsoft.com/office/powerpoint/2010/main" val="391722645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79502A-82A8-2407-386F-F77CCD66ADE7}"/>
              </a:ext>
            </a:extLst>
          </p:cNvPr>
          <p:cNvSpPr txBox="1"/>
          <p:nvPr/>
        </p:nvSpPr>
        <p:spPr>
          <a:xfrm>
            <a:off x="264324" y="914400"/>
            <a:ext cx="5088252" cy="5786199"/>
          </a:xfrm>
          <a:prstGeom prst="rect">
            <a:avLst/>
          </a:prstGeom>
          <a:noFill/>
        </p:spPr>
        <p:txBody>
          <a:bodyPr wrap="none" rtlCol="0">
            <a:spAutoFit/>
          </a:bodyPr>
          <a:lstStyle/>
          <a:p>
            <a:pPr algn="ctr"/>
            <a:r>
              <a:rPr lang="ru-RU" sz="3200" b="1" dirty="0">
                <a:solidFill>
                  <a:srgbClr val="0070C0"/>
                </a:solidFill>
                <a:latin typeface="Calibri" panose="020F0502020204030204" pitchFamily="34" charset="0"/>
                <a:cs typeface="Calibri" panose="020F0502020204030204" pitchFamily="34" charset="0"/>
              </a:rPr>
              <a:t>КРИТЕРИИ ОЦЕНИВАНИЯ:</a:t>
            </a:r>
            <a:endParaRPr lang="ru-RU" sz="3200" dirty="0">
              <a:solidFill>
                <a:srgbClr val="0070C0"/>
              </a:solidFill>
              <a:latin typeface="Calibri" panose="020F0502020204030204" pitchFamily="34" charset="0"/>
              <a:cs typeface="Calibri" panose="020F0502020204030204" pitchFamily="34" charset="0"/>
            </a:endParaRPr>
          </a:p>
          <a:p>
            <a:pPr algn="ctr"/>
            <a:r>
              <a:rPr lang="ru-RU" sz="3200" b="1" dirty="0">
                <a:solidFill>
                  <a:srgbClr val="0070C0"/>
                </a:solidFill>
                <a:latin typeface="Calibri" panose="020F0502020204030204" pitchFamily="34" charset="0"/>
                <a:cs typeface="Calibri" panose="020F0502020204030204" pitchFamily="34" charset="0"/>
              </a:rPr>
              <a:t>Выполнил задание:</a:t>
            </a:r>
          </a:p>
          <a:p>
            <a:pPr algn="ctr"/>
            <a:r>
              <a:rPr lang="ru-RU" sz="3200" b="1" dirty="0">
                <a:solidFill>
                  <a:srgbClr val="0070C0"/>
                </a:solidFill>
                <a:latin typeface="Calibri" panose="020F0502020204030204" pitchFamily="34" charset="0"/>
                <a:cs typeface="Calibri" panose="020F0502020204030204" pitchFamily="34" charset="0"/>
              </a:rPr>
              <a:t>Первое- 1 балл</a:t>
            </a:r>
          </a:p>
          <a:p>
            <a:pPr algn="ctr"/>
            <a:r>
              <a:rPr lang="ru-RU" sz="3200" b="1" dirty="0">
                <a:solidFill>
                  <a:srgbClr val="0070C0"/>
                </a:solidFill>
                <a:latin typeface="Calibri" panose="020F0502020204030204" pitchFamily="34" charset="0"/>
                <a:cs typeface="Calibri" panose="020F0502020204030204" pitchFamily="34" charset="0"/>
              </a:rPr>
              <a:t>Второе-3 балла</a:t>
            </a:r>
          </a:p>
          <a:p>
            <a:pPr algn="ctr"/>
            <a:r>
              <a:rPr lang="ru-RU" sz="3200" b="1" dirty="0">
                <a:solidFill>
                  <a:srgbClr val="0070C0"/>
                </a:solidFill>
                <a:latin typeface="Calibri" panose="020F0502020204030204" pitchFamily="34" charset="0"/>
                <a:cs typeface="Calibri" panose="020F0502020204030204" pitchFamily="34" charset="0"/>
              </a:rPr>
              <a:t>Третье- 5 баллов</a:t>
            </a:r>
          </a:p>
          <a:p>
            <a:pPr algn="ctr"/>
            <a:r>
              <a:rPr lang="ru-RU" sz="3200" b="1" dirty="0">
                <a:solidFill>
                  <a:srgbClr val="0070C0"/>
                </a:solidFill>
                <a:latin typeface="Calibri" panose="020F0502020204030204" pitchFamily="34" charset="0"/>
                <a:cs typeface="Calibri" panose="020F0502020204030204" pitchFamily="34" charset="0"/>
              </a:rPr>
              <a:t>Четвертое-6 баллов</a:t>
            </a:r>
          </a:p>
          <a:p>
            <a:pPr algn="ctr"/>
            <a:r>
              <a:rPr lang="ru-RU" sz="3200" b="1" dirty="0">
                <a:solidFill>
                  <a:srgbClr val="0070C0"/>
                </a:solidFill>
                <a:latin typeface="Calibri" panose="020F0502020204030204" pitchFamily="34" charset="0"/>
                <a:cs typeface="Calibri" panose="020F0502020204030204" pitchFamily="34" charset="0"/>
              </a:rPr>
              <a:t>Пятое-10 баллов</a:t>
            </a:r>
          </a:p>
          <a:p>
            <a:pPr algn="ctr"/>
            <a:r>
              <a:rPr lang="ru-RU" sz="3200" b="1" dirty="0">
                <a:solidFill>
                  <a:srgbClr val="0070C0"/>
                </a:solidFill>
                <a:latin typeface="Calibri" panose="020F0502020204030204" pitchFamily="34" charset="0"/>
                <a:cs typeface="Calibri" panose="020F0502020204030204" pitchFamily="34" charset="0"/>
              </a:rPr>
              <a:t>«5»--20-24 балла</a:t>
            </a:r>
          </a:p>
          <a:p>
            <a:pPr algn="ctr"/>
            <a:r>
              <a:rPr lang="ru-RU" sz="3200" b="1" dirty="0">
                <a:solidFill>
                  <a:srgbClr val="0070C0"/>
                </a:solidFill>
                <a:latin typeface="Calibri" panose="020F0502020204030204" pitchFamily="34" charset="0"/>
                <a:cs typeface="Calibri" panose="020F0502020204030204" pitchFamily="34" charset="0"/>
              </a:rPr>
              <a:t>«4»- 15-20 баллов</a:t>
            </a:r>
          </a:p>
          <a:p>
            <a:pPr algn="ctr"/>
            <a:r>
              <a:rPr lang="ru-RU" sz="3200" b="1" dirty="0">
                <a:solidFill>
                  <a:srgbClr val="0070C0"/>
                </a:solidFill>
                <a:latin typeface="Calibri" panose="020F0502020204030204" pitchFamily="34" charset="0"/>
                <a:cs typeface="Calibri" panose="020F0502020204030204" pitchFamily="34" charset="0"/>
              </a:rPr>
              <a:t>«3»-8-15 баллов</a:t>
            </a:r>
          </a:p>
          <a:p>
            <a:pPr algn="ctr"/>
            <a:r>
              <a:rPr lang="ru-RU" sz="3200" b="1" dirty="0">
                <a:solidFill>
                  <a:srgbClr val="0070C0"/>
                </a:solidFill>
                <a:latin typeface="Calibri" panose="020F0502020204030204" pitchFamily="34" charset="0"/>
                <a:cs typeface="Calibri" panose="020F0502020204030204" pitchFamily="34" charset="0"/>
              </a:rPr>
              <a:t>«2»-от 1 до 7 баллов</a:t>
            </a:r>
          </a:p>
          <a:p>
            <a:endParaRPr lang="x-none" dirty="0"/>
          </a:p>
        </p:txBody>
      </p:sp>
      <p:pic>
        <p:nvPicPr>
          <p:cNvPr id="4" name="Рисунок 3">
            <a:extLst>
              <a:ext uri="{FF2B5EF4-FFF2-40B4-BE49-F238E27FC236}">
                <a16:creationId xmlns:a16="http://schemas.microsoft.com/office/drawing/2014/main" xmlns="" id="{4A858901-EA81-92A5-C1B2-650632B26C7C}"/>
              </a:ext>
            </a:extLst>
          </p:cNvPr>
          <p:cNvPicPr>
            <a:picLocks noChangeAspect="1"/>
          </p:cNvPicPr>
          <p:nvPr/>
        </p:nvPicPr>
        <p:blipFill>
          <a:blip r:embed="rId2"/>
          <a:stretch>
            <a:fillRect/>
          </a:stretch>
        </p:blipFill>
        <p:spPr>
          <a:xfrm>
            <a:off x="5238249" y="1572549"/>
            <a:ext cx="6568741" cy="4371051"/>
          </a:xfrm>
          <a:prstGeom prst="rect">
            <a:avLst/>
          </a:prstGeom>
          <a:ln>
            <a:noFill/>
          </a:ln>
          <a:effectLst>
            <a:softEdge rad="112500"/>
          </a:effectLst>
        </p:spPr>
      </p:pic>
    </p:spTree>
    <p:extLst>
      <p:ext uri="{BB962C8B-B14F-4D97-AF65-F5344CB8AC3E}">
        <p14:creationId xmlns:p14="http://schemas.microsoft.com/office/powerpoint/2010/main" val="218312735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Прямоугольник 112">
            <a:extLst>
              <a:ext uri="{FF2B5EF4-FFF2-40B4-BE49-F238E27FC236}">
                <a16:creationId xmlns:a16="http://schemas.microsoft.com/office/drawing/2014/main" xmlns="" id="{48FE65CB-EFD8-497D-A30A-093E20EACB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pic>
        <p:nvPicPr>
          <p:cNvPr id="4" name="Рисунок 3">
            <a:extLst>
              <a:ext uri="{FF2B5EF4-FFF2-40B4-BE49-F238E27FC236}">
                <a16:creationId xmlns:a16="http://schemas.microsoft.com/office/drawing/2014/main" xmlns="" id="{7E185DA8-778E-49D9-863D-7DB5660424EB}"/>
              </a:ext>
            </a:extLst>
          </p:cNvPr>
          <p:cNvPicPr>
            <a:picLocks noChangeAspect="1"/>
          </p:cNvPicPr>
          <p:nvPr/>
        </p:nvPicPr>
        <p:blipFill>
          <a:blip r:embed="rId3"/>
          <a:srcRect l="9637" r="9637"/>
          <a:stretch/>
        </p:blipFill>
        <p:spPr>
          <a:xfrm>
            <a:off x="769757" y="596203"/>
            <a:ext cx="6139725" cy="5629884"/>
          </a:xfrm>
          <a:prstGeom prst="rect">
            <a:avLst/>
          </a:prstGeom>
          <a:ln>
            <a:noFill/>
          </a:ln>
          <a:effectLst>
            <a:softEdge rad="112500"/>
          </a:effectLst>
        </p:spPr>
      </p:pic>
      <p:pic>
        <p:nvPicPr>
          <p:cNvPr id="115" name="Рисунок 114">
            <a:extLst>
              <a:ext uri="{FF2B5EF4-FFF2-40B4-BE49-F238E27FC236}">
                <a16:creationId xmlns:a16="http://schemas.microsoft.com/office/drawing/2014/main" xmlns="" id="{E3265C2A-0A58-43AD-A406-8F4478E2875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A850B972-0B7A-40CD-9E79-07E8A87AB03C}"/>
              </a:ext>
            </a:extLst>
          </p:cNvPr>
          <p:cNvSpPr>
            <a:spLocks noGrp="1"/>
          </p:cNvSpPr>
          <p:nvPr>
            <p:ph type="title"/>
          </p:nvPr>
        </p:nvSpPr>
        <p:spPr>
          <a:xfrm>
            <a:off x="7058527" y="618517"/>
            <a:ext cx="5133474" cy="5607570"/>
          </a:xfrm>
        </p:spPr>
        <p:txBody>
          <a:bodyPr rtlCol="0">
            <a:normAutofit fontScale="90000"/>
          </a:bodyPr>
          <a:lstStyle/>
          <a:p>
            <a:pPr algn="l">
              <a:lnSpc>
                <a:spcPct val="100000"/>
              </a:lnSpc>
            </a:pPr>
            <a:r>
              <a:rPr lang="ru-RU" sz="4000" b="1" u="sng" dirty="0">
                <a:solidFill>
                  <a:srgbClr val="0070C0"/>
                </a:solidFill>
                <a:cs typeface="Calibri" panose="020F0502020204030204" pitchFamily="34" charset="0"/>
              </a:rPr>
              <a:t>Задачи МОДО</a:t>
            </a:r>
            <a:r>
              <a:rPr lang="ru-RU" sz="4000" dirty="0">
                <a:solidFill>
                  <a:srgbClr val="0070C0"/>
                </a:solidFill>
                <a:cs typeface="Calibri" panose="020F0502020204030204" pitchFamily="34" charset="0"/>
              </a:rPr>
              <a:t>:</a:t>
            </a:r>
            <a:br>
              <a:rPr lang="ru-RU" sz="4000" dirty="0">
                <a:solidFill>
                  <a:srgbClr val="0070C0"/>
                </a:solidFill>
                <a:cs typeface="Calibri" panose="020F0502020204030204" pitchFamily="34" charset="0"/>
              </a:rPr>
            </a:br>
            <a:r>
              <a:rPr lang="ru-RU" sz="4000" dirty="0">
                <a:solidFill>
                  <a:srgbClr val="0070C0"/>
                </a:solidFill>
                <a:cs typeface="Calibri" panose="020F0502020204030204" pitchFamily="34" charset="0"/>
              </a:rPr>
              <a:t>1.</a:t>
            </a:r>
            <a:r>
              <a:rPr lang="ru-RU" sz="3600" dirty="0">
                <a:solidFill>
                  <a:srgbClr val="0070C0"/>
                </a:solidFill>
                <a:cs typeface="Calibri" panose="020F0502020204030204" pitchFamily="34" charset="0"/>
              </a:rPr>
              <a:t>Осуществление мониторинга учебных достижений учащихся</a:t>
            </a:r>
            <a:br>
              <a:rPr lang="ru-RU" sz="3600" dirty="0">
                <a:solidFill>
                  <a:srgbClr val="0070C0"/>
                </a:solidFill>
                <a:cs typeface="Calibri" panose="020F0502020204030204" pitchFamily="34" charset="0"/>
              </a:rPr>
            </a:br>
            <a:r>
              <a:rPr lang="ru-RU" sz="3600" dirty="0">
                <a:solidFill>
                  <a:srgbClr val="0070C0"/>
                </a:solidFill>
                <a:cs typeface="Calibri" panose="020F0502020204030204" pitchFamily="34" charset="0"/>
              </a:rPr>
              <a:t>2. Оценка эффективной организации учебного процесса</a:t>
            </a:r>
            <a:br>
              <a:rPr lang="ru-RU" sz="3600" dirty="0">
                <a:solidFill>
                  <a:srgbClr val="0070C0"/>
                </a:solidFill>
                <a:cs typeface="Calibri" panose="020F0502020204030204" pitchFamily="34" charset="0"/>
              </a:rPr>
            </a:br>
            <a:r>
              <a:rPr lang="ru-RU" sz="3600" dirty="0">
                <a:solidFill>
                  <a:srgbClr val="0070C0"/>
                </a:solidFill>
                <a:cs typeface="Calibri" panose="020F0502020204030204" pitchFamily="34" charset="0"/>
              </a:rPr>
              <a:t>3. Проведение сравнительного анализа</a:t>
            </a:r>
            <a:endParaRPr lang="ru-RU" noProof="1">
              <a:solidFill>
                <a:srgbClr val="0070C0"/>
              </a:solidFill>
              <a:cs typeface="Calibri" panose="020F0502020204030204" pitchFamily="34" charset="0"/>
            </a:endParaRPr>
          </a:p>
        </p:txBody>
      </p:sp>
      <p:graphicFrame>
        <p:nvGraphicFramePr>
          <p:cNvPr id="9" name="Объект 8" descr="Значки">
            <a:extLst>
              <a:ext uri="{FF2B5EF4-FFF2-40B4-BE49-F238E27FC236}">
                <a16:creationId xmlns:a16="http://schemas.microsoft.com/office/drawing/2014/main" xmlns="" id="{8FF6EDB8-0D3A-4193-BDFE-DD56CEA7DAB2}"/>
              </a:ext>
            </a:extLst>
          </p:cNvPr>
          <p:cNvGraphicFramePr>
            <a:graphicFrameLocks noGrp="1"/>
          </p:cNvGraphicFramePr>
          <p:nvPr>
            <p:ph idx="1"/>
            <p:extLst>
              <p:ext uri="{D42A27DB-BD31-4B8C-83A1-F6EECF244321}">
                <p14:modId xmlns:p14="http://schemas.microsoft.com/office/powerpoint/2010/main" val="467484868"/>
              </p:ext>
            </p:extLst>
          </p:nvPr>
        </p:nvGraphicFramePr>
        <p:xfrm>
          <a:off x="-3995591" y="116261"/>
          <a:ext cx="3352128" cy="3881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640331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74F6DB-1268-7BFA-7315-ED0515CD50FE}"/>
              </a:ext>
            </a:extLst>
          </p:cNvPr>
          <p:cNvSpPr txBox="1"/>
          <p:nvPr/>
        </p:nvSpPr>
        <p:spPr>
          <a:xfrm>
            <a:off x="256671" y="856357"/>
            <a:ext cx="7478974" cy="6001643"/>
          </a:xfrm>
          <a:prstGeom prst="rect">
            <a:avLst/>
          </a:prstGeom>
          <a:noFill/>
        </p:spPr>
        <p:txBody>
          <a:bodyPr wrap="square" rtlCol="0">
            <a:spAutoFit/>
          </a:bodyPr>
          <a:lstStyle/>
          <a:p>
            <a:pPr algn="r"/>
            <a:r>
              <a:rPr lang="ru-RU" sz="2400" b="1" dirty="0">
                <a:solidFill>
                  <a:srgbClr val="0070C0"/>
                </a:solidFill>
                <a:latin typeface="Calibri" panose="020F0502020204030204" pitchFamily="34" charset="0"/>
                <a:cs typeface="Calibri" panose="020F0502020204030204" pitchFamily="34" charset="0"/>
              </a:rPr>
              <a:t>Собирая задания для первичного закрепления или проверочных заданий отдаю предпочтение реальным ситуациям или максимально к ним приближенным, ставить и обсуждать актуальные проблемы, которые должен понимать и решать «научно грамотный человек» сегодняшнего и завтрашнего дня.</a:t>
            </a:r>
          </a:p>
          <a:p>
            <a:pPr algn="r"/>
            <a:r>
              <a:rPr lang="ru-RU" sz="2400" b="1" dirty="0">
                <a:solidFill>
                  <a:srgbClr val="0070C0"/>
                </a:solidFill>
                <a:latin typeface="Calibri" panose="020F0502020204030204" pitchFamily="34" charset="0"/>
                <a:cs typeface="Calibri" panose="020F0502020204030204" pitchFamily="34" charset="0"/>
              </a:rPr>
              <a:t>При изучении практически любой учебной темы выделяю ситуации, касающиеся лично каждого человека, человека как члена какого-либо коллектива или общества в целом и человека, как гражданина мира.</a:t>
            </a:r>
          </a:p>
          <a:p>
            <a:pPr algn="r"/>
            <a:r>
              <a:rPr lang="ru-RU" sz="2400" b="1" dirty="0">
                <a:solidFill>
                  <a:srgbClr val="0070C0"/>
                </a:solidFill>
                <a:latin typeface="Calibri" panose="020F0502020204030204" pitchFamily="34" charset="0"/>
                <a:cs typeface="Calibri" panose="020F0502020204030204" pitchFamily="34" charset="0"/>
              </a:rPr>
              <a:t>Примером может служить тема « Плавание тел». В качестве проблемы, касающейся лично каждого, является проблема безопасности на воде человека, как члена какого-либо коллектива или общества, </a:t>
            </a:r>
            <a:r>
              <a:rPr lang="ru-RU" sz="2400" b="1" dirty="0" smtClean="0">
                <a:solidFill>
                  <a:srgbClr val="0070C0"/>
                </a:solidFill>
                <a:latin typeface="Calibri" panose="020F0502020204030204" pitchFamily="34" charset="0"/>
                <a:cs typeface="Calibri" panose="020F0502020204030204" pitchFamily="34" charset="0"/>
              </a:rPr>
              <a:t>не может </a:t>
            </a:r>
            <a:r>
              <a:rPr lang="ru-RU" sz="2400" b="1" dirty="0">
                <a:solidFill>
                  <a:srgbClr val="0070C0"/>
                </a:solidFill>
                <a:latin typeface="Calibri" panose="020F0502020204030204" pitchFamily="34" charset="0"/>
                <a:cs typeface="Calibri" panose="020F0502020204030204" pitchFamily="34" charset="0"/>
              </a:rPr>
              <a:t>волновать проблема плавания тел.</a:t>
            </a:r>
            <a:endParaRPr lang="x-none" sz="2000" dirty="0">
              <a:solidFill>
                <a:srgbClr val="0070C0"/>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a16="http://schemas.microsoft.com/office/drawing/2014/main" xmlns="" id="{6C57871C-445D-B025-BA2B-3D3B3C982135}"/>
              </a:ext>
            </a:extLst>
          </p:cNvPr>
          <p:cNvSpPr/>
          <p:nvPr/>
        </p:nvSpPr>
        <p:spPr>
          <a:xfrm>
            <a:off x="2693111" y="0"/>
            <a:ext cx="5337231"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Отбор заданий</a:t>
            </a:r>
          </a:p>
        </p:txBody>
      </p:sp>
      <p:pic>
        <p:nvPicPr>
          <p:cNvPr id="5" name="Рисунок 4">
            <a:extLst>
              <a:ext uri="{FF2B5EF4-FFF2-40B4-BE49-F238E27FC236}">
                <a16:creationId xmlns:a16="http://schemas.microsoft.com/office/drawing/2014/main" xmlns="" id="{D59A6290-14CB-6773-6826-DB25C17F0219}"/>
              </a:ext>
            </a:extLst>
          </p:cNvPr>
          <p:cNvPicPr>
            <a:picLocks noChangeAspect="1"/>
          </p:cNvPicPr>
          <p:nvPr/>
        </p:nvPicPr>
        <p:blipFill>
          <a:blip r:embed="rId2"/>
          <a:stretch>
            <a:fillRect/>
          </a:stretch>
        </p:blipFill>
        <p:spPr>
          <a:xfrm>
            <a:off x="7735645" y="431705"/>
            <a:ext cx="4232159" cy="3176105"/>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D3FEAFB6-04AC-C31F-F68E-3033219180B0}"/>
              </a:ext>
            </a:extLst>
          </p:cNvPr>
          <p:cNvPicPr>
            <a:picLocks noChangeAspect="1"/>
          </p:cNvPicPr>
          <p:nvPr/>
        </p:nvPicPr>
        <p:blipFill>
          <a:blip r:embed="rId3"/>
          <a:stretch>
            <a:fillRect/>
          </a:stretch>
        </p:blipFill>
        <p:spPr>
          <a:xfrm>
            <a:off x="7850658" y="3635623"/>
            <a:ext cx="4232161" cy="3176105"/>
          </a:xfrm>
          <a:prstGeom prst="rect">
            <a:avLst/>
          </a:prstGeom>
          <a:ln>
            <a:noFill/>
          </a:ln>
          <a:effectLst>
            <a:softEdge rad="112500"/>
          </a:effectLst>
        </p:spPr>
      </p:pic>
    </p:spTree>
    <p:extLst>
      <p:ext uri="{BB962C8B-B14F-4D97-AF65-F5344CB8AC3E}">
        <p14:creationId xmlns:p14="http://schemas.microsoft.com/office/powerpoint/2010/main" val="833433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96DBDA-54E5-0345-AF8C-3DDA5690ADD8}"/>
              </a:ext>
            </a:extLst>
          </p:cNvPr>
          <p:cNvSpPr txBox="1"/>
          <p:nvPr/>
        </p:nvSpPr>
        <p:spPr>
          <a:xfrm>
            <a:off x="218364" y="1492703"/>
            <a:ext cx="11691582" cy="4955203"/>
          </a:xfrm>
          <a:prstGeom prst="rect">
            <a:avLst/>
          </a:prstGeom>
          <a:noFill/>
        </p:spPr>
        <p:txBody>
          <a:bodyPr wrap="square" rtlCol="0">
            <a:spAutoFit/>
          </a:bodyPr>
          <a:lstStyle/>
          <a:p>
            <a:r>
              <a:rPr lang="ru-RU" sz="3200" b="1" dirty="0">
                <a:solidFill>
                  <a:srgbClr val="0070C0"/>
                </a:solidFill>
                <a:latin typeface="Calibri" panose="020F0502020204030204" pitchFamily="34" charset="0"/>
                <a:cs typeface="Calibri" panose="020F0502020204030204" pitchFamily="34" charset="0"/>
              </a:rPr>
              <a:t>Применение КОЗ на уроке позволяет  мне решить одновременно несколько </a:t>
            </a:r>
            <a:r>
              <a:rPr lang="ru-RU" sz="3200" b="1" dirty="0" smtClean="0">
                <a:solidFill>
                  <a:srgbClr val="0070C0"/>
                </a:solidFill>
                <a:latin typeface="Calibri" panose="020F0502020204030204" pitchFamily="34" charset="0"/>
                <a:cs typeface="Calibri" panose="020F0502020204030204" pitchFamily="34" charset="0"/>
              </a:rPr>
              <a:t>задач:</a:t>
            </a:r>
            <a:endParaRPr lang="ru-RU" sz="3200" b="1" dirty="0">
              <a:solidFill>
                <a:srgbClr val="0070C0"/>
              </a:solidFill>
              <a:latin typeface="Calibri" panose="020F0502020204030204" pitchFamily="34" charset="0"/>
              <a:cs typeface="Calibri" panose="020F0502020204030204" pitchFamily="34" charset="0"/>
            </a:endParaRPr>
          </a:p>
          <a:p>
            <a:r>
              <a:rPr lang="ru-RU" sz="3200" b="1" dirty="0">
                <a:solidFill>
                  <a:srgbClr val="0070C0"/>
                </a:solidFill>
                <a:latin typeface="Calibri" panose="020F0502020204030204" pitchFamily="34" charset="0"/>
                <a:cs typeface="Calibri" panose="020F0502020204030204" pitchFamily="34" charset="0"/>
              </a:rPr>
              <a:t>-выявить уровень развития предметных знаний и умений</a:t>
            </a:r>
          </a:p>
          <a:p>
            <a:r>
              <a:rPr lang="ru-RU" sz="3200" b="1" dirty="0">
                <a:solidFill>
                  <a:srgbClr val="0070C0"/>
                </a:solidFill>
                <a:latin typeface="Calibri" panose="020F0502020204030204" pitchFamily="34" charset="0"/>
                <a:cs typeface="Calibri" panose="020F0502020204030204" pitchFamily="34" charset="0"/>
              </a:rPr>
              <a:t>-оценить способность самостоятельно приобретать знания и вбирать способ деятельности, необходимые для достижения поставленной цели и задания</a:t>
            </a:r>
          </a:p>
          <a:p>
            <a:r>
              <a:rPr lang="ru-RU" sz="3200" b="1" dirty="0">
                <a:solidFill>
                  <a:srgbClr val="0070C0"/>
                </a:solidFill>
                <a:latin typeface="Calibri" panose="020F0502020204030204" pitchFamily="34" charset="0"/>
                <a:cs typeface="Calibri" panose="020F0502020204030204" pitchFamily="34" charset="0"/>
              </a:rPr>
              <a:t>-формировать познавательный интерес к предмету через развитие исследовательской компетенции</a:t>
            </a:r>
          </a:p>
          <a:p>
            <a:r>
              <a:rPr lang="ru-RU" sz="3200" b="1" dirty="0">
                <a:solidFill>
                  <a:srgbClr val="0070C0"/>
                </a:solidFill>
                <a:latin typeface="Calibri" panose="020F0502020204030204" pitchFamily="34" charset="0"/>
                <a:cs typeface="Calibri" panose="020F0502020204030204" pitchFamily="34" charset="0"/>
              </a:rPr>
              <a:t>-готовить учащихся к МОДО.</a:t>
            </a:r>
          </a:p>
          <a:p>
            <a:endParaRPr lang="x-none" sz="2800" dirty="0">
              <a:solidFill>
                <a:srgbClr val="C00000"/>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a16="http://schemas.microsoft.com/office/drawing/2014/main" xmlns="" id="{721C2548-E97E-742E-3050-CE0ABA2B2354}"/>
              </a:ext>
            </a:extLst>
          </p:cNvPr>
          <p:cNvSpPr/>
          <p:nvPr/>
        </p:nvSpPr>
        <p:spPr>
          <a:xfrm>
            <a:off x="3878894" y="155897"/>
            <a:ext cx="3180359" cy="1200329"/>
          </a:xfrm>
          <a:prstGeom prst="rect">
            <a:avLst/>
          </a:prstGeom>
          <a:noFill/>
        </p:spPr>
        <p:txBody>
          <a:bodyPr wrap="none" lIns="91440" tIns="45720" rIns="91440" bIns="45720">
            <a:spAutoFit/>
          </a:bodyPr>
          <a:lstStyle/>
          <a:p>
            <a:pPr algn="ctr"/>
            <a:r>
              <a:rPr lang="ru-RU" sz="7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Calibri" panose="020F0502020204030204" pitchFamily="34" charset="0"/>
                <a:cs typeface="Calibri" panose="020F0502020204030204" pitchFamily="34" charset="0"/>
              </a:rPr>
              <a:t>ВЫВОД</a:t>
            </a:r>
            <a:endParaRPr lang="x-none" sz="5400" b="1" dirty="0">
              <a:ln w="12700">
                <a:solidFill>
                  <a:schemeClr val="accent3">
                    <a:lumMod val="50000"/>
                  </a:schemeClr>
                </a:solidFill>
                <a:prstDash val="solid"/>
              </a:ln>
              <a:solidFill>
                <a:srgbClr val="0070C0"/>
              </a:solidFill>
              <a:effectLst>
                <a:innerShdw blurRad="177800">
                  <a:schemeClr val="accent3">
                    <a:lumMod val="50000"/>
                  </a:schemeClr>
                </a:innerShdw>
              </a:effectLst>
            </a:endParaRPr>
          </a:p>
        </p:txBody>
      </p:sp>
    </p:spTree>
    <p:extLst>
      <p:ext uri="{BB962C8B-B14F-4D97-AF65-F5344CB8AC3E}">
        <p14:creationId xmlns:p14="http://schemas.microsoft.com/office/powerpoint/2010/main" val="294701295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isgustingmen.com/wp-content/uploads/2012/10/FOTO-5.jpg">
            <a:extLst>
              <a:ext uri="{FF2B5EF4-FFF2-40B4-BE49-F238E27FC236}">
                <a16:creationId xmlns:a16="http://schemas.microsoft.com/office/drawing/2014/main" xmlns="" id="{81CCC9D1-A28A-0CFB-259F-EA627D6E1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03" y="3429000"/>
            <a:ext cx="4994842" cy="3329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5E346ED-B41B-B171-4DBA-6E710611F0AB}"/>
              </a:ext>
            </a:extLst>
          </p:cNvPr>
          <p:cNvSpPr txBox="1"/>
          <p:nvPr/>
        </p:nvSpPr>
        <p:spPr>
          <a:xfrm>
            <a:off x="232012" y="698838"/>
            <a:ext cx="11959988" cy="29546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err="1">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Валенда</a:t>
            </a: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 является обладателем шести рекордов Книги рекордов Гиннесса за различные совершенные им акробатические трюки. Согласно данным </a:t>
            </a:r>
            <a:r>
              <a:rPr kumimoji="0" lang="en-US"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Chicago Tribune</a:t>
            </a: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 знаменитый американский канатоходец Ник  </a:t>
            </a:r>
            <a:r>
              <a:rPr kumimoji="0" lang="ru-RU" altLang="ru-RU" sz="2400" b="1" i="0" u="none" strike="noStrike" cap="none" normalizeH="0" baseline="0" dirty="0" err="1">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Валенда</a:t>
            </a: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  совершил очередной трюк. Участок длиной 138 метров канатоходец преодолел  за 6,5 минут без страховки, балансируя при этом длинным шестом. При этом ему пришлось двигать под углом 19 градусов,  поэтому  начав движение на высоте 179 метров над землей. </a:t>
            </a:r>
            <a:r>
              <a:rPr kumimoji="0" lang="ru-RU" altLang="ru-RU" sz="2400" b="1" i="0" u="none" strike="noStrike" cap="none" normalizeH="0" baseline="0" dirty="0" err="1">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Валенда</a:t>
            </a:r>
            <a:r>
              <a:rPr kumimoji="0" lang="ru-RU" altLang="ru-RU"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 закончил его на высоте 204 метра.</a:t>
            </a:r>
            <a:endParaRPr kumimoji="0" lang="ru-RU" altLang="ru-RU" sz="11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endParaRPr lang="x-none" dirty="0"/>
          </a:p>
        </p:txBody>
      </p:sp>
      <p:sp>
        <p:nvSpPr>
          <p:cNvPr id="4" name="Прямоугольник 3">
            <a:extLst>
              <a:ext uri="{FF2B5EF4-FFF2-40B4-BE49-F238E27FC236}">
                <a16:creationId xmlns:a16="http://schemas.microsoft.com/office/drawing/2014/main" xmlns="" id="{7BF884C3-313D-0687-D1E7-4CEC86169D67}"/>
              </a:ext>
            </a:extLst>
          </p:cNvPr>
          <p:cNvSpPr/>
          <p:nvPr/>
        </p:nvSpPr>
        <p:spPr>
          <a:xfrm>
            <a:off x="1785154" y="0"/>
            <a:ext cx="8853706" cy="923330"/>
          </a:xfrm>
          <a:prstGeom prst="rect">
            <a:avLst/>
          </a:prstGeom>
          <a:noFill/>
        </p:spPr>
        <p:txBody>
          <a:bodyPr wrap="none" lIns="91440" tIns="45720" rIns="91440" bIns="45720">
            <a:spAutoFit/>
          </a:bodyPr>
          <a:lstStyle/>
          <a:p>
            <a:pPr algn="ctr"/>
            <a:r>
              <a:rPr lang="ru-RU" sz="5400" b="0" cap="none" spc="0" dirty="0">
                <a:ln w="0"/>
                <a:solidFill>
                  <a:srgbClr val="0070C0"/>
                </a:solidFill>
                <a:effectLst>
                  <a:outerShdw blurRad="38100" dist="25400" dir="5400000" algn="ctr" rotWithShape="0">
                    <a:srgbClr val="6E747A">
                      <a:alpha val="43000"/>
                    </a:srgbClr>
                  </a:outerShdw>
                </a:effectLst>
              </a:rPr>
              <a:t>Бесстрашный канатоходец</a:t>
            </a:r>
          </a:p>
        </p:txBody>
      </p:sp>
    </p:spTree>
    <p:extLst>
      <p:ext uri="{BB962C8B-B14F-4D97-AF65-F5344CB8AC3E}">
        <p14:creationId xmlns:p14="http://schemas.microsoft.com/office/powerpoint/2010/main" val="1860888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5EDAB-9BF3-A5A0-30C3-BD58377D911D}"/>
              </a:ext>
            </a:extLst>
          </p:cNvPr>
          <p:cNvSpPr txBox="1"/>
          <p:nvPr/>
        </p:nvSpPr>
        <p:spPr>
          <a:xfrm>
            <a:off x="162209" y="682183"/>
            <a:ext cx="11480171" cy="5970865"/>
          </a:xfrm>
          <a:prstGeom prst="rect">
            <a:avLst/>
          </a:prstGeom>
          <a:noFill/>
        </p:spPr>
        <p:txBody>
          <a:bodyPr wrap="square" rtlCol="0">
            <a:spAutoFit/>
          </a:bodyPr>
          <a:lstStyle/>
          <a:p>
            <a:r>
              <a:rPr lang="ru-RU" sz="2800" dirty="0">
                <a:solidFill>
                  <a:srgbClr val="0070C0"/>
                </a:solidFill>
                <a:latin typeface="Calibri" panose="020F0502020204030204" pitchFamily="34" charset="0"/>
                <a:cs typeface="Calibri" panose="020F0502020204030204" pitchFamily="34" charset="0"/>
              </a:rPr>
              <a:t>1.</a:t>
            </a:r>
            <a:r>
              <a:rPr lang="ru-RU" sz="2800" b="1" dirty="0">
                <a:solidFill>
                  <a:srgbClr val="0070C0"/>
                </a:solidFill>
                <a:latin typeface="Calibri" panose="020F0502020204030204" pitchFamily="34" charset="0"/>
                <a:cs typeface="Calibri" panose="020F0502020204030204" pitchFamily="34" charset="0"/>
              </a:rPr>
              <a:t>Если </a:t>
            </a:r>
            <a:r>
              <a:rPr lang="ru-RU" sz="2800" b="1" dirty="0" err="1">
                <a:solidFill>
                  <a:srgbClr val="0070C0"/>
                </a:solidFill>
                <a:latin typeface="Calibri" panose="020F0502020204030204" pitchFamily="34" charset="0"/>
                <a:cs typeface="Calibri" panose="020F0502020204030204" pitchFamily="34" charset="0"/>
              </a:rPr>
              <a:t>Валенда</a:t>
            </a:r>
            <a:r>
              <a:rPr lang="ru-RU" sz="2800" b="1" dirty="0">
                <a:solidFill>
                  <a:srgbClr val="0070C0"/>
                </a:solidFill>
                <a:latin typeface="Calibri" panose="020F0502020204030204" pitchFamily="34" charset="0"/>
                <a:cs typeface="Calibri" panose="020F0502020204030204" pitchFamily="34" charset="0"/>
              </a:rPr>
              <a:t> будет перемещаться с той же скоростью, то за 10 минут. он преодолеет</a:t>
            </a:r>
            <a:endParaRPr lang="ru-RU" sz="2800" dirty="0">
              <a:solidFill>
                <a:srgbClr val="0070C0"/>
              </a:solidFill>
              <a:latin typeface="Calibri" panose="020F0502020204030204" pitchFamily="34" charset="0"/>
              <a:cs typeface="Calibri" panose="020F0502020204030204" pitchFamily="34" charset="0"/>
            </a:endParaRPr>
          </a:p>
          <a:p>
            <a:r>
              <a:rPr lang="ru-RU" sz="2800" dirty="0">
                <a:solidFill>
                  <a:srgbClr val="0070C0"/>
                </a:solidFill>
                <a:latin typeface="Calibri" panose="020F0502020204030204" pitchFamily="34" charset="0"/>
                <a:cs typeface="Calibri" panose="020F0502020204030204" pitchFamily="34" charset="0"/>
              </a:rPr>
              <a:t>А.212м  +</a:t>
            </a:r>
          </a:p>
          <a:p>
            <a:r>
              <a:rPr lang="ru-RU" sz="2800" dirty="0">
                <a:solidFill>
                  <a:srgbClr val="0070C0"/>
                </a:solidFill>
                <a:latin typeface="Calibri" panose="020F0502020204030204" pitchFamily="34" charset="0"/>
                <a:cs typeface="Calibri" panose="020F0502020204030204" pitchFamily="34" charset="0"/>
              </a:rPr>
              <a:t>В.204м</a:t>
            </a:r>
          </a:p>
          <a:p>
            <a:r>
              <a:rPr lang="ru-RU" sz="2800" dirty="0">
                <a:solidFill>
                  <a:srgbClr val="0070C0"/>
                </a:solidFill>
                <a:latin typeface="Calibri" panose="020F0502020204030204" pitchFamily="34" charset="0"/>
                <a:cs typeface="Calibri" panose="020F0502020204030204" pitchFamily="34" charset="0"/>
              </a:rPr>
              <a:t>С.390м</a:t>
            </a:r>
          </a:p>
          <a:p>
            <a:r>
              <a:rPr lang="en-US" sz="2800" dirty="0">
                <a:solidFill>
                  <a:srgbClr val="0070C0"/>
                </a:solidFill>
                <a:latin typeface="Calibri" panose="020F0502020204030204" pitchFamily="34" charset="0"/>
                <a:cs typeface="Calibri" panose="020F0502020204030204" pitchFamily="34" charset="0"/>
              </a:rPr>
              <a:t>D</a:t>
            </a:r>
            <a:r>
              <a:rPr lang="ru-RU" sz="2800" dirty="0">
                <a:solidFill>
                  <a:srgbClr val="0070C0"/>
                </a:solidFill>
                <a:latin typeface="Calibri" panose="020F0502020204030204" pitchFamily="34" charset="0"/>
                <a:cs typeface="Calibri" panose="020F0502020204030204" pitchFamily="34" charset="0"/>
              </a:rPr>
              <a:t>.</a:t>
            </a:r>
            <a:r>
              <a:rPr lang="en-US" sz="2800" dirty="0">
                <a:solidFill>
                  <a:srgbClr val="0070C0"/>
                </a:solidFill>
                <a:latin typeface="Calibri" panose="020F0502020204030204" pitchFamily="34" charset="0"/>
                <a:cs typeface="Calibri" panose="020F0502020204030204" pitchFamily="34" charset="0"/>
              </a:rPr>
              <a:t>276</a:t>
            </a:r>
            <a:r>
              <a:rPr lang="ru-RU" sz="2800" dirty="0">
                <a:solidFill>
                  <a:srgbClr val="0070C0"/>
                </a:solidFill>
                <a:latin typeface="Calibri" panose="020F0502020204030204" pitchFamily="34" charset="0"/>
                <a:cs typeface="Calibri" panose="020F0502020204030204" pitchFamily="34" charset="0"/>
              </a:rPr>
              <a:t>м</a:t>
            </a:r>
          </a:p>
          <a:p>
            <a:r>
              <a:rPr lang="ru-RU" sz="2800" dirty="0">
                <a:solidFill>
                  <a:srgbClr val="0070C0"/>
                </a:solidFill>
                <a:latin typeface="Calibri" panose="020F0502020204030204" pitchFamily="34" charset="0"/>
                <a:cs typeface="Calibri" panose="020F0502020204030204" pitchFamily="34" charset="0"/>
              </a:rPr>
              <a:t>Е.179 м</a:t>
            </a:r>
          </a:p>
          <a:p>
            <a:r>
              <a:rPr lang="ru-RU" sz="2800" b="1" dirty="0">
                <a:solidFill>
                  <a:srgbClr val="0070C0"/>
                </a:solidFill>
                <a:latin typeface="Calibri" panose="020F0502020204030204" pitchFamily="34" charset="0"/>
                <a:cs typeface="Calibri" panose="020F0502020204030204" pitchFamily="34" charset="0"/>
              </a:rPr>
              <a:t>2. Канатоходцу легче балансировать, если он будет использовать</a:t>
            </a:r>
            <a:endParaRPr lang="ru-RU" sz="2800" dirty="0">
              <a:solidFill>
                <a:srgbClr val="0070C0"/>
              </a:solidFill>
              <a:latin typeface="Calibri" panose="020F0502020204030204" pitchFamily="34" charset="0"/>
              <a:cs typeface="Calibri" panose="020F0502020204030204" pitchFamily="34" charset="0"/>
            </a:endParaRPr>
          </a:p>
          <a:p>
            <a:r>
              <a:rPr lang="ru-RU" sz="2800" dirty="0">
                <a:solidFill>
                  <a:srgbClr val="0070C0"/>
                </a:solidFill>
                <a:latin typeface="Calibri" panose="020F0502020204030204" pitchFamily="34" charset="0"/>
                <a:cs typeface="Calibri" panose="020F0502020204030204" pitchFamily="34" charset="0"/>
              </a:rPr>
              <a:t>А. шест массой более 5 кг +</a:t>
            </a:r>
          </a:p>
          <a:p>
            <a:r>
              <a:rPr lang="ru-RU" sz="2800" dirty="0">
                <a:solidFill>
                  <a:srgbClr val="0070C0"/>
                </a:solidFill>
                <a:latin typeface="Calibri" panose="020F0502020204030204" pitchFamily="34" charset="0"/>
                <a:cs typeface="Calibri" panose="020F0502020204030204" pitchFamily="34" charset="0"/>
              </a:rPr>
              <a:t>В. шест длиной не более 1 метра</a:t>
            </a:r>
          </a:p>
          <a:p>
            <a:r>
              <a:rPr lang="ru-RU" sz="2800" dirty="0">
                <a:solidFill>
                  <a:srgbClr val="0070C0"/>
                </a:solidFill>
                <a:latin typeface="Calibri" panose="020F0502020204030204" pitchFamily="34" charset="0"/>
                <a:cs typeface="Calibri" panose="020F0502020204030204" pitchFamily="34" charset="0"/>
              </a:rPr>
              <a:t>С. свободный канат</a:t>
            </a:r>
          </a:p>
          <a:p>
            <a:r>
              <a:rPr lang="en-US" sz="2800" dirty="0">
                <a:solidFill>
                  <a:srgbClr val="0070C0"/>
                </a:solidFill>
                <a:latin typeface="Calibri" panose="020F0502020204030204" pitchFamily="34" charset="0"/>
                <a:cs typeface="Calibri" panose="020F0502020204030204" pitchFamily="34" charset="0"/>
              </a:rPr>
              <a:t>D</a:t>
            </a:r>
            <a:r>
              <a:rPr lang="ru-RU" sz="2800" dirty="0">
                <a:solidFill>
                  <a:srgbClr val="0070C0"/>
                </a:solidFill>
                <a:latin typeface="Calibri" panose="020F0502020204030204" pitchFamily="34" charset="0"/>
                <a:cs typeface="Calibri" panose="020F0502020204030204" pitchFamily="34" charset="0"/>
              </a:rPr>
              <a:t>.страховочный трос</a:t>
            </a:r>
          </a:p>
          <a:p>
            <a:r>
              <a:rPr lang="ru-RU" sz="2800" dirty="0">
                <a:solidFill>
                  <a:srgbClr val="0070C0"/>
                </a:solidFill>
                <a:latin typeface="Calibri" panose="020F0502020204030204" pitchFamily="34" charset="0"/>
                <a:cs typeface="Calibri" panose="020F0502020204030204" pitchFamily="34" charset="0"/>
              </a:rPr>
              <a:t>Е. математический маятник</a:t>
            </a:r>
          </a:p>
          <a:p>
            <a:endParaRPr lang="x-none" dirty="0"/>
          </a:p>
        </p:txBody>
      </p:sp>
    </p:spTree>
    <p:extLst>
      <p:ext uri="{BB962C8B-B14F-4D97-AF65-F5344CB8AC3E}">
        <p14:creationId xmlns:p14="http://schemas.microsoft.com/office/powerpoint/2010/main" val="3646755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5EDAB-9BF3-A5A0-30C3-BD58377D911D}"/>
              </a:ext>
            </a:extLst>
          </p:cNvPr>
          <p:cNvSpPr txBox="1"/>
          <p:nvPr/>
        </p:nvSpPr>
        <p:spPr>
          <a:xfrm>
            <a:off x="129653" y="150126"/>
            <a:ext cx="11932693" cy="6817251"/>
          </a:xfrm>
          <a:prstGeom prst="rect">
            <a:avLst/>
          </a:prstGeom>
          <a:noFill/>
        </p:spPr>
        <p:txBody>
          <a:bodyPr wrap="square" rtlCol="0">
            <a:spAutoFit/>
          </a:bodyPr>
          <a:lstStyle/>
          <a:p>
            <a:r>
              <a:rPr lang="ru-RU" sz="2300" b="1" dirty="0">
                <a:solidFill>
                  <a:srgbClr val="0070C0"/>
                </a:solidFill>
                <a:latin typeface="Calibri" panose="020F0502020204030204" pitchFamily="34" charset="0"/>
                <a:cs typeface="Calibri" panose="020F0502020204030204" pitchFamily="34" charset="0"/>
              </a:rPr>
              <a:t>3.Изменение потенциальной энергии </a:t>
            </a:r>
            <a:r>
              <a:rPr lang="ru-RU" sz="2300" b="1" dirty="0" err="1">
                <a:solidFill>
                  <a:srgbClr val="0070C0"/>
                </a:solidFill>
                <a:latin typeface="Calibri" panose="020F0502020204030204" pitchFamily="34" charset="0"/>
                <a:cs typeface="Calibri" panose="020F0502020204030204" pitchFamily="34" charset="0"/>
              </a:rPr>
              <a:t>Валенды</a:t>
            </a:r>
            <a:r>
              <a:rPr lang="ru-RU" sz="2300" b="1" dirty="0">
                <a:solidFill>
                  <a:srgbClr val="0070C0"/>
                </a:solidFill>
                <a:latin typeface="Calibri" panose="020F0502020204030204" pitchFamily="34" charset="0"/>
                <a:cs typeface="Calibri" panose="020F0502020204030204" pitchFamily="34" charset="0"/>
              </a:rPr>
              <a:t>, имеющего массу 72 кг, равно</a:t>
            </a:r>
          </a:p>
          <a:p>
            <a:r>
              <a:rPr lang="ru-RU" sz="2300" dirty="0">
                <a:solidFill>
                  <a:srgbClr val="0070C0"/>
                </a:solidFill>
                <a:latin typeface="Calibri" panose="020F0502020204030204" pitchFamily="34" charset="0"/>
                <a:cs typeface="Calibri" panose="020F0502020204030204" pitchFamily="34" charset="0"/>
              </a:rPr>
              <a:t>А.72 кДж</a:t>
            </a:r>
          </a:p>
          <a:p>
            <a:r>
              <a:rPr lang="ru-RU" sz="2300" dirty="0">
                <a:solidFill>
                  <a:srgbClr val="0070C0"/>
                </a:solidFill>
                <a:latin typeface="Calibri" panose="020F0502020204030204" pitchFamily="34" charset="0"/>
                <a:cs typeface="Calibri" panose="020F0502020204030204" pitchFamily="34" charset="0"/>
              </a:rPr>
              <a:t>В.36 кДж</a:t>
            </a:r>
          </a:p>
          <a:p>
            <a:r>
              <a:rPr lang="ru-RU" sz="2300" dirty="0">
                <a:solidFill>
                  <a:srgbClr val="0070C0"/>
                </a:solidFill>
                <a:latin typeface="Calibri" panose="020F0502020204030204" pitchFamily="34" charset="0"/>
                <a:cs typeface="Calibri" panose="020F0502020204030204" pitchFamily="34" charset="0"/>
              </a:rPr>
              <a:t>С.25 </a:t>
            </a:r>
            <a:r>
              <a:rPr lang="ru-RU" sz="2300" dirty="0" err="1">
                <a:solidFill>
                  <a:srgbClr val="0070C0"/>
                </a:solidFill>
                <a:latin typeface="Calibri" panose="020F0502020204030204" pitchFamily="34" charset="0"/>
                <a:cs typeface="Calibri" panose="020F0502020204030204" pitchFamily="34" charset="0"/>
              </a:rPr>
              <a:t>кДЖ</a:t>
            </a:r>
            <a:endParaRPr lang="ru-RU" sz="2300" dirty="0">
              <a:solidFill>
                <a:srgbClr val="0070C0"/>
              </a:solidFill>
              <a:latin typeface="Calibri" panose="020F0502020204030204" pitchFamily="34" charset="0"/>
              <a:cs typeface="Calibri" panose="020F0502020204030204" pitchFamily="34" charset="0"/>
            </a:endParaRPr>
          </a:p>
          <a:p>
            <a:r>
              <a:rPr lang="ru-RU" sz="2300" dirty="0">
                <a:solidFill>
                  <a:srgbClr val="0070C0"/>
                </a:solidFill>
                <a:latin typeface="Calibri" panose="020F0502020204030204" pitchFamily="34" charset="0"/>
                <a:cs typeface="Calibri" panose="020F0502020204030204" pitchFamily="34" charset="0"/>
              </a:rPr>
              <a:t>D.18 кДж   +</a:t>
            </a:r>
          </a:p>
          <a:p>
            <a:r>
              <a:rPr lang="ru-RU" sz="2300" dirty="0">
                <a:solidFill>
                  <a:srgbClr val="0070C0"/>
                </a:solidFill>
                <a:latin typeface="Calibri" panose="020F0502020204030204" pitchFamily="34" charset="0"/>
                <a:cs typeface="Calibri" panose="020F0502020204030204" pitchFamily="34" charset="0"/>
              </a:rPr>
              <a:t>Е.9 кДж</a:t>
            </a:r>
          </a:p>
          <a:p>
            <a:r>
              <a:rPr lang="ru-RU" sz="2300" b="1" dirty="0">
                <a:solidFill>
                  <a:srgbClr val="0070C0"/>
                </a:solidFill>
                <a:latin typeface="Calibri" panose="020F0502020204030204" pitchFamily="34" charset="0"/>
                <a:cs typeface="Calibri" panose="020F0502020204030204" pitchFamily="34" charset="0"/>
              </a:rPr>
              <a:t>4. Канатоходец массой 72 кг, прогибает канат. Если угол прогиба 12°( √3=1,7), то сила натяжения троса равна</a:t>
            </a:r>
          </a:p>
          <a:p>
            <a:r>
              <a:rPr lang="ru-RU" sz="2300" dirty="0">
                <a:solidFill>
                  <a:srgbClr val="0070C0"/>
                </a:solidFill>
                <a:latin typeface="Calibri" panose="020F0502020204030204" pitchFamily="34" charset="0"/>
                <a:cs typeface="Calibri" panose="020F0502020204030204" pitchFamily="34" charset="0"/>
              </a:rPr>
              <a:t>А.360Н</a:t>
            </a:r>
          </a:p>
          <a:p>
            <a:r>
              <a:rPr lang="ru-RU" sz="2300" dirty="0">
                <a:solidFill>
                  <a:srgbClr val="0070C0"/>
                </a:solidFill>
                <a:latin typeface="Calibri" panose="020F0502020204030204" pitchFamily="34" charset="0"/>
                <a:cs typeface="Calibri" panose="020F0502020204030204" pitchFamily="34" charset="0"/>
              </a:rPr>
              <a:t>В.480Н</a:t>
            </a:r>
          </a:p>
          <a:p>
            <a:r>
              <a:rPr lang="ru-RU" sz="2300" dirty="0">
                <a:solidFill>
                  <a:srgbClr val="0070C0"/>
                </a:solidFill>
                <a:latin typeface="Calibri" panose="020F0502020204030204" pitchFamily="34" charset="0"/>
                <a:cs typeface="Calibri" panose="020F0502020204030204" pitchFamily="34" charset="0"/>
              </a:rPr>
              <a:t>С.720Н</a:t>
            </a:r>
          </a:p>
          <a:p>
            <a:r>
              <a:rPr lang="ru-RU" sz="2300" dirty="0">
                <a:solidFill>
                  <a:srgbClr val="0070C0"/>
                </a:solidFill>
                <a:latin typeface="Calibri" panose="020F0502020204030204" pitchFamily="34" charset="0"/>
                <a:cs typeface="Calibri" panose="020F0502020204030204" pitchFamily="34" charset="0"/>
              </a:rPr>
              <a:t>D.510Н</a:t>
            </a:r>
          </a:p>
          <a:p>
            <a:r>
              <a:rPr lang="ru-RU" sz="2300" dirty="0">
                <a:solidFill>
                  <a:srgbClr val="0070C0"/>
                </a:solidFill>
                <a:latin typeface="Calibri" panose="020F0502020204030204" pitchFamily="34" charset="0"/>
                <a:cs typeface="Calibri" panose="020F0502020204030204" pitchFamily="34" charset="0"/>
              </a:rPr>
              <a:t>Е.1200Н +</a:t>
            </a:r>
          </a:p>
          <a:p>
            <a:r>
              <a:rPr lang="ru-RU" sz="2300" b="1" dirty="0">
                <a:solidFill>
                  <a:srgbClr val="0070C0"/>
                </a:solidFill>
                <a:latin typeface="Calibri" panose="020F0502020204030204" pitchFamily="34" charset="0"/>
                <a:cs typeface="Calibri" panose="020F0502020204030204" pitchFamily="34" charset="0"/>
              </a:rPr>
              <a:t>5.Сила тяжести действующая на канатоходца  равна</a:t>
            </a:r>
          </a:p>
          <a:p>
            <a:r>
              <a:rPr lang="ru-RU" sz="2300" dirty="0">
                <a:solidFill>
                  <a:srgbClr val="0070C0"/>
                </a:solidFill>
                <a:latin typeface="Calibri" panose="020F0502020204030204" pitchFamily="34" charset="0"/>
                <a:cs typeface="Calibri" panose="020F0502020204030204" pitchFamily="34" charset="0"/>
              </a:rPr>
              <a:t>А.250Н</a:t>
            </a:r>
          </a:p>
          <a:p>
            <a:r>
              <a:rPr lang="ru-RU" sz="2300" dirty="0">
                <a:solidFill>
                  <a:srgbClr val="0070C0"/>
                </a:solidFill>
                <a:latin typeface="Calibri" panose="020F0502020204030204" pitchFamily="34" charset="0"/>
                <a:cs typeface="Calibri" panose="020F0502020204030204" pitchFamily="34" charset="0"/>
              </a:rPr>
              <a:t>В.720Н +</a:t>
            </a:r>
          </a:p>
          <a:p>
            <a:r>
              <a:rPr lang="ru-RU" sz="2300" dirty="0">
                <a:solidFill>
                  <a:srgbClr val="0070C0"/>
                </a:solidFill>
                <a:latin typeface="Calibri" panose="020F0502020204030204" pitchFamily="34" charset="0"/>
                <a:cs typeface="Calibri" panose="020F0502020204030204" pitchFamily="34" charset="0"/>
              </a:rPr>
              <a:t>С.360Н</a:t>
            </a:r>
          </a:p>
          <a:p>
            <a:r>
              <a:rPr lang="ru-RU" sz="2300" dirty="0">
                <a:solidFill>
                  <a:srgbClr val="0070C0"/>
                </a:solidFill>
                <a:latin typeface="Calibri" panose="020F0502020204030204" pitchFamily="34" charset="0"/>
                <a:cs typeface="Calibri" panose="020F0502020204030204" pitchFamily="34" charset="0"/>
              </a:rPr>
              <a:t>D.180Н</a:t>
            </a:r>
          </a:p>
          <a:p>
            <a:r>
              <a:rPr lang="ru-RU" sz="2300" dirty="0">
                <a:solidFill>
                  <a:srgbClr val="0070C0"/>
                </a:solidFill>
                <a:latin typeface="Calibri" panose="020F0502020204030204" pitchFamily="34" charset="0"/>
                <a:cs typeface="Calibri" panose="020F0502020204030204" pitchFamily="34" charset="0"/>
              </a:rPr>
              <a:t>Е.520 Н</a:t>
            </a:r>
            <a:endParaRPr lang="x-none" sz="2300" dirty="0">
              <a:solidFill>
                <a:srgbClr val="0070C0"/>
              </a:solidFill>
            </a:endParaRPr>
          </a:p>
        </p:txBody>
      </p:sp>
    </p:spTree>
    <p:extLst>
      <p:ext uri="{BB962C8B-B14F-4D97-AF65-F5344CB8AC3E}">
        <p14:creationId xmlns:p14="http://schemas.microsoft.com/office/powerpoint/2010/main" val="1654596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0.wp.com/hvatalkin.ru/files/opyty/yaico-v-stakane/yaico-plavaet.jpg">
            <a:extLst>
              <a:ext uri="{FF2B5EF4-FFF2-40B4-BE49-F238E27FC236}">
                <a16:creationId xmlns:a16="http://schemas.microsoft.com/office/drawing/2014/main" xmlns="" id="{62AC1319-62E4-9CC5-376E-1D996D3B6A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876" y="818865"/>
            <a:ext cx="7826401" cy="3578339"/>
          </a:xfrm>
          <a:prstGeom prst="rect">
            <a:avLst/>
          </a:prstGeom>
          <a:ln>
            <a:noFill/>
          </a:ln>
          <a:effectLst>
            <a:softEdge rad="112500"/>
          </a:effectLst>
        </p:spPr>
      </p:pic>
      <p:sp>
        <p:nvSpPr>
          <p:cNvPr id="3" name="TextBox 2">
            <a:extLst>
              <a:ext uri="{FF2B5EF4-FFF2-40B4-BE49-F238E27FC236}">
                <a16:creationId xmlns:a16="http://schemas.microsoft.com/office/drawing/2014/main" xmlns="" id="{149045F3-38D7-C5B5-9638-736D42C34876}"/>
              </a:ext>
            </a:extLst>
          </p:cNvPr>
          <p:cNvSpPr txBox="1"/>
          <p:nvPr/>
        </p:nvSpPr>
        <p:spPr>
          <a:xfrm>
            <a:off x="163773" y="318566"/>
            <a:ext cx="11832609" cy="6155531"/>
          </a:xfrm>
          <a:prstGeom prst="rect">
            <a:avLst/>
          </a:prstGeom>
          <a:noFill/>
        </p:spPr>
        <p:txBody>
          <a:bodyPr wrap="square" rtlCol="0">
            <a:spAutoFit/>
          </a:bodyPr>
          <a:lstStyle/>
          <a:p>
            <a:pPr algn="ctr"/>
            <a:r>
              <a:rPr lang="ru-RU" sz="3200" b="1" i="1" dirty="0">
                <a:solidFill>
                  <a:srgbClr val="0070C0"/>
                </a:solidFill>
              </a:rPr>
              <a:t>Эксперимент в домашних условиях</a:t>
            </a:r>
            <a:endParaRPr lang="en-US" sz="3200" b="1" i="1" dirty="0">
              <a:solidFill>
                <a:srgbClr val="0070C0"/>
              </a:solidFill>
            </a:endParaRPr>
          </a:p>
          <a:p>
            <a:pPr algn="ctr"/>
            <a:endParaRPr lang="en-US" sz="3200" b="1" i="1" dirty="0">
              <a:solidFill>
                <a:srgbClr val="0070C0"/>
              </a:solidFill>
            </a:endParaRPr>
          </a:p>
          <a:p>
            <a:pPr algn="ctr"/>
            <a:endParaRPr lang="en-US" sz="3200" b="1" i="1" dirty="0">
              <a:solidFill>
                <a:srgbClr val="0070C0"/>
              </a:solidFill>
            </a:endParaRPr>
          </a:p>
          <a:p>
            <a:pPr algn="ctr"/>
            <a:endParaRPr lang="en-US" sz="3200" b="1" i="1" dirty="0">
              <a:solidFill>
                <a:srgbClr val="0070C0"/>
              </a:solidFill>
            </a:endParaRPr>
          </a:p>
          <a:p>
            <a:pPr algn="ctr"/>
            <a:endParaRPr lang="en-US" sz="3200" b="1" i="1" dirty="0">
              <a:solidFill>
                <a:srgbClr val="0070C0"/>
              </a:solidFill>
            </a:endParaRPr>
          </a:p>
          <a:p>
            <a:pPr algn="ctr"/>
            <a:endParaRPr lang="en-US" sz="3200" b="1" i="1" dirty="0">
              <a:solidFill>
                <a:srgbClr val="0070C0"/>
              </a:solidFill>
            </a:endParaRPr>
          </a:p>
          <a:p>
            <a:pPr algn="ctr"/>
            <a:endParaRPr lang="en-US" sz="3200" b="1" i="1" dirty="0">
              <a:solidFill>
                <a:srgbClr val="0070C0"/>
              </a:solidFill>
            </a:endParaRPr>
          </a:p>
          <a:p>
            <a:pPr algn="ctr"/>
            <a:endParaRPr lang="ru-RU" sz="3200" b="1" dirty="0">
              <a:solidFill>
                <a:srgbClr val="0070C0"/>
              </a:solidFill>
            </a:endParaRPr>
          </a:p>
          <a:p>
            <a:r>
              <a:rPr lang="ru-RU" sz="2400" b="1" dirty="0">
                <a:solidFill>
                  <a:srgbClr val="002060"/>
                </a:solidFill>
                <a:latin typeface="Calibri" panose="020F0502020204030204" pitchFamily="34" charset="0"/>
                <a:cs typeface="Calibri" panose="020F0502020204030204" pitchFamily="34" charset="0"/>
              </a:rPr>
              <a:t>Ученик, выполняя эксперимент в домашних условиях, взял стакан, наполнил его пресной водой и бросил в него яйцо. Яйцо опустилось на дно стакана. Ученик посыпал солью воду и перемешал, после чего яйцо начало плавать в толще воды стакана. Средний объём яйца 50см³, а масса 50,5г. Плотность пресной воды 1000 кг/м³, а соленой воды 1030кг/м³. ускорение свободного падения принять равным 10Н/кг.</a:t>
            </a:r>
          </a:p>
          <a:p>
            <a:endParaRPr lang="x-none" dirty="0"/>
          </a:p>
        </p:txBody>
      </p:sp>
    </p:spTree>
    <p:extLst>
      <p:ext uri="{BB962C8B-B14F-4D97-AF65-F5344CB8AC3E}">
        <p14:creationId xmlns:p14="http://schemas.microsoft.com/office/powerpoint/2010/main" val="752568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5EDAB-9BF3-A5A0-30C3-BD58377D911D}"/>
              </a:ext>
            </a:extLst>
          </p:cNvPr>
          <p:cNvSpPr txBox="1"/>
          <p:nvPr/>
        </p:nvSpPr>
        <p:spPr>
          <a:xfrm>
            <a:off x="129653" y="658673"/>
            <a:ext cx="11932693" cy="6001643"/>
          </a:xfrm>
          <a:prstGeom prst="rect">
            <a:avLst/>
          </a:prstGeom>
          <a:noFill/>
        </p:spPr>
        <p:txBody>
          <a:bodyPr wrap="square" rtlCol="0">
            <a:spAutoFit/>
          </a:bodyPr>
          <a:lstStyle/>
          <a:p>
            <a:r>
              <a:rPr lang="ru-RU" sz="3200" b="1" dirty="0">
                <a:solidFill>
                  <a:srgbClr val="0070C0"/>
                </a:solidFill>
                <a:latin typeface="Calibri" panose="020F0502020204030204" pitchFamily="34" charset="0"/>
                <a:cs typeface="Calibri" panose="020F0502020204030204" pitchFamily="34" charset="0"/>
              </a:rPr>
              <a:t>1.Архимедова сила, действующая на яйцо в соленой воде</a:t>
            </a:r>
          </a:p>
          <a:p>
            <a:r>
              <a:rPr lang="ru-RU" sz="3200" dirty="0">
                <a:solidFill>
                  <a:srgbClr val="0070C0"/>
                </a:solidFill>
                <a:latin typeface="Calibri" panose="020F0502020204030204" pitchFamily="34" charset="0"/>
                <a:cs typeface="Calibri" panose="020F0502020204030204" pitchFamily="34" charset="0"/>
              </a:rPr>
              <a:t>А. </a:t>
            </a:r>
            <a:r>
              <a:rPr lang="ru-RU" sz="3200" dirty="0" err="1">
                <a:solidFill>
                  <a:srgbClr val="0070C0"/>
                </a:solidFill>
                <a:latin typeface="Calibri" panose="020F0502020204030204" pitchFamily="34" charset="0"/>
                <a:cs typeface="Calibri" panose="020F0502020204030204" pitchFamily="34" charset="0"/>
              </a:rPr>
              <a:t>Fa</a:t>
            </a:r>
            <a:r>
              <a:rPr lang="ru-RU" sz="3200" dirty="0">
                <a:solidFill>
                  <a:srgbClr val="0070C0"/>
                </a:solidFill>
                <a:latin typeface="Calibri" panose="020F0502020204030204" pitchFamily="34" charset="0"/>
                <a:cs typeface="Calibri" panose="020F0502020204030204" pitchFamily="34" charset="0"/>
              </a:rPr>
              <a:t> =1,515 H</a:t>
            </a:r>
          </a:p>
          <a:p>
            <a:r>
              <a:rPr lang="ru-RU" sz="3200" dirty="0">
                <a:solidFill>
                  <a:srgbClr val="0070C0"/>
                </a:solidFill>
                <a:latin typeface="Calibri" panose="020F0502020204030204" pitchFamily="34" charset="0"/>
                <a:cs typeface="Calibri" panose="020F0502020204030204" pitchFamily="34" charset="0"/>
              </a:rPr>
              <a:t>B. </a:t>
            </a:r>
            <a:r>
              <a:rPr lang="ru-RU" sz="3200" dirty="0" err="1">
                <a:solidFill>
                  <a:srgbClr val="0070C0"/>
                </a:solidFill>
                <a:latin typeface="Calibri" panose="020F0502020204030204" pitchFamily="34" charset="0"/>
                <a:cs typeface="Calibri" panose="020F0502020204030204" pitchFamily="34" charset="0"/>
              </a:rPr>
              <a:t>Fa</a:t>
            </a:r>
            <a:r>
              <a:rPr lang="ru-RU" sz="3200" dirty="0">
                <a:solidFill>
                  <a:srgbClr val="0070C0"/>
                </a:solidFill>
                <a:latin typeface="Calibri" panose="020F0502020204030204" pitchFamily="34" charset="0"/>
                <a:cs typeface="Calibri" panose="020F0502020204030204" pitchFamily="34" charset="0"/>
              </a:rPr>
              <a:t>=5,3 H</a:t>
            </a:r>
          </a:p>
          <a:p>
            <a:r>
              <a:rPr lang="ru-RU" sz="3200" dirty="0">
                <a:solidFill>
                  <a:srgbClr val="0070C0"/>
                </a:solidFill>
                <a:latin typeface="Calibri" panose="020F0502020204030204" pitchFamily="34" charset="0"/>
                <a:cs typeface="Calibri" panose="020F0502020204030204" pitchFamily="34" charset="0"/>
              </a:rPr>
              <a:t>C. </a:t>
            </a:r>
            <a:r>
              <a:rPr lang="ru-RU" sz="3200" dirty="0" err="1">
                <a:solidFill>
                  <a:srgbClr val="0070C0"/>
                </a:solidFill>
                <a:latin typeface="Calibri" panose="020F0502020204030204" pitchFamily="34" charset="0"/>
                <a:cs typeface="Calibri" panose="020F0502020204030204" pitchFamily="34" charset="0"/>
              </a:rPr>
              <a:t>Fa</a:t>
            </a:r>
            <a:r>
              <a:rPr lang="ru-RU" sz="3200" dirty="0">
                <a:solidFill>
                  <a:srgbClr val="0070C0"/>
                </a:solidFill>
                <a:latin typeface="Calibri" panose="020F0502020204030204" pitchFamily="34" charset="0"/>
                <a:cs typeface="Calibri" panose="020F0502020204030204" pitchFamily="34" charset="0"/>
              </a:rPr>
              <a:t> =515 H +</a:t>
            </a:r>
          </a:p>
          <a:p>
            <a:r>
              <a:rPr lang="ru-RU" sz="3200" dirty="0">
                <a:solidFill>
                  <a:srgbClr val="0070C0"/>
                </a:solidFill>
                <a:latin typeface="Calibri" panose="020F0502020204030204" pitchFamily="34" charset="0"/>
                <a:cs typeface="Calibri" panose="020F0502020204030204" pitchFamily="34" charset="0"/>
              </a:rPr>
              <a:t>D. </a:t>
            </a:r>
            <a:r>
              <a:rPr lang="ru-RU" sz="3200" dirty="0" err="1">
                <a:solidFill>
                  <a:srgbClr val="0070C0"/>
                </a:solidFill>
                <a:latin typeface="Calibri" panose="020F0502020204030204" pitchFamily="34" charset="0"/>
                <a:cs typeface="Calibri" panose="020F0502020204030204" pitchFamily="34" charset="0"/>
              </a:rPr>
              <a:t>Fa</a:t>
            </a:r>
            <a:r>
              <a:rPr lang="ru-RU" sz="3200" dirty="0">
                <a:solidFill>
                  <a:srgbClr val="0070C0"/>
                </a:solidFill>
                <a:latin typeface="Calibri" panose="020F0502020204030204" pitchFamily="34" charset="0"/>
                <a:cs typeface="Calibri" panose="020F0502020204030204" pitchFamily="34" charset="0"/>
              </a:rPr>
              <a:t> =0,25H</a:t>
            </a:r>
          </a:p>
          <a:p>
            <a:r>
              <a:rPr lang="ru-RU" sz="3200" dirty="0">
                <a:solidFill>
                  <a:srgbClr val="0070C0"/>
                </a:solidFill>
                <a:latin typeface="Calibri" panose="020F0502020204030204" pitchFamily="34" charset="0"/>
                <a:cs typeface="Calibri" panose="020F0502020204030204" pitchFamily="34" charset="0"/>
              </a:rPr>
              <a:t>E. </a:t>
            </a:r>
            <a:r>
              <a:rPr lang="ru-RU" sz="3200" dirty="0" err="1">
                <a:solidFill>
                  <a:srgbClr val="0070C0"/>
                </a:solidFill>
                <a:latin typeface="Calibri" panose="020F0502020204030204" pitchFamily="34" charset="0"/>
                <a:cs typeface="Calibri" panose="020F0502020204030204" pitchFamily="34" charset="0"/>
              </a:rPr>
              <a:t>Fa</a:t>
            </a:r>
            <a:r>
              <a:rPr lang="ru-RU" sz="3200" dirty="0">
                <a:solidFill>
                  <a:srgbClr val="0070C0"/>
                </a:solidFill>
                <a:latin typeface="Calibri" panose="020F0502020204030204" pitchFamily="34" charset="0"/>
                <a:cs typeface="Calibri" panose="020F0502020204030204" pitchFamily="34" charset="0"/>
              </a:rPr>
              <a:t> =2,5H</a:t>
            </a:r>
          </a:p>
          <a:p>
            <a:r>
              <a:rPr lang="ru-RU" sz="3200" b="1" dirty="0">
                <a:solidFill>
                  <a:srgbClr val="0070C0"/>
                </a:solidFill>
                <a:latin typeface="Calibri" panose="020F0502020204030204" pitchFamily="34" charset="0"/>
                <a:cs typeface="Calibri" panose="020F0502020204030204" pitchFamily="34" charset="0"/>
              </a:rPr>
              <a:t>2. Архимедова сила , действующая на яйцо в пресной воде</a:t>
            </a:r>
          </a:p>
          <a:p>
            <a:r>
              <a:rPr lang="ru-RU" sz="3200" dirty="0">
                <a:solidFill>
                  <a:srgbClr val="0070C0"/>
                </a:solidFill>
                <a:latin typeface="Calibri" panose="020F0502020204030204" pitchFamily="34" charset="0"/>
                <a:cs typeface="Calibri" panose="020F0502020204030204" pitchFamily="34" charset="0"/>
              </a:rPr>
              <a:t>А. F=50 </a:t>
            </a:r>
            <a:r>
              <a:rPr lang="ru-RU" sz="3200" dirty="0" err="1">
                <a:solidFill>
                  <a:srgbClr val="0070C0"/>
                </a:solidFill>
                <a:latin typeface="Calibri" panose="020F0502020204030204" pitchFamily="34" charset="0"/>
                <a:cs typeface="Calibri" panose="020F0502020204030204" pitchFamily="34" charset="0"/>
              </a:rPr>
              <a:t>kH</a:t>
            </a:r>
            <a:endParaRPr lang="ru-RU" sz="3200" dirty="0">
              <a:solidFill>
                <a:srgbClr val="0070C0"/>
              </a:solidFill>
              <a:latin typeface="Calibri" panose="020F0502020204030204" pitchFamily="34" charset="0"/>
              <a:cs typeface="Calibri" panose="020F0502020204030204" pitchFamily="34" charset="0"/>
            </a:endParaRPr>
          </a:p>
          <a:p>
            <a:r>
              <a:rPr lang="ru-RU" sz="3200" dirty="0">
                <a:solidFill>
                  <a:srgbClr val="0070C0"/>
                </a:solidFill>
                <a:latin typeface="Calibri" panose="020F0502020204030204" pitchFamily="34" charset="0"/>
                <a:cs typeface="Calibri" panose="020F0502020204030204" pitchFamily="34" charset="0"/>
              </a:rPr>
              <a:t>B.F=5H</a:t>
            </a:r>
          </a:p>
          <a:p>
            <a:r>
              <a:rPr lang="ru-RU" sz="3200" dirty="0">
                <a:solidFill>
                  <a:srgbClr val="0070C0"/>
                </a:solidFill>
                <a:latin typeface="Calibri" panose="020F0502020204030204" pitchFamily="34" charset="0"/>
                <a:cs typeface="Calibri" panose="020F0502020204030204" pitchFamily="34" charset="0"/>
              </a:rPr>
              <a:t>C.F=0,5H</a:t>
            </a:r>
          </a:p>
          <a:p>
            <a:r>
              <a:rPr lang="ru-RU" sz="3200" dirty="0">
                <a:solidFill>
                  <a:srgbClr val="0070C0"/>
                </a:solidFill>
                <a:latin typeface="Calibri" panose="020F0502020204030204" pitchFamily="34" charset="0"/>
                <a:cs typeface="Calibri" panose="020F0502020204030204" pitchFamily="34" charset="0"/>
              </a:rPr>
              <a:t>D. F= 500H +</a:t>
            </a:r>
          </a:p>
          <a:p>
            <a:r>
              <a:rPr lang="ru-RU" sz="3200" dirty="0">
                <a:solidFill>
                  <a:srgbClr val="0070C0"/>
                </a:solidFill>
                <a:latin typeface="Calibri" panose="020F0502020204030204" pitchFamily="34" charset="0"/>
                <a:cs typeface="Calibri" panose="020F0502020204030204" pitchFamily="34" charset="0"/>
              </a:rPr>
              <a:t>E.F =50H</a:t>
            </a:r>
            <a:endParaRPr lang="x-none" sz="3200" dirty="0">
              <a:solidFill>
                <a:srgbClr val="0070C0"/>
              </a:solidFill>
            </a:endParaRPr>
          </a:p>
        </p:txBody>
      </p:sp>
    </p:spTree>
    <p:extLst>
      <p:ext uri="{BB962C8B-B14F-4D97-AF65-F5344CB8AC3E}">
        <p14:creationId xmlns:p14="http://schemas.microsoft.com/office/powerpoint/2010/main" val="10166121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5EDAB-9BF3-A5A0-30C3-BD58377D911D}"/>
              </a:ext>
            </a:extLst>
          </p:cNvPr>
          <p:cNvSpPr txBox="1"/>
          <p:nvPr/>
        </p:nvSpPr>
        <p:spPr>
          <a:xfrm>
            <a:off x="129653" y="0"/>
            <a:ext cx="11932693" cy="7294305"/>
          </a:xfrm>
          <a:prstGeom prst="rect">
            <a:avLst/>
          </a:prstGeom>
          <a:noFill/>
        </p:spPr>
        <p:txBody>
          <a:bodyPr wrap="square" rtlCol="0">
            <a:spAutoFit/>
          </a:bodyPr>
          <a:lstStyle/>
          <a:p>
            <a:r>
              <a:rPr lang="ru-RU" sz="2500" b="1" dirty="0">
                <a:solidFill>
                  <a:srgbClr val="0070C0"/>
                </a:solidFill>
                <a:latin typeface="Calibri" panose="020F0502020204030204" pitchFamily="34" charset="0"/>
                <a:cs typeface="Calibri" panose="020F0502020204030204" pitchFamily="34" charset="0"/>
              </a:rPr>
              <a:t>3. </a:t>
            </a:r>
            <a:r>
              <a:rPr lang="ru-RU" sz="2500" b="1" dirty="0" err="1">
                <a:solidFill>
                  <a:srgbClr val="0070C0"/>
                </a:solidFill>
                <a:latin typeface="Calibri" panose="020F0502020204030204" pitchFamily="34" charset="0"/>
                <a:cs typeface="Calibri" panose="020F0502020204030204" pitchFamily="34" charset="0"/>
              </a:rPr>
              <a:t>Cила</a:t>
            </a:r>
            <a:r>
              <a:rPr lang="ru-RU" sz="2500" b="1" dirty="0">
                <a:solidFill>
                  <a:srgbClr val="0070C0"/>
                </a:solidFill>
                <a:latin typeface="Calibri" panose="020F0502020204030204" pitchFamily="34" charset="0"/>
                <a:cs typeface="Calibri" panose="020F0502020204030204" pitchFamily="34" charset="0"/>
              </a:rPr>
              <a:t>, которую нужно приложить, чтобы равномерно поднять яйцо на поверхность</a:t>
            </a:r>
          </a:p>
          <a:p>
            <a:r>
              <a:rPr lang="ru-RU" sz="2500" dirty="0">
                <a:solidFill>
                  <a:srgbClr val="0070C0"/>
                </a:solidFill>
                <a:latin typeface="Calibri" panose="020F0502020204030204" pitchFamily="34" charset="0"/>
                <a:cs typeface="Calibri" panose="020F0502020204030204" pitchFamily="34" charset="0"/>
              </a:rPr>
              <a:t>А.F =15 H +</a:t>
            </a:r>
          </a:p>
          <a:p>
            <a:r>
              <a:rPr lang="ru-RU" sz="2500" dirty="0">
                <a:solidFill>
                  <a:srgbClr val="0070C0"/>
                </a:solidFill>
                <a:latin typeface="Calibri" panose="020F0502020204030204" pitchFamily="34" charset="0"/>
                <a:cs typeface="Calibri" panose="020F0502020204030204" pitchFamily="34" charset="0"/>
              </a:rPr>
              <a:t>B.F =0,15 H</a:t>
            </a:r>
          </a:p>
          <a:p>
            <a:r>
              <a:rPr lang="ru-RU" sz="2500" dirty="0">
                <a:solidFill>
                  <a:srgbClr val="0070C0"/>
                </a:solidFill>
                <a:latin typeface="Calibri" panose="020F0502020204030204" pitchFamily="34" charset="0"/>
                <a:cs typeface="Calibri" panose="020F0502020204030204" pitchFamily="34" charset="0"/>
              </a:rPr>
              <a:t>C. F=0,015H</a:t>
            </a:r>
          </a:p>
          <a:p>
            <a:r>
              <a:rPr lang="ru-RU" sz="2500" dirty="0">
                <a:solidFill>
                  <a:srgbClr val="0070C0"/>
                </a:solidFill>
                <a:latin typeface="Calibri" panose="020F0502020204030204" pitchFamily="34" charset="0"/>
                <a:cs typeface="Calibri" panose="020F0502020204030204" pitchFamily="34" charset="0"/>
              </a:rPr>
              <a:t>D.F=150H</a:t>
            </a:r>
          </a:p>
          <a:p>
            <a:r>
              <a:rPr lang="ru-RU" sz="2500" dirty="0">
                <a:solidFill>
                  <a:srgbClr val="0070C0"/>
                </a:solidFill>
                <a:latin typeface="Calibri" panose="020F0502020204030204" pitchFamily="34" charset="0"/>
                <a:cs typeface="Calibri" panose="020F0502020204030204" pitchFamily="34" charset="0"/>
              </a:rPr>
              <a:t>E.  F=1,5 Н</a:t>
            </a:r>
          </a:p>
          <a:p>
            <a:r>
              <a:rPr lang="ru-RU" sz="2500" b="1" dirty="0">
                <a:solidFill>
                  <a:srgbClr val="0070C0"/>
                </a:solidFill>
                <a:latin typeface="Calibri" panose="020F0502020204030204" pitchFamily="34" charset="0"/>
                <a:cs typeface="Calibri" panose="020F0502020204030204" pitchFamily="34" charset="0"/>
              </a:rPr>
              <a:t>4. Правильное утверждение : « В пресной воде………»</a:t>
            </a:r>
          </a:p>
          <a:p>
            <a:r>
              <a:rPr lang="ru-RU" sz="2500" dirty="0">
                <a:solidFill>
                  <a:srgbClr val="0070C0"/>
                </a:solidFill>
                <a:latin typeface="Calibri" panose="020F0502020204030204" pitchFamily="34" charset="0"/>
                <a:cs typeface="Calibri" panose="020F0502020204030204" pitchFamily="34" charset="0"/>
              </a:rPr>
              <a:t>А. ρ яйца ˃ρ воды +</a:t>
            </a:r>
          </a:p>
          <a:p>
            <a:r>
              <a:rPr lang="ru-RU" sz="2500" dirty="0" err="1">
                <a:solidFill>
                  <a:srgbClr val="0070C0"/>
                </a:solidFill>
                <a:latin typeface="Calibri" panose="020F0502020204030204" pitchFamily="34" charset="0"/>
                <a:cs typeface="Calibri" panose="020F0502020204030204" pitchFamily="34" charset="0"/>
              </a:rPr>
              <a:t>В.Fa</a:t>
            </a:r>
            <a:r>
              <a:rPr lang="ru-RU" sz="2500" dirty="0">
                <a:solidFill>
                  <a:srgbClr val="0070C0"/>
                </a:solidFill>
                <a:latin typeface="Calibri" panose="020F0502020204030204" pitchFamily="34" charset="0"/>
                <a:cs typeface="Calibri" panose="020F0502020204030204" pitchFamily="34" charset="0"/>
              </a:rPr>
              <a:t> ˃ </a:t>
            </a:r>
            <a:r>
              <a:rPr lang="ru-RU" sz="2500" dirty="0" err="1">
                <a:solidFill>
                  <a:srgbClr val="0070C0"/>
                </a:solidFill>
                <a:latin typeface="Calibri" panose="020F0502020204030204" pitchFamily="34" charset="0"/>
                <a:cs typeface="Calibri" panose="020F0502020204030204" pitchFamily="34" charset="0"/>
              </a:rPr>
              <a:t>Fтяж</a:t>
            </a:r>
            <a:r>
              <a:rPr lang="ru-RU" sz="2500" dirty="0">
                <a:solidFill>
                  <a:srgbClr val="0070C0"/>
                </a:solidFill>
                <a:latin typeface="Calibri" panose="020F0502020204030204" pitchFamily="34" charset="0"/>
                <a:cs typeface="Calibri" panose="020F0502020204030204" pitchFamily="34" charset="0"/>
              </a:rPr>
              <a:t> </a:t>
            </a:r>
          </a:p>
          <a:p>
            <a:r>
              <a:rPr lang="ru-RU" sz="2500" dirty="0" err="1">
                <a:solidFill>
                  <a:srgbClr val="0070C0"/>
                </a:solidFill>
                <a:latin typeface="Calibri" panose="020F0502020204030204" pitchFamily="34" charset="0"/>
                <a:cs typeface="Calibri" panose="020F0502020204030204" pitchFamily="34" charset="0"/>
              </a:rPr>
              <a:t>С.Fa</a:t>
            </a:r>
            <a:r>
              <a:rPr lang="ru-RU" sz="2500" dirty="0">
                <a:solidFill>
                  <a:srgbClr val="0070C0"/>
                </a:solidFill>
                <a:latin typeface="Calibri" panose="020F0502020204030204" pitchFamily="34" charset="0"/>
                <a:cs typeface="Calibri" panose="020F0502020204030204" pitchFamily="34" charset="0"/>
              </a:rPr>
              <a:t>˃˃</a:t>
            </a:r>
            <a:r>
              <a:rPr lang="ru-RU" sz="2500" dirty="0" err="1">
                <a:solidFill>
                  <a:srgbClr val="0070C0"/>
                </a:solidFill>
                <a:latin typeface="Calibri" panose="020F0502020204030204" pitchFamily="34" charset="0"/>
                <a:cs typeface="Calibri" panose="020F0502020204030204" pitchFamily="34" charset="0"/>
              </a:rPr>
              <a:t>Fтяж</a:t>
            </a:r>
            <a:endParaRPr lang="ru-RU" sz="2500" dirty="0">
              <a:solidFill>
                <a:srgbClr val="0070C0"/>
              </a:solidFill>
              <a:latin typeface="Calibri" panose="020F0502020204030204" pitchFamily="34" charset="0"/>
              <a:cs typeface="Calibri" panose="020F0502020204030204" pitchFamily="34" charset="0"/>
            </a:endParaRPr>
          </a:p>
          <a:p>
            <a:r>
              <a:rPr lang="ru-RU" sz="2500" dirty="0">
                <a:solidFill>
                  <a:srgbClr val="0070C0"/>
                </a:solidFill>
                <a:latin typeface="Calibri" panose="020F0502020204030204" pitchFamily="34" charset="0"/>
                <a:cs typeface="Calibri" panose="020F0502020204030204" pitchFamily="34" charset="0"/>
              </a:rPr>
              <a:t>D.  ρ </a:t>
            </a:r>
            <a:r>
              <a:rPr lang="ru-RU" sz="2500" dirty="0" err="1">
                <a:solidFill>
                  <a:srgbClr val="0070C0"/>
                </a:solidFill>
                <a:latin typeface="Calibri" panose="020F0502020204030204" pitchFamily="34" charset="0"/>
                <a:cs typeface="Calibri" panose="020F0502020204030204" pitchFamily="34" charset="0"/>
              </a:rPr>
              <a:t>яйца˂ρ</a:t>
            </a:r>
            <a:r>
              <a:rPr lang="ru-RU" sz="2500" dirty="0">
                <a:solidFill>
                  <a:srgbClr val="0070C0"/>
                </a:solidFill>
                <a:latin typeface="Calibri" panose="020F0502020204030204" pitchFamily="34" charset="0"/>
                <a:cs typeface="Calibri" panose="020F0502020204030204" pitchFamily="34" charset="0"/>
              </a:rPr>
              <a:t> воды</a:t>
            </a:r>
          </a:p>
          <a:p>
            <a:r>
              <a:rPr lang="ru-RU" sz="2500" dirty="0" err="1">
                <a:solidFill>
                  <a:srgbClr val="0070C0"/>
                </a:solidFill>
                <a:latin typeface="Calibri" panose="020F0502020204030204" pitchFamily="34" charset="0"/>
                <a:cs typeface="Calibri" panose="020F0502020204030204" pitchFamily="34" charset="0"/>
              </a:rPr>
              <a:t>Е.Fa</a:t>
            </a:r>
            <a:r>
              <a:rPr lang="ru-RU" sz="2500" dirty="0">
                <a:solidFill>
                  <a:srgbClr val="0070C0"/>
                </a:solidFill>
                <a:latin typeface="Calibri" panose="020F0502020204030204" pitchFamily="34" charset="0"/>
                <a:cs typeface="Calibri" panose="020F0502020204030204" pitchFamily="34" charset="0"/>
              </a:rPr>
              <a:t>   =</a:t>
            </a:r>
            <a:r>
              <a:rPr lang="ru-RU" sz="2500" dirty="0" err="1">
                <a:solidFill>
                  <a:srgbClr val="0070C0"/>
                </a:solidFill>
                <a:latin typeface="Calibri" panose="020F0502020204030204" pitchFamily="34" charset="0"/>
                <a:cs typeface="Calibri" panose="020F0502020204030204" pitchFamily="34" charset="0"/>
              </a:rPr>
              <a:t>Fтяж</a:t>
            </a:r>
            <a:endParaRPr lang="ru-RU" sz="2500" dirty="0">
              <a:solidFill>
                <a:srgbClr val="0070C0"/>
              </a:solidFill>
              <a:latin typeface="Calibri" panose="020F0502020204030204" pitchFamily="34" charset="0"/>
              <a:cs typeface="Calibri" panose="020F0502020204030204" pitchFamily="34" charset="0"/>
            </a:endParaRPr>
          </a:p>
          <a:p>
            <a:r>
              <a:rPr lang="ru-RU" sz="2500" b="1" dirty="0">
                <a:solidFill>
                  <a:srgbClr val="0070C0"/>
                </a:solidFill>
                <a:latin typeface="Calibri" panose="020F0502020204030204" pitchFamily="34" charset="0"/>
                <a:cs typeface="Calibri" panose="020F0502020204030204" pitchFamily="34" charset="0"/>
              </a:rPr>
              <a:t>5.Сила тяжести , действующая  на яйцо равна…</a:t>
            </a:r>
          </a:p>
          <a:p>
            <a:r>
              <a:rPr lang="ru-RU" sz="2500" dirty="0">
                <a:solidFill>
                  <a:srgbClr val="0070C0"/>
                </a:solidFill>
                <a:latin typeface="Calibri" panose="020F0502020204030204" pitchFamily="34" charset="0"/>
                <a:cs typeface="Calibri" panose="020F0502020204030204" pitchFamily="34" charset="0"/>
              </a:rPr>
              <a:t>А.505мг</a:t>
            </a:r>
          </a:p>
          <a:p>
            <a:r>
              <a:rPr lang="ru-RU" sz="2500" dirty="0">
                <a:solidFill>
                  <a:srgbClr val="0070C0"/>
                </a:solidFill>
                <a:latin typeface="Calibri" panose="020F0502020204030204" pitchFamily="34" charset="0"/>
                <a:cs typeface="Calibri" panose="020F0502020204030204" pitchFamily="34" charset="0"/>
              </a:rPr>
              <a:t>В.505 мкг</a:t>
            </a:r>
          </a:p>
          <a:p>
            <a:r>
              <a:rPr lang="ru-RU" sz="2500" dirty="0">
                <a:solidFill>
                  <a:srgbClr val="0070C0"/>
                </a:solidFill>
                <a:latin typeface="Calibri" panose="020F0502020204030204" pitchFamily="34" charset="0"/>
                <a:cs typeface="Calibri" panose="020F0502020204030204" pitchFamily="34" charset="0"/>
              </a:rPr>
              <a:t>С .0,505 кг</a:t>
            </a:r>
          </a:p>
          <a:p>
            <a:r>
              <a:rPr lang="ru-RU" sz="2500" dirty="0">
                <a:solidFill>
                  <a:srgbClr val="0070C0"/>
                </a:solidFill>
                <a:latin typeface="Calibri" panose="020F0502020204030204" pitchFamily="34" charset="0"/>
                <a:cs typeface="Calibri" panose="020F0502020204030204" pitchFamily="34" charset="0"/>
              </a:rPr>
              <a:t>D.505 г +</a:t>
            </a:r>
          </a:p>
        </p:txBody>
      </p:sp>
    </p:spTree>
    <p:extLst>
      <p:ext uri="{BB962C8B-B14F-4D97-AF65-F5344CB8AC3E}">
        <p14:creationId xmlns:p14="http://schemas.microsoft.com/office/powerpoint/2010/main" val="3939900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go.imgsmail.ru/imgpreview?key=2f002687fae7ad3b&amp;mb=imgdb_preview_exp">
            <a:extLst>
              <a:ext uri="{FF2B5EF4-FFF2-40B4-BE49-F238E27FC236}">
                <a16:creationId xmlns:a16="http://schemas.microsoft.com/office/drawing/2014/main" xmlns="" id="{4D40ECA3-7B09-98C4-514C-0771B151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780" y="1333500"/>
            <a:ext cx="6398182" cy="3159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253F9DF-C451-87D2-BEC7-7B95B851DFE4}"/>
              </a:ext>
            </a:extLst>
          </p:cNvPr>
          <p:cNvSpPr txBox="1"/>
          <p:nvPr/>
        </p:nvSpPr>
        <p:spPr>
          <a:xfrm>
            <a:off x="1201394" y="520511"/>
            <a:ext cx="10126096" cy="5816977"/>
          </a:xfrm>
          <a:prstGeom prst="rect">
            <a:avLst/>
          </a:prstGeom>
          <a:noFill/>
        </p:spPr>
        <p:txBody>
          <a:bodyPr wrap="square">
            <a:spAutoFit/>
          </a:bodyPr>
          <a:lstStyle/>
          <a:p>
            <a:pPr algn="ctr"/>
            <a:r>
              <a:rPr lang="ru-RU" sz="3600" b="1" i="1" dirty="0">
                <a:solidFill>
                  <a:srgbClr val="0070C0"/>
                </a:solidFill>
              </a:rPr>
              <a:t>Эксперимент в домашних условиях</a:t>
            </a:r>
          </a:p>
          <a:p>
            <a:pPr algn="ctr"/>
            <a:endParaRPr lang="ru-RU" sz="2400" b="1" i="1" dirty="0">
              <a:solidFill>
                <a:srgbClr val="0070C0"/>
              </a:solidFill>
            </a:endParaRPr>
          </a:p>
          <a:p>
            <a:pPr algn="ctr"/>
            <a:endParaRPr lang="ru-RU" sz="2400" b="1" i="1" dirty="0">
              <a:solidFill>
                <a:srgbClr val="0070C0"/>
              </a:solidFill>
            </a:endParaRPr>
          </a:p>
          <a:p>
            <a:pPr algn="ctr"/>
            <a:endParaRPr lang="ru-RU" sz="2400" b="1" i="1" dirty="0">
              <a:solidFill>
                <a:srgbClr val="0070C0"/>
              </a:solidFill>
            </a:endParaRPr>
          </a:p>
          <a:p>
            <a:pPr algn="ctr"/>
            <a:endParaRPr lang="ru-RU" sz="2400" b="1" i="1" dirty="0">
              <a:solidFill>
                <a:srgbClr val="0070C0"/>
              </a:solidFill>
            </a:endParaRPr>
          </a:p>
          <a:p>
            <a:pPr algn="ctr"/>
            <a:endParaRPr lang="ru-RU" sz="2400" b="1" i="1" dirty="0">
              <a:solidFill>
                <a:srgbClr val="0070C0"/>
              </a:solidFill>
            </a:endParaRPr>
          </a:p>
          <a:p>
            <a:pPr algn="ctr"/>
            <a:endParaRPr lang="ru-RU" sz="2400" b="1" i="1" dirty="0">
              <a:solidFill>
                <a:srgbClr val="0070C0"/>
              </a:solidFill>
            </a:endParaRPr>
          </a:p>
          <a:p>
            <a:pPr algn="ctr"/>
            <a:endParaRPr lang="ru-RU" sz="2400" b="1" i="1" dirty="0">
              <a:solidFill>
                <a:srgbClr val="0070C0"/>
              </a:solidFill>
            </a:endParaRPr>
          </a:p>
          <a:p>
            <a:pPr algn="ctr"/>
            <a:endParaRPr lang="en-US" sz="2400" b="1" i="1" dirty="0">
              <a:solidFill>
                <a:srgbClr val="0070C0"/>
              </a:solidFill>
            </a:endParaRPr>
          </a:p>
          <a:p>
            <a:pPr algn="ctr"/>
            <a:endParaRPr lang="en-US" sz="2400" b="1" i="1" dirty="0">
              <a:solidFill>
                <a:srgbClr val="0070C0"/>
              </a:solidFill>
            </a:endParaRPr>
          </a:p>
          <a:p>
            <a:pPr algn="ctr"/>
            <a:endParaRPr lang="en-US" sz="2400" b="1" i="1" dirty="0">
              <a:solidFill>
                <a:srgbClr val="0070C0"/>
              </a:solidFill>
            </a:endParaRPr>
          </a:p>
          <a:p>
            <a:pPr algn="ctr"/>
            <a:endParaRPr lang="en-US" sz="2400" b="1" i="1" dirty="0">
              <a:solidFill>
                <a:srgbClr val="0070C0"/>
              </a:solidFill>
            </a:endParaRPr>
          </a:p>
          <a:p>
            <a:pPr algn="ctr"/>
            <a:endParaRPr lang="en-US" sz="2400" b="1" i="1" dirty="0">
              <a:solidFill>
                <a:srgbClr val="0070C0"/>
              </a:solidFill>
            </a:endParaRPr>
          </a:p>
          <a:p>
            <a:pPr algn="ctr"/>
            <a:endParaRPr lang="en-US" sz="2400" b="1" i="1" dirty="0">
              <a:solidFill>
                <a:srgbClr val="0070C0"/>
              </a:solidFill>
            </a:endParaRPr>
          </a:p>
          <a:p>
            <a:pPr algn="ctr"/>
            <a:endParaRPr lang="ru-RU" sz="2400" b="1" dirty="0">
              <a:solidFill>
                <a:srgbClr val="0070C0"/>
              </a:solidFill>
            </a:endParaRPr>
          </a:p>
        </p:txBody>
      </p:sp>
      <p:sp>
        <p:nvSpPr>
          <p:cNvPr id="6" name="TextBox 5">
            <a:extLst>
              <a:ext uri="{FF2B5EF4-FFF2-40B4-BE49-F238E27FC236}">
                <a16:creationId xmlns:a16="http://schemas.microsoft.com/office/drawing/2014/main" xmlns="" id="{D8D684D6-655F-5BF0-9172-CF8E69169AE8}"/>
              </a:ext>
            </a:extLst>
          </p:cNvPr>
          <p:cNvSpPr txBox="1"/>
          <p:nvPr/>
        </p:nvSpPr>
        <p:spPr>
          <a:xfrm>
            <a:off x="281987" y="4693503"/>
            <a:ext cx="11341768" cy="1661993"/>
          </a:xfrm>
          <a:prstGeom prst="rect">
            <a:avLst/>
          </a:prstGeom>
          <a:noFill/>
        </p:spPr>
        <p:txBody>
          <a:bodyPr wrap="square" rtlCol="0">
            <a:spAutoFit/>
          </a:bodyPr>
          <a:lstStyle/>
          <a:p>
            <a:r>
              <a:rPr kumimoji="0" lang="ru-RU" altLang="ru-RU" sz="2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На стробоскопическом фото изображено движение шара по наклонной плоскости из состояния покоя. Время между вспышками 0,2с. Шкала наклонной плоскости представлена в сантиметрах.</a:t>
            </a:r>
            <a:endParaRPr kumimoji="0" lang="ru-RU" altLang="ru-RU" sz="1200" b="1"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val="3593896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5EDAB-9BF3-A5A0-30C3-BD58377D911D}"/>
              </a:ext>
            </a:extLst>
          </p:cNvPr>
          <p:cNvSpPr txBox="1"/>
          <p:nvPr/>
        </p:nvSpPr>
        <p:spPr>
          <a:xfrm>
            <a:off x="129653" y="112707"/>
            <a:ext cx="11932693" cy="6632585"/>
          </a:xfrm>
          <a:prstGeom prst="rect">
            <a:avLst/>
          </a:prstGeom>
          <a:noFill/>
        </p:spPr>
        <p:txBody>
          <a:bodyPr wrap="square" rtlCol="0">
            <a:spAutoFit/>
          </a:bodyPr>
          <a:lstStyle/>
          <a:p>
            <a:r>
              <a:rPr lang="ru-RU" sz="2500" b="1" dirty="0">
                <a:solidFill>
                  <a:srgbClr val="0070C0"/>
                </a:solidFill>
                <a:latin typeface="Calibri" panose="020F0502020204030204" pitchFamily="34" charset="0"/>
                <a:cs typeface="Calibri" panose="020F0502020204030204" pitchFamily="34" charset="0"/>
              </a:rPr>
              <a:t>1.Определите, где находиться шар через 0,4с после начала движения</a:t>
            </a:r>
          </a:p>
          <a:p>
            <a:r>
              <a:rPr lang="ru-RU" sz="2500" dirty="0">
                <a:solidFill>
                  <a:srgbClr val="0070C0"/>
                </a:solidFill>
                <a:latin typeface="Calibri" panose="020F0502020204030204" pitchFamily="34" charset="0"/>
                <a:cs typeface="Calibri" panose="020F0502020204030204" pitchFamily="34" charset="0"/>
              </a:rPr>
              <a:t>А.4см +</a:t>
            </a:r>
          </a:p>
          <a:p>
            <a:r>
              <a:rPr lang="ru-RU" sz="2500" dirty="0">
                <a:solidFill>
                  <a:srgbClr val="0070C0"/>
                </a:solidFill>
                <a:latin typeface="Calibri" panose="020F0502020204030204" pitchFamily="34" charset="0"/>
                <a:cs typeface="Calibri" panose="020F0502020204030204" pitchFamily="34" charset="0"/>
              </a:rPr>
              <a:t>В.1см</a:t>
            </a:r>
          </a:p>
          <a:p>
            <a:r>
              <a:rPr lang="ru-RU" sz="2500" dirty="0">
                <a:solidFill>
                  <a:srgbClr val="0070C0"/>
                </a:solidFill>
                <a:latin typeface="Calibri" panose="020F0502020204030204" pitchFamily="34" charset="0"/>
                <a:cs typeface="Calibri" panose="020F0502020204030204" pitchFamily="34" charset="0"/>
              </a:rPr>
              <a:t>С.9см</a:t>
            </a:r>
          </a:p>
          <a:p>
            <a:r>
              <a:rPr lang="ru-RU" sz="2500" dirty="0">
                <a:solidFill>
                  <a:srgbClr val="0070C0"/>
                </a:solidFill>
                <a:latin typeface="Calibri" panose="020F0502020204030204" pitchFamily="34" charset="0"/>
                <a:cs typeface="Calibri" panose="020F0502020204030204" pitchFamily="34" charset="0"/>
              </a:rPr>
              <a:t>D.16cм</a:t>
            </a:r>
          </a:p>
          <a:p>
            <a:r>
              <a:rPr lang="ru-RU" sz="2500" dirty="0">
                <a:solidFill>
                  <a:srgbClr val="0070C0"/>
                </a:solidFill>
                <a:latin typeface="Calibri" panose="020F0502020204030204" pitchFamily="34" charset="0"/>
                <a:cs typeface="Calibri" panose="020F0502020204030204" pitchFamily="34" charset="0"/>
              </a:rPr>
              <a:t>Е.12 см</a:t>
            </a:r>
          </a:p>
          <a:p>
            <a:r>
              <a:rPr lang="ru-RU" sz="2500" b="1" dirty="0">
                <a:solidFill>
                  <a:srgbClr val="0070C0"/>
                </a:solidFill>
                <a:latin typeface="Calibri" panose="020F0502020204030204" pitchFamily="34" charset="0"/>
                <a:cs typeface="Calibri" panose="020F0502020204030204" pitchFamily="34" charset="0"/>
              </a:rPr>
              <a:t>2.Начальная скорость шара</a:t>
            </a:r>
          </a:p>
          <a:p>
            <a:r>
              <a:rPr lang="ru-RU" sz="2500" dirty="0">
                <a:solidFill>
                  <a:srgbClr val="0070C0"/>
                </a:solidFill>
                <a:latin typeface="Calibri" panose="020F0502020204030204" pitchFamily="34" charset="0"/>
                <a:cs typeface="Calibri" panose="020F0502020204030204" pitchFamily="34" charset="0"/>
              </a:rPr>
              <a:t>А.0 +</a:t>
            </a:r>
          </a:p>
          <a:p>
            <a:r>
              <a:rPr lang="ru-RU" sz="2500" dirty="0">
                <a:solidFill>
                  <a:srgbClr val="0070C0"/>
                </a:solidFill>
                <a:latin typeface="Calibri" panose="020F0502020204030204" pitchFamily="34" charset="0"/>
                <a:cs typeface="Calibri" panose="020F0502020204030204" pitchFamily="34" charset="0"/>
              </a:rPr>
              <a:t>В.0,1 м/с</a:t>
            </a:r>
          </a:p>
          <a:p>
            <a:r>
              <a:rPr lang="ru-RU" sz="2500" dirty="0">
                <a:solidFill>
                  <a:srgbClr val="0070C0"/>
                </a:solidFill>
                <a:latin typeface="Calibri" panose="020F0502020204030204" pitchFamily="34" charset="0"/>
                <a:cs typeface="Calibri" panose="020F0502020204030204" pitchFamily="34" charset="0"/>
              </a:rPr>
              <a:t>С.0,2м/с</a:t>
            </a:r>
          </a:p>
          <a:p>
            <a:r>
              <a:rPr lang="ru-RU" sz="2500" dirty="0">
                <a:solidFill>
                  <a:srgbClr val="0070C0"/>
                </a:solidFill>
                <a:latin typeface="Calibri" panose="020F0502020204030204" pitchFamily="34" charset="0"/>
                <a:cs typeface="Calibri" panose="020F0502020204030204" pitchFamily="34" charset="0"/>
              </a:rPr>
              <a:t>D.0,3м/с</a:t>
            </a:r>
          </a:p>
          <a:p>
            <a:r>
              <a:rPr lang="ru-RU" sz="2500" dirty="0">
                <a:solidFill>
                  <a:srgbClr val="0070C0"/>
                </a:solidFill>
                <a:latin typeface="Calibri" panose="020F0502020204030204" pitchFamily="34" charset="0"/>
                <a:cs typeface="Calibri" panose="020F0502020204030204" pitchFamily="34" charset="0"/>
              </a:rPr>
              <a:t>Е.0,4м/с</a:t>
            </a:r>
          </a:p>
          <a:p>
            <a:r>
              <a:rPr lang="ru-RU" sz="2500" b="1" dirty="0">
                <a:solidFill>
                  <a:srgbClr val="0070C0"/>
                </a:solidFill>
                <a:latin typeface="Calibri" panose="020F0502020204030204" pitchFamily="34" charset="0"/>
                <a:cs typeface="Calibri" panose="020F0502020204030204" pitchFamily="34" charset="0"/>
              </a:rPr>
              <a:t>3. Скорость шара через 0,6с</a:t>
            </a:r>
          </a:p>
          <a:p>
            <a:r>
              <a:rPr lang="ru-RU" sz="2500" dirty="0">
                <a:solidFill>
                  <a:srgbClr val="0070C0"/>
                </a:solidFill>
                <a:latin typeface="Calibri" panose="020F0502020204030204" pitchFamily="34" charset="0"/>
                <a:cs typeface="Calibri" panose="020F0502020204030204" pitchFamily="34" charset="0"/>
              </a:rPr>
              <a:t>А.0,1с</a:t>
            </a:r>
          </a:p>
          <a:p>
            <a:r>
              <a:rPr lang="ru-RU" sz="2500" dirty="0">
                <a:solidFill>
                  <a:srgbClr val="0070C0"/>
                </a:solidFill>
                <a:latin typeface="Calibri" panose="020F0502020204030204" pitchFamily="34" charset="0"/>
                <a:cs typeface="Calibri" panose="020F0502020204030204" pitchFamily="34" charset="0"/>
              </a:rPr>
              <a:t>В.0,2 с</a:t>
            </a:r>
          </a:p>
          <a:p>
            <a:r>
              <a:rPr lang="ru-RU" sz="2500" dirty="0">
                <a:solidFill>
                  <a:srgbClr val="0070C0"/>
                </a:solidFill>
                <a:latin typeface="Calibri" panose="020F0502020204030204" pitchFamily="34" charset="0"/>
                <a:cs typeface="Calibri" panose="020F0502020204030204" pitchFamily="34" charset="0"/>
              </a:rPr>
              <a:t>С.0,3с +</a:t>
            </a:r>
          </a:p>
          <a:p>
            <a:r>
              <a:rPr lang="ru-RU" sz="2500" dirty="0">
                <a:solidFill>
                  <a:srgbClr val="0070C0"/>
                </a:solidFill>
                <a:latin typeface="Calibri" panose="020F0502020204030204" pitchFamily="34" charset="0"/>
                <a:cs typeface="Calibri" panose="020F0502020204030204" pitchFamily="34" charset="0"/>
              </a:rPr>
              <a:t>D.0,4с</a:t>
            </a:r>
          </a:p>
        </p:txBody>
      </p:sp>
    </p:spTree>
    <p:extLst>
      <p:ext uri="{BB962C8B-B14F-4D97-AF65-F5344CB8AC3E}">
        <p14:creationId xmlns:p14="http://schemas.microsoft.com/office/powerpoint/2010/main" val="40919868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464400-08D1-3185-FE69-DCD6885CA8BA}"/>
              </a:ext>
            </a:extLst>
          </p:cNvPr>
          <p:cNvSpPr txBox="1"/>
          <p:nvPr/>
        </p:nvSpPr>
        <p:spPr>
          <a:xfrm>
            <a:off x="4555959" y="151179"/>
            <a:ext cx="7636041" cy="6555641"/>
          </a:xfrm>
          <a:prstGeom prst="rect">
            <a:avLst/>
          </a:prstGeom>
          <a:noFill/>
        </p:spPr>
        <p:txBody>
          <a:bodyPr wrap="square" rtlCol="0">
            <a:spAutoFit/>
          </a:bodyPr>
          <a:lstStyle/>
          <a:p>
            <a:r>
              <a:rPr lang="ru-RU" sz="2800" b="1" dirty="0">
                <a:solidFill>
                  <a:srgbClr val="0070C0"/>
                </a:solidFill>
                <a:latin typeface="Calibri" panose="020F0502020204030204" pitchFamily="34" charset="0"/>
                <a:cs typeface="Calibri" panose="020F0502020204030204" pitchFamily="34" charset="0"/>
              </a:rPr>
              <a:t>Структура теста для учащихся 9-х классов:    </a:t>
            </a:r>
            <a:endParaRPr lang="ru-RU" sz="2800" dirty="0">
              <a:solidFill>
                <a:srgbClr val="0070C0"/>
              </a:solidFill>
              <a:latin typeface="Calibri" panose="020F0502020204030204" pitchFamily="34" charset="0"/>
              <a:cs typeface="Calibri" panose="020F0502020204030204" pitchFamily="34" charset="0"/>
            </a:endParaRPr>
          </a:p>
          <a:p>
            <a:r>
              <a:rPr lang="ru-RU" sz="2800" i="1" dirty="0">
                <a:solidFill>
                  <a:srgbClr val="0070C0"/>
                </a:solidFill>
                <a:latin typeface="Calibri" panose="020F0502020204030204" pitchFamily="34" charset="0"/>
                <a:cs typeface="Calibri" panose="020F0502020204030204" pitchFamily="34" charset="0"/>
              </a:rPr>
              <a:t>Грамотность чтения </a:t>
            </a:r>
            <a:r>
              <a:rPr lang="ru-RU" sz="2800" dirty="0">
                <a:solidFill>
                  <a:srgbClr val="0070C0"/>
                </a:solidFill>
                <a:latin typeface="Calibri" panose="020F0502020204030204" pitchFamily="34" charset="0"/>
                <a:cs typeface="Calibri" panose="020F0502020204030204" pitchFamily="34" charset="0"/>
              </a:rPr>
              <a:t>(казахский язык, русский язык, английский язык) по каждому языку по 10 тестовых заданий, всего 30 тестовых заданий;    </a:t>
            </a:r>
          </a:p>
          <a:p>
            <a:r>
              <a:rPr lang="ru-RU" sz="2800" i="1" dirty="0">
                <a:solidFill>
                  <a:srgbClr val="0070C0"/>
                </a:solidFill>
                <a:latin typeface="Calibri" panose="020F0502020204030204" pitchFamily="34" charset="0"/>
                <a:cs typeface="Calibri" panose="020F0502020204030204" pitchFamily="34" charset="0"/>
              </a:rPr>
              <a:t>Математическая грамотность </a:t>
            </a:r>
            <a:r>
              <a:rPr lang="ru-RU" sz="2800" dirty="0">
                <a:solidFill>
                  <a:srgbClr val="0070C0"/>
                </a:solidFill>
                <a:latin typeface="Calibri" panose="020F0502020204030204" pitchFamily="34" charset="0"/>
                <a:cs typeface="Calibri" panose="020F0502020204030204" pitchFamily="34" charset="0"/>
              </a:rPr>
              <a:t>– 13 тестовых заданий;    </a:t>
            </a:r>
          </a:p>
          <a:p>
            <a:r>
              <a:rPr lang="ru-RU" sz="2800" i="1" dirty="0" smtClean="0">
                <a:solidFill>
                  <a:srgbClr val="0070C0"/>
                </a:solidFill>
                <a:latin typeface="Calibri" panose="020F0502020204030204" pitchFamily="34" charset="0"/>
                <a:cs typeface="Calibri" panose="020F0502020204030204" pitchFamily="34" charset="0"/>
              </a:rPr>
              <a:t>Естественно-научная </a:t>
            </a:r>
            <a:r>
              <a:rPr lang="ru-RU" sz="2800" i="1" dirty="0">
                <a:solidFill>
                  <a:srgbClr val="0070C0"/>
                </a:solidFill>
                <a:latin typeface="Calibri" panose="020F0502020204030204" pitchFamily="34" charset="0"/>
                <a:cs typeface="Calibri" panose="020F0502020204030204" pitchFamily="34" charset="0"/>
              </a:rPr>
              <a:t>грамотность </a:t>
            </a:r>
            <a:r>
              <a:rPr lang="ru-RU" sz="2800" dirty="0">
                <a:solidFill>
                  <a:srgbClr val="0070C0"/>
                </a:solidFill>
                <a:latin typeface="Calibri" panose="020F0502020204030204" pitchFamily="34" charset="0"/>
                <a:cs typeface="Calibri" panose="020F0502020204030204" pitchFamily="34" charset="0"/>
              </a:rPr>
              <a:t>(физика, химия, биология, география) по каждому предмету по 8 тестовых заданий, всего 32 тестовых задания.   </a:t>
            </a:r>
          </a:p>
          <a:p>
            <a:r>
              <a:rPr lang="ru-RU" sz="2800" b="1" dirty="0">
                <a:solidFill>
                  <a:srgbClr val="0070C0"/>
                </a:solidFill>
                <a:latin typeface="Calibri" panose="020F0502020204030204" pitchFamily="34" charset="0"/>
                <a:cs typeface="Calibri" panose="020F0502020204030204" pitchFamily="34" charset="0"/>
              </a:rPr>
              <a:t>Форма тестовых заданий: </a:t>
            </a:r>
            <a:r>
              <a:rPr lang="ru-RU" sz="2800" dirty="0">
                <a:solidFill>
                  <a:srgbClr val="0070C0"/>
                </a:solidFill>
                <a:latin typeface="Calibri" panose="020F0502020204030204" pitchFamily="34" charset="0"/>
                <a:cs typeface="Calibri" panose="020F0502020204030204" pitchFamily="34" charset="0"/>
              </a:rPr>
              <a:t>с выбором одного правильного ответа.    </a:t>
            </a:r>
          </a:p>
          <a:p>
            <a:r>
              <a:rPr lang="ru-RU" sz="2800" b="1" dirty="0">
                <a:solidFill>
                  <a:srgbClr val="0070C0"/>
                </a:solidFill>
                <a:latin typeface="Calibri" panose="020F0502020204030204" pitchFamily="34" charset="0"/>
                <a:cs typeface="Calibri" panose="020F0502020204030204" pitchFamily="34" charset="0"/>
              </a:rPr>
              <a:t>Время выполнения теста</a:t>
            </a:r>
            <a:r>
              <a:rPr lang="ru-RU" sz="2800" dirty="0">
                <a:solidFill>
                  <a:srgbClr val="0070C0"/>
                </a:solidFill>
                <a:latin typeface="Calibri" panose="020F0502020204030204" pitchFamily="34" charset="0"/>
                <a:cs typeface="Calibri" panose="020F0502020204030204" pitchFamily="34" charset="0"/>
              </a:rPr>
              <a:t> – 150 минут (2  часа 30 минут).  </a:t>
            </a:r>
          </a:p>
          <a:p>
            <a:r>
              <a:rPr lang="ru-RU" sz="2800" b="1" dirty="0">
                <a:solidFill>
                  <a:srgbClr val="0070C0"/>
                </a:solidFill>
                <a:latin typeface="Calibri" panose="020F0502020204030204" pitchFamily="34" charset="0"/>
                <a:cs typeface="Calibri" panose="020F0502020204030204" pitchFamily="34" charset="0"/>
              </a:rPr>
              <a:t>Максимальный балл </a:t>
            </a:r>
            <a:r>
              <a:rPr lang="ru-RU" sz="2800" dirty="0">
                <a:solidFill>
                  <a:srgbClr val="0070C0"/>
                </a:solidFill>
                <a:latin typeface="Calibri" panose="020F0502020204030204" pitchFamily="34" charset="0"/>
                <a:cs typeface="Calibri" panose="020F0502020204030204" pitchFamily="34" charset="0"/>
              </a:rPr>
              <a:t>– 75.   </a:t>
            </a:r>
            <a:endParaRPr lang="x-none" sz="2800" dirty="0">
              <a:solidFill>
                <a:srgbClr val="0070C0"/>
              </a:solidFill>
              <a:latin typeface="Calibri" panose="020F0502020204030204" pitchFamily="34" charset="0"/>
              <a:cs typeface="Calibri" panose="020F0502020204030204" pitchFamily="34" charset="0"/>
            </a:endParaRPr>
          </a:p>
        </p:txBody>
      </p:sp>
      <p:pic>
        <p:nvPicPr>
          <p:cNvPr id="10" name="Рисунок 9">
            <a:extLst>
              <a:ext uri="{FF2B5EF4-FFF2-40B4-BE49-F238E27FC236}">
                <a16:creationId xmlns:a16="http://schemas.microsoft.com/office/drawing/2014/main" xmlns="" id="{445F193E-18BB-B1A4-2413-76D0271AEB5F}"/>
              </a:ext>
            </a:extLst>
          </p:cNvPr>
          <p:cNvPicPr>
            <a:picLocks noChangeAspect="1"/>
          </p:cNvPicPr>
          <p:nvPr/>
        </p:nvPicPr>
        <p:blipFill>
          <a:blip r:embed="rId3"/>
          <a:stretch>
            <a:fillRect/>
          </a:stretch>
        </p:blipFill>
        <p:spPr>
          <a:xfrm>
            <a:off x="-455691" y="1439779"/>
            <a:ext cx="5451022" cy="3978442"/>
          </a:xfrm>
          <a:prstGeom prst="rect">
            <a:avLst/>
          </a:prstGeom>
        </p:spPr>
      </p:pic>
    </p:spTree>
    <p:extLst>
      <p:ext uri="{BB962C8B-B14F-4D97-AF65-F5344CB8AC3E}">
        <p14:creationId xmlns:p14="http://schemas.microsoft.com/office/powerpoint/2010/main" val="411277295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5EDAB-9BF3-A5A0-30C3-BD58377D911D}"/>
              </a:ext>
            </a:extLst>
          </p:cNvPr>
          <p:cNvSpPr txBox="1"/>
          <p:nvPr/>
        </p:nvSpPr>
        <p:spPr>
          <a:xfrm>
            <a:off x="129653" y="696226"/>
            <a:ext cx="11932693" cy="6386364"/>
          </a:xfrm>
          <a:prstGeom prst="rect">
            <a:avLst/>
          </a:prstGeom>
          <a:noFill/>
        </p:spPr>
        <p:txBody>
          <a:bodyPr wrap="square" rtlCol="0">
            <a:spAutoFit/>
          </a:bodyPr>
          <a:lstStyle/>
          <a:p>
            <a:r>
              <a:rPr lang="ru-RU" sz="3200" b="1" dirty="0">
                <a:solidFill>
                  <a:srgbClr val="0070C0"/>
                </a:solidFill>
                <a:latin typeface="Calibri" panose="020F0502020204030204" pitchFamily="34" charset="0"/>
                <a:cs typeface="Calibri" panose="020F0502020204030204" pitchFamily="34" charset="0"/>
              </a:rPr>
              <a:t>4. Ускорение шара</a:t>
            </a:r>
          </a:p>
          <a:p>
            <a:r>
              <a:rPr lang="ru-RU" sz="3200" dirty="0">
                <a:solidFill>
                  <a:srgbClr val="0070C0"/>
                </a:solidFill>
                <a:latin typeface="Calibri" panose="020F0502020204030204" pitchFamily="34" charset="0"/>
                <a:cs typeface="Calibri" panose="020F0502020204030204" pitchFamily="34" charset="0"/>
              </a:rPr>
              <a:t>А.0,1м/с</a:t>
            </a:r>
          </a:p>
          <a:p>
            <a:r>
              <a:rPr lang="ru-RU" sz="3200" dirty="0">
                <a:solidFill>
                  <a:srgbClr val="0070C0"/>
                </a:solidFill>
                <a:latin typeface="Calibri" panose="020F0502020204030204" pitchFamily="34" charset="0"/>
                <a:cs typeface="Calibri" panose="020F0502020204030204" pitchFamily="34" charset="0"/>
              </a:rPr>
              <a:t>В.0,2 м/с</a:t>
            </a:r>
          </a:p>
          <a:p>
            <a:r>
              <a:rPr lang="ru-RU" sz="3200" dirty="0">
                <a:solidFill>
                  <a:srgbClr val="0070C0"/>
                </a:solidFill>
                <a:latin typeface="Calibri" panose="020F0502020204030204" pitchFamily="34" charset="0"/>
                <a:cs typeface="Calibri" panose="020F0502020204030204" pitchFamily="34" charset="0"/>
              </a:rPr>
              <a:t>С.0,3 м/с</a:t>
            </a:r>
          </a:p>
          <a:p>
            <a:r>
              <a:rPr lang="ru-RU" sz="3200" dirty="0">
                <a:solidFill>
                  <a:srgbClr val="0070C0"/>
                </a:solidFill>
                <a:latin typeface="Calibri" panose="020F0502020204030204" pitchFamily="34" charset="0"/>
                <a:cs typeface="Calibri" panose="020F0502020204030204" pitchFamily="34" charset="0"/>
              </a:rPr>
              <a:t>D.0,4 м/с</a:t>
            </a:r>
          </a:p>
          <a:p>
            <a:r>
              <a:rPr lang="ru-RU" sz="3200" dirty="0">
                <a:solidFill>
                  <a:srgbClr val="0070C0"/>
                </a:solidFill>
                <a:latin typeface="Calibri" panose="020F0502020204030204" pitchFamily="34" charset="0"/>
                <a:cs typeface="Calibri" panose="020F0502020204030204" pitchFamily="34" charset="0"/>
              </a:rPr>
              <a:t>Е.0,5 м/с +</a:t>
            </a:r>
          </a:p>
          <a:p>
            <a:r>
              <a:rPr lang="ru-RU" sz="3200" b="1" dirty="0">
                <a:solidFill>
                  <a:srgbClr val="0070C0"/>
                </a:solidFill>
                <a:latin typeface="Calibri" panose="020F0502020204030204" pitchFamily="34" charset="0"/>
                <a:cs typeface="Calibri" panose="020F0502020204030204" pitchFamily="34" charset="0"/>
              </a:rPr>
              <a:t>5. Положение шара во время последней вспышки</a:t>
            </a:r>
          </a:p>
          <a:p>
            <a:r>
              <a:rPr lang="ru-RU" sz="3200" dirty="0">
                <a:solidFill>
                  <a:srgbClr val="0070C0"/>
                </a:solidFill>
                <a:latin typeface="Calibri" panose="020F0502020204030204" pitchFamily="34" charset="0"/>
                <a:cs typeface="Calibri" panose="020F0502020204030204" pitchFamily="34" charset="0"/>
              </a:rPr>
              <a:t>А.16 см +</a:t>
            </a:r>
          </a:p>
          <a:p>
            <a:r>
              <a:rPr lang="ru-RU" sz="3200" dirty="0">
                <a:solidFill>
                  <a:srgbClr val="0070C0"/>
                </a:solidFill>
                <a:latin typeface="Calibri" panose="020F0502020204030204" pitchFamily="34" charset="0"/>
                <a:cs typeface="Calibri" panose="020F0502020204030204" pitchFamily="34" charset="0"/>
              </a:rPr>
              <a:t>В.8 см</a:t>
            </a:r>
          </a:p>
          <a:p>
            <a:r>
              <a:rPr lang="ru-RU" sz="3200" dirty="0">
                <a:solidFill>
                  <a:srgbClr val="0070C0"/>
                </a:solidFill>
                <a:latin typeface="Calibri" panose="020F0502020204030204" pitchFamily="34" charset="0"/>
                <a:cs typeface="Calibri" panose="020F0502020204030204" pitchFamily="34" charset="0"/>
              </a:rPr>
              <a:t>С.12 см</a:t>
            </a:r>
          </a:p>
          <a:p>
            <a:r>
              <a:rPr lang="ru-RU" sz="3200" dirty="0">
                <a:solidFill>
                  <a:srgbClr val="0070C0"/>
                </a:solidFill>
                <a:latin typeface="Calibri" panose="020F0502020204030204" pitchFamily="34" charset="0"/>
                <a:cs typeface="Calibri" panose="020F0502020204030204" pitchFamily="34" charset="0"/>
              </a:rPr>
              <a:t>D.15 </a:t>
            </a:r>
            <a:r>
              <a:rPr lang="ru-RU" sz="3200" dirty="0" err="1">
                <a:solidFill>
                  <a:srgbClr val="0070C0"/>
                </a:solidFill>
                <a:latin typeface="Calibri" panose="020F0502020204030204" pitchFamily="34" charset="0"/>
                <a:cs typeface="Calibri" panose="020F0502020204030204" pitchFamily="34" charset="0"/>
              </a:rPr>
              <a:t>cм</a:t>
            </a:r>
            <a:endParaRPr lang="ru-RU" sz="3200" dirty="0">
              <a:solidFill>
                <a:srgbClr val="0070C0"/>
              </a:solidFill>
              <a:latin typeface="Calibri" panose="020F0502020204030204" pitchFamily="34" charset="0"/>
              <a:cs typeface="Calibri" panose="020F0502020204030204" pitchFamily="34" charset="0"/>
            </a:endParaRPr>
          </a:p>
          <a:p>
            <a:r>
              <a:rPr lang="ru-RU" sz="3200" dirty="0">
                <a:solidFill>
                  <a:srgbClr val="0070C0"/>
                </a:solidFill>
                <a:latin typeface="Calibri" panose="020F0502020204030204" pitchFamily="34" charset="0"/>
                <a:cs typeface="Calibri" panose="020F0502020204030204" pitchFamily="34" charset="0"/>
              </a:rPr>
              <a:t>Е.10 см</a:t>
            </a:r>
          </a:p>
          <a:p>
            <a:r>
              <a:rPr lang="ru-RU" sz="2500" b="1" dirty="0">
                <a:solidFill>
                  <a:srgbClr val="C00000"/>
                </a:solidFill>
                <a:latin typeface="Calibri" panose="020F0502020204030204" pitchFamily="34" charset="0"/>
                <a:cs typeface="Calibri" panose="020F0502020204030204" pitchFamily="34" charset="0"/>
              </a:rPr>
              <a:t> </a:t>
            </a:r>
            <a:endParaRPr lang="ru-RU" sz="25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5616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04417394"/>
              </p:ext>
            </p:extLst>
          </p:nvPr>
        </p:nvGraphicFramePr>
        <p:xfrm>
          <a:off x="504497" y="1718442"/>
          <a:ext cx="10869000" cy="4122860"/>
        </p:xfrm>
        <a:graphic>
          <a:graphicData uri="http://schemas.openxmlformats.org/drawingml/2006/table">
            <a:tbl>
              <a:tblPr firstRow="1" firstCol="1" bandRow="1">
                <a:tableStyleId>{5C22544A-7EE6-4342-B048-85BDC9FD1C3A}</a:tableStyleId>
              </a:tblPr>
              <a:tblGrid>
                <a:gridCol w="3622621"/>
                <a:gridCol w="3622621"/>
                <a:gridCol w="3623758"/>
              </a:tblGrid>
              <a:tr h="1360390">
                <a:tc>
                  <a:txBody>
                    <a:bodyPr/>
                    <a:lstStyle/>
                    <a:p>
                      <a:pPr algn="ctr">
                        <a:lnSpc>
                          <a:spcPct val="115000"/>
                        </a:lnSpc>
                        <a:spcAft>
                          <a:spcPts val="0"/>
                        </a:spcAft>
                      </a:pPr>
                      <a:r>
                        <a:rPr lang="ru-RU" sz="4000" dirty="0">
                          <a:effectLst/>
                        </a:rPr>
                        <a:t>Н</a:t>
                      </a:r>
                      <a:endParaRPr lang="ru-RU"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Ватт</a:t>
                      </a:r>
                      <a:endParaRPr lang="ru-RU"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кандела</a:t>
                      </a:r>
                      <a:endParaRPr lang="ru-RU" sz="1800">
                        <a:effectLst/>
                        <a:latin typeface="Calibri"/>
                        <a:ea typeface="Calibri"/>
                        <a:cs typeface="Times New Roman"/>
                      </a:endParaRPr>
                    </a:p>
                  </a:txBody>
                  <a:tcPr marL="68580" marR="68580" marT="0" marB="0"/>
                </a:tc>
              </a:tr>
              <a:tr h="657596">
                <a:tc>
                  <a:txBody>
                    <a:bodyPr/>
                    <a:lstStyle/>
                    <a:p>
                      <a:pPr algn="ctr">
                        <a:lnSpc>
                          <a:spcPct val="115000"/>
                        </a:lnSpc>
                        <a:spcAft>
                          <a:spcPts val="0"/>
                        </a:spcAft>
                      </a:pPr>
                      <a:r>
                        <a:rPr lang="ru-RU" sz="4000" dirty="0">
                          <a:effectLst/>
                        </a:rPr>
                        <a:t>В</a:t>
                      </a:r>
                      <a:endParaRPr lang="ru-RU"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Ньютон</a:t>
                      </a:r>
                      <a:endParaRPr lang="ru-RU"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Гц</a:t>
                      </a:r>
                      <a:endParaRPr lang="ru-RU" sz="1800" dirty="0">
                        <a:effectLst/>
                        <a:latin typeface="Calibri"/>
                        <a:ea typeface="Calibri"/>
                        <a:cs typeface="Times New Roman"/>
                      </a:endParaRPr>
                    </a:p>
                  </a:txBody>
                  <a:tcPr marL="68580" marR="68580" marT="0" marB="0"/>
                </a:tc>
              </a:tr>
              <a:tr h="657596">
                <a:tc>
                  <a:txBody>
                    <a:bodyPr/>
                    <a:lstStyle/>
                    <a:p>
                      <a:pPr algn="ctr">
                        <a:lnSpc>
                          <a:spcPct val="115000"/>
                        </a:lnSpc>
                        <a:spcAft>
                          <a:spcPts val="0"/>
                        </a:spcAft>
                      </a:pPr>
                      <a:r>
                        <a:rPr lang="ru-RU" sz="4000">
                          <a:effectLst/>
                        </a:rPr>
                        <a:t>кд</a:t>
                      </a:r>
                      <a:endParaRPr lang="ru-RU" sz="18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Герц</a:t>
                      </a:r>
                      <a:endParaRPr lang="ru-RU" sz="18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Дж</a:t>
                      </a:r>
                      <a:endParaRPr lang="ru-RU" sz="1800" dirty="0">
                        <a:effectLst/>
                        <a:latin typeface="Calibri"/>
                        <a:ea typeface="Calibri"/>
                        <a:cs typeface="Times New Roman"/>
                      </a:endParaRPr>
                    </a:p>
                  </a:txBody>
                  <a:tcPr marL="68580" marR="68580" marT="0" marB="0"/>
                </a:tc>
              </a:tr>
              <a:tr h="1360390">
                <a:tc>
                  <a:txBody>
                    <a:bodyPr/>
                    <a:lstStyle/>
                    <a:p>
                      <a:pPr algn="ctr">
                        <a:lnSpc>
                          <a:spcPct val="115000"/>
                        </a:lnSpc>
                        <a:spcAft>
                          <a:spcPts val="0"/>
                        </a:spcAft>
                      </a:pPr>
                      <a:r>
                        <a:rPr lang="ru-RU" sz="4000">
                          <a:effectLst/>
                        </a:rPr>
                        <a:t>Джоуль</a:t>
                      </a:r>
                      <a:endParaRPr lang="ru-RU" sz="18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Вольт</a:t>
                      </a:r>
                      <a:endParaRPr lang="ru-RU" sz="18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Вт</a:t>
                      </a:r>
                      <a:endParaRPr lang="ru-RU" sz="18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2254469" y="487299"/>
            <a:ext cx="73782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6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ИГРА </a:t>
            </a:r>
            <a:r>
              <a:rPr kumimoji="0" lang="ru-RU" sz="6000" b="1"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6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БИНГО</a:t>
            </a:r>
            <a:r>
              <a:rPr kumimoji="0" lang="ru-RU" sz="6000" b="1" i="0" u="none" strike="noStrike" cap="none" normalizeH="0" baseline="0" dirty="0" smtClean="0">
                <a:ln>
                  <a:noFill/>
                </a:ln>
                <a:solidFill>
                  <a:srgbClr val="0070C0"/>
                </a:solidFill>
                <a:effectLst/>
                <a:latin typeface="Calibri"/>
                <a:ea typeface="Calibri" pitchFamily="34" charset="0"/>
                <a:cs typeface="Times New Roman" pitchFamily="18" charset="0"/>
              </a:rPr>
              <a:t>»</a:t>
            </a:r>
            <a:endParaRPr kumimoji="0" lang="ru-RU" sz="36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7514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6744" y="1182415"/>
            <a:ext cx="10736317" cy="3785652"/>
          </a:xfrm>
          <a:prstGeom prst="rect">
            <a:avLst/>
          </a:prstGeom>
        </p:spPr>
        <p:txBody>
          <a:bodyPr wrap="square">
            <a:spAutoFit/>
          </a:bodyPr>
          <a:lstStyle/>
          <a:p>
            <a:r>
              <a:rPr lang="ru-RU" sz="6000" b="1" dirty="0">
                <a:solidFill>
                  <a:schemeClr val="accent1"/>
                </a:solidFill>
              </a:rPr>
              <a:t>Стратегия «10 основных пунктов»</a:t>
            </a:r>
            <a:endParaRPr lang="ru-RU" sz="6000" dirty="0">
              <a:solidFill>
                <a:schemeClr val="accent1"/>
              </a:solidFill>
            </a:endParaRPr>
          </a:p>
          <a:p>
            <a:r>
              <a:rPr lang="ru-RU" sz="6000" b="1" dirty="0">
                <a:solidFill>
                  <a:schemeClr val="accent1"/>
                </a:solidFill>
              </a:rPr>
              <a:t>За 2 мин напишите по теме «Небесная сфера»</a:t>
            </a:r>
            <a:endParaRPr lang="ru-RU" sz="6000" dirty="0">
              <a:solidFill>
                <a:schemeClr val="accent1"/>
              </a:solidFill>
            </a:endParaRPr>
          </a:p>
        </p:txBody>
      </p:sp>
    </p:spTree>
    <p:extLst>
      <p:ext uri="{BB962C8B-B14F-4D97-AF65-F5344CB8AC3E}">
        <p14:creationId xmlns:p14="http://schemas.microsoft.com/office/powerpoint/2010/main" val="3935590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0166" y="914401"/>
            <a:ext cx="10689020" cy="5847755"/>
          </a:xfrm>
          <a:prstGeom prst="rect">
            <a:avLst/>
          </a:prstGeom>
        </p:spPr>
        <p:txBody>
          <a:bodyPr wrap="square">
            <a:spAutoFit/>
          </a:bodyPr>
          <a:lstStyle/>
          <a:p>
            <a:r>
              <a:rPr lang="ru-RU" sz="4800" b="1" dirty="0" smtClean="0">
                <a:solidFill>
                  <a:schemeClr val="accent1"/>
                </a:solidFill>
                <a:latin typeface="Arial Black" pitchFamily="34" charset="0"/>
              </a:rPr>
              <a:t>         Прием </a:t>
            </a:r>
            <a:r>
              <a:rPr lang="ru-RU" sz="4800" b="1" dirty="0">
                <a:solidFill>
                  <a:schemeClr val="accent1"/>
                </a:solidFill>
                <a:latin typeface="Arial Black" pitchFamily="34" charset="0"/>
              </a:rPr>
              <a:t>«4 лишний</a:t>
            </a:r>
            <a:r>
              <a:rPr lang="ru-RU" sz="4800" b="1" dirty="0" smtClean="0">
                <a:solidFill>
                  <a:schemeClr val="accent1"/>
                </a:solidFill>
                <a:latin typeface="Arial Black" pitchFamily="34" charset="0"/>
              </a:rPr>
              <a:t>»</a:t>
            </a:r>
          </a:p>
          <a:p>
            <a:r>
              <a:rPr lang="ru-RU" sz="4400" dirty="0" smtClean="0">
                <a:solidFill>
                  <a:schemeClr val="accent1"/>
                </a:solidFill>
                <a:latin typeface="Arial Black" pitchFamily="34" charset="0"/>
              </a:rPr>
              <a:t>1.Амперметр, вольтметр, реостат, весы.</a:t>
            </a:r>
          </a:p>
          <a:p>
            <a:r>
              <a:rPr lang="ru-RU" sz="4400" dirty="0" smtClean="0">
                <a:solidFill>
                  <a:schemeClr val="accent1"/>
                </a:solidFill>
                <a:latin typeface="Arial Black" pitchFamily="34" charset="0"/>
              </a:rPr>
              <a:t>2. Венера, Марс, Земля, созвездие.</a:t>
            </a:r>
          </a:p>
          <a:p>
            <a:r>
              <a:rPr lang="ru-RU" sz="4400" dirty="0" smtClean="0">
                <a:solidFill>
                  <a:schemeClr val="accent1"/>
                </a:solidFill>
                <a:latin typeface="Arial Black" pitchFamily="34" charset="0"/>
              </a:rPr>
              <a:t>3. Сила тяжести, сила трения, сила упругости, индуктивность.</a:t>
            </a:r>
          </a:p>
          <a:p>
            <a:endParaRPr lang="ru-RU" sz="4400" dirty="0">
              <a:latin typeface="Arial Black" pitchFamily="34" charset="0"/>
            </a:endParaRPr>
          </a:p>
          <a:p>
            <a:r>
              <a:rPr lang="ru-RU" b="1" dirty="0"/>
              <a:t> </a:t>
            </a:r>
            <a:endParaRPr lang="ru-RU" dirty="0"/>
          </a:p>
        </p:txBody>
      </p:sp>
    </p:spTree>
    <p:extLst>
      <p:ext uri="{BB962C8B-B14F-4D97-AF65-F5344CB8AC3E}">
        <p14:creationId xmlns:p14="http://schemas.microsoft.com/office/powerpoint/2010/main" val="2814333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979" y="1245476"/>
            <a:ext cx="10799380" cy="3785652"/>
          </a:xfrm>
          <a:prstGeom prst="rect">
            <a:avLst/>
          </a:prstGeom>
        </p:spPr>
        <p:txBody>
          <a:bodyPr wrap="square">
            <a:spAutoFit/>
          </a:bodyPr>
          <a:lstStyle/>
          <a:p>
            <a:r>
              <a:rPr lang="ru-RU" sz="4800" b="1" dirty="0" smtClean="0">
                <a:latin typeface="Arial Black" pitchFamily="34" charset="0"/>
              </a:rPr>
              <a:t>       </a:t>
            </a:r>
            <a:r>
              <a:rPr lang="ru-RU" sz="4800" b="1" dirty="0" smtClean="0">
                <a:solidFill>
                  <a:schemeClr val="accent1"/>
                </a:solidFill>
                <a:latin typeface="Arial Black" pitchFamily="34" charset="0"/>
              </a:rPr>
              <a:t>Прием </a:t>
            </a:r>
            <a:r>
              <a:rPr lang="ru-RU" sz="4800" b="1" dirty="0">
                <a:solidFill>
                  <a:schemeClr val="accent1"/>
                </a:solidFill>
                <a:latin typeface="Arial Black" pitchFamily="34" charset="0"/>
              </a:rPr>
              <a:t>«Научи обратно</a:t>
            </a:r>
            <a:r>
              <a:rPr lang="ru-RU" sz="4800" b="1" dirty="0" smtClean="0">
                <a:solidFill>
                  <a:schemeClr val="accent1"/>
                </a:solidFill>
                <a:latin typeface="Arial Black" pitchFamily="34" charset="0"/>
              </a:rPr>
              <a:t>»</a:t>
            </a:r>
          </a:p>
          <a:p>
            <a:endParaRPr lang="ru-RU" sz="4800" dirty="0">
              <a:solidFill>
                <a:schemeClr val="accent1"/>
              </a:solidFill>
              <a:latin typeface="Arial Black" pitchFamily="34" charset="0"/>
            </a:endParaRPr>
          </a:p>
          <a:p>
            <a:r>
              <a:rPr lang="ru-RU" sz="4800" b="1" dirty="0">
                <a:solidFill>
                  <a:schemeClr val="accent1"/>
                </a:solidFill>
                <a:latin typeface="Arial Black" pitchFamily="34" charset="0"/>
              </a:rPr>
              <a:t>(участники готовятся и обучают друг друга только что изученным материалом)</a:t>
            </a:r>
            <a:endParaRPr lang="ru-RU" sz="4800" dirty="0">
              <a:solidFill>
                <a:schemeClr val="accent1"/>
              </a:solidFill>
              <a:latin typeface="Arial Black" pitchFamily="34" charset="0"/>
            </a:endParaRPr>
          </a:p>
        </p:txBody>
      </p:sp>
    </p:spTree>
    <p:extLst>
      <p:ext uri="{BB962C8B-B14F-4D97-AF65-F5344CB8AC3E}">
        <p14:creationId xmlns:p14="http://schemas.microsoft.com/office/powerpoint/2010/main" val="2338216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967" y="599090"/>
            <a:ext cx="11130454" cy="5816977"/>
          </a:xfrm>
          <a:prstGeom prst="rect">
            <a:avLst/>
          </a:prstGeom>
        </p:spPr>
        <p:txBody>
          <a:bodyPr wrap="square">
            <a:spAutoFit/>
          </a:bodyPr>
          <a:lstStyle/>
          <a:p>
            <a:r>
              <a:rPr lang="ru-RU" sz="4000" b="1" dirty="0" smtClean="0">
                <a:solidFill>
                  <a:schemeClr val="accent1"/>
                </a:solidFill>
              </a:rPr>
              <a:t>            Закончите </a:t>
            </a:r>
            <a:r>
              <a:rPr lang="ru-RU" sz="4000" b="1" dirty="0">
                <a:solidFill>
                  <a:schemeClr val="accent1"/>
                </a:solidFill>
              </a:rPr>
              <a:t>предложения</a:t>
            </a:r>
            <a:r>
              <a:rPr lang="ru-RU" sz="4000" b="1" dirty="0" smtClean="0">
                <a:solidFill>
                  <a:schemeClr val="accent1"/>
                </a:solidFill>
              </a:rPr>
              <a:t>…</a:t>
            </a:r>
          </a:p>
          <a:p>
            <a:r>
              <a:rPr lang="ru-RU" sz="4000" b="1" dirty="0" smtClean="0">
                <a:solidFill>
                  <a:schemeClr val="accent1"/>
                </a:solidFill>
              </a:rPr>
              <a:t>-</a:t>
            </a:r>
            <a:r>
              <a:rPr lang="ru-RU" sz="4000" dirty="0" smtClean="0">
                <a:solidFill>
                  <a:schemeClr val="accent1"/>
                </a:solidFill>
              </a:rPr>
              <a:t> </a:t>
            </a:r>
            <a:r>
              <a:rPr lang="ru-RU" sz="2800" dirty="0">
                <a:solidFill>
                  <a:schemeClr val="accent1"/>
                </a:solidFill>
              </a:rPr>
              <a:t>Н</a:t>
            </a:r>
            <a:r>
              <a:rPr lang="ru-RU" sz="2800" dirty="0" smtClean="0">
                <a:solidFill>
                  <a:schemeClr val="accent1"/>
                </a:solidFill>
              </a:rPr>
              <a:t>аправленный </a:t>
            </a:r>
            <a:r>
              <a:rPr lang="ru-RU" sz="2800" dirty="0">
                <a:solidFill>
                  <a:schemeClr val="accent1"/>
                </a:solidFill>
              </a:rPr>
              <a:t>отрезок, проведенный из начального положения тела в его конечное </a:t>
            </a:r>
            <a:r>
              <a:rPr lang="ru-RU" sz="2800" dirty="0" smtClean="0">
                <a:solidFill>
                  <a:schemeClr val="accent1"/>
                </a:solidFill>
              </a:rPr>
              <a:t>положение называют….</a:t>
            </a:r>
            <a:endParaRPr lang="ru-RU" sz="2800" b="1" dirty="0" smtClean="0">
              <a:solidFill>
                <a:schemeClr val="accent1"/>
              </a:solidFill>
            </a:endParaRPr>
          </a:p>
          <a:p>
            <a:r>
              <a:rPr lang="ru-RU" sz="4000" dirty="0" smtClean="0">
                <a:solidFill>
                  <a:schemeClr val="accent1"/>
                </a:solidFill>
              </a:rPr>
              <a:t>-</a:t>
            </a:r>
            <a:r>
              <a:rPr lang="ru-RU" sz="2800" dirty="0">
                <a:solidFill>
                  <a:schemeClr val="accent1"/>
                </a:solidFill>
              </a:rPr>
              <a:t> </a:t>
            </a:r>
            <a:r>
              <a:rPr lang="ru-RU" sz="2800" dirty="0" smtClean="0">
                <a:solidFill>
                  <a:schemeClr val="accent1"/>
                </a:solidFill>
              </a:rPr>
              <a:t>Физическую </a:t>
            </a:r>
            <a:r>
              <a:rPr lang="ru-RU" sz="2800" dirty="0">
                <a:solidFill>
                  <a:schemeClr val="accent1"/>
                </a:solidFill>
              </a:rPr>
              <a:t>величину, равную отношению перемещения тела к промежутку времени, в течение которого произошло это </a:t>
            </a:r>
            <a:r>
              <a:rPr lang="ru-RU" sz="2800" dirty="0" smtClean="0">
                <a:solidFill>
                  <a:schemeClr val="accent1"/>
                </a:solidFill>
              </a:rPr>
              <a:t>перемещение называют….</a:t>
            </a:r>
          </a:p>
          <a:p>
            <a:r>
              <a:rPr lang="ru-RU" sz="2800" dirty="0" smtClean="0">
                <a:solidFill>
                  <a:schemeClr val="accent1"/>
                </a:solidFill>
              </a:rPr>
              <a:t>-</a:t>
            </a:r>
            <a:r>
              <a:rPr lang="ru-RU" sz="2800" dirty="0">
                <a:solidFill>
                  <a:schemeClr val="accent1"/>
                </a:solidFill>
              </a:rPr>
              <a:t>Мерой взаимодействия тел является </a:t>
            </a:r>
            <a:r>
              <a:rPr lang="ru-RU" sz="2800" dirty="0" smtClean="0">
                <a:solidFill>
                  <a:schemeClr val="accent1"/>
                </a:solidFill>
              </a:rPr>
              <a:t>…</a:t>
            </a:r>
          </a:p>
          <a:p>
            <a:r>
              <a:rPr lang="ru-RU" sz="2800" dirty="0" smtClean="0">
                <a:solidFill>
                  <a:schemeClr val="accent1"/>
                </a:solidFill>
              </a:rPr>
              <a:t>-</a:t>
            </a:r>
            <a:r>
              <a:rPr lang="ru-RU" sz="2800" dirty="0">
                <a:solidFill>
                  <a:schemeClr val="accent1"/>
                </a:solidFill>
              </a:rPr>
              <a:t>Силу, с которой Земля притягивает предметы, </a:t>
            </a:r>
            <a:r>
              <a:rPr lang="ru-RU" sz="2800" dirty="0" smtClean="0">
                <a:solidFill>
                  <a:schemeClr val="accent1"/>
                </a:solidFill>
              </a:rPr>
              <a:t>называют….</a:t>
            </a:r>
          </a:p>
          <a:p>
            <a:r>
              <a:rPr lang="ru-RU" sz="2800" dirty="0" smtClean="0">
                <a:solidFill>
                  <a:schemeClr val="accent1"/>
                </a:solidFill>
              </a:rPr>
              <a:t>-</a:t>
            </a:r>
            <a:r>
              <a:rPr lang="ru-RU" sz="2800" dirty="0">
                <a:solidFill>
                  <a:schemeClr val="accent1"/>
                </a:solidFill>
              </a:rPr>
              <a:t>Ф</a:t>
            </a:r>
            <a:r>
              <a:rPr lang="ru-RU" sz="2800" dirty="0" smtClean="0">
                <a:solidFill>
                  <a:schemeClr val="accent1"/>
                </a:solidFill>
              </a:rPr>
              <a:t>изическая </a:t>
            </a:r>
            <a:r>
              <a:rPr lang="ru-RU" sz="2800" dirty="0">
                <a:solidFill>
                  <a:schemeClr val="accent1"/>
                </a:solidFill>
              </a:rPr>
              <a:t>величина, равная отношению массы тела к его </a:t>
            </a:r>
            <a:r>
              <a:rPr lang="ru-RU" sz="2800" dirty="0" smtClean="0">
                <a:solidFill>
                  <a:schemeClr val="accent1"/>
                </a:solidFill>
              </a:rPr>
              <a:t>объёму называют…</a:t>
            </a:r>
            <a:r>
              <a:rPr lang="ru-RU" sz="2800" dirty="0">
                <a:solidFill>
                  <a:schemeClr val="accent1"/>
                </a:solidFill>
              </a:rPr>
              <a:t> </a:t>
            </a:r>
            <a:endParaRPr lang="ru-RU" sz="2800" dirty="0" smtClean="0">
              <a:solidFill>
                <a:schemeClr val="accent1"/>
              </a:solidFill>
            </a:endParaRPr>
          </a:p>
          <a:p>
            <a:r>
              <a:rPr lang="ru-RU" sz="2800" dirty="0" smtClean="0">
                <a:solidFill>
                  <a:schemeClr val="accent1"/>
                </a:solidFill>
              </a:rPr>
              <a:t>- </a:t>
            </a:r>
            <a:r>
              <a:rPr lang="ru-RU" sz="2800" dirty="0">
                <a:solidFill>
                  <a:schemeClr val="accent1"/>
                </a:solidFill>
              </a:rPr>
              <a:t>В</a:t>
            </a:r>
            <a:r>
              <a:rPr lang="ru-RU" sz="2800" dirty="0" smtClean="0">
                <a:solidFill>
                  <a:schemeClr val="accent1"/>
                </a:solidFill>
              </a:rPr>
              <a:t>екторная </a:t>
            </a:r>
            <a:r>
              <a:rPr lang="ru-RU" sz="2800" dirty="0">
                <a:solidFill>
                  <a:schemeClr val="accent1"/>
                </a:solidFill>
              </a:rPr>
              <a:t>физическая величина, равная произведению массы тела на его скорость и имеющая направление </a:t>
            </a:r>
            <a:r>
              <a:rPr lang="ru-RU" sz="2800" dirty="0" smtClean="0">
                <a:solidFill>
                  <a:schemeClr val="accent1"/>
                </a:solidFill>
              </a:rPr>
              <a:t>скорости…</a:t>
            </a:r>
            <a:endParaRPr lang="ru-RU" sz="2800" dirty="0">
              <a:solidFill>
                <a:schemeClr val="accent1"/>
              </a:solidFill>
            </a:endParaRPr>
          </a:p>
        </p:txBody>
      </p:sp>
    </p:spTree>
    <p:extLst>
      <p:ext uri="{BB962C8B-B14F-4D97-AF65-F5344CB8AC3E}">
        <p14:creationId xmlns:p14="http://schemas.microsoft.com/office/powerpoint/2010/main" val="264980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7559" y="725214"/>
            <a:ext cx="10610193" cy="6617196"/>
          </a:xfrm>
          <a:prstGeom prst="rect">
            <a:avLst/>
          </a:prstGeom>
        </p:spPr>
        <p:txBody>
          <a:bodyPr wrap="square">
            <a:spAutoFit/>
          </a:bodyPr>
          <a:lstStyle/>
          <a:p>
            <a:pPr algn="ctr"/>
            <a:r>
              <a:rPr lang="ru-RU" sz="4400" b="1" dirty="0">
                <a:solidFill>
                  <a:schemeClr val="accent1"/>
                </a:solidFill>
              </a:rPr>
              <a:t>Прием «Найти соответствие</a:t>
            </a:r>
            <a:r>
              <a:rPr lang="ru-RU" sz="4400" b="1" dirty="0" smtClean="0">
                <a:solidFill>
                  <a:schemeClr val="accent1"/>
                </a:solidFill>
              </a:rPr>
              <a:t>»</a:t>
            </a:r>
          </a:p>
          <a:p>
            <a:pPr algn="ctr"/>
            <a:r>
              <a:rPr lang="ru-RU" sz="3600" dirty="0">
                <a:solidFill>
                  <a:schemeClr val="accent1"/>
                </a:solidFill>
              </a:rPr>
              <a:t>ФИЗИЧЕСКИЕ ВЕЛИЧИНЫ </a:t>
            </a:r>
            <a:r>
              <a:rPr lang="ru-RU" sz="3600" dirty="0" smtClean="0">
                <a:solidFill>
                  <a:schemeClr val="accent1"/>
                </a:solidFill>
              </a:rPr>
              <a:t>ФОРМУЛЫ</a:t>
            </a:r>
          </a:p>
          <a:p>
            <a:pPr algn="ctr"/>
            <a:endParaRPr lang="ru-RU" sz="3600" dirty="0" smtClean="0">
              <a:solidFill>
                <a:schemeClr val="accent1"/>
              </a:solidFill>
            </a:endParaRPr>
          </a:p>
          <a:p>
            <a:pPr algn="ctr"/>
            <a:r>
              <a:rPr lang="ru-RU" sz="4400" dirty="0" smtClean="0">
                <a:solidFill>
                  <a:schemeClr val="accent1"/>
                </a:solidFill>
              </a:rPr>
              <a:t>А)Давление </a:t>
            </a:r>
            <a:r>
              <a:rPr lang="ru-RU" sz="4400" dirty="0">
                <a:solidFill>
                  <a:schemeClr val="accent1"/>
                </a:solidFill>
              </a:rPr>
              <a:t>жидкости </a:t>
            </a:r>
            <a:r>
              <a:rPr lang="ru-RU" sz="4400" dirty="0" smtClean="0">
                <a:solidFill>
                  <a:schemeClr val="accent1"/>
                </a:solidFill>
              </a:rPr>
              <a:t>        1</a:t>
            </a:r>
            <a:r>
              <a:rPr lang="ru-RU" sz="4400" dirty="0">
                <a:solidFill>
                  <a:schemeClr val="accent1"/>
                </a:solidFill>
              </a:rPr>
              <a:t>) </a:t>
            </a:r>
            <a:r>
              <a:rPr lang="ru-RU" sz="4400" dirty="0" err="1" smtClean="0">
                <a:solidFill>
                  <a:schemeClr val="accent1"/>
                </a:solidFill>
              </a:rPr>
              <a:t>PgV</a:t>
            </a:r>
            <a:endParaRPr lang="ru-RU" sz="4400" dirty="0">
              <a:solidFill>
                <a:schemeClr val="accent1"/>
              </a:solidFill>
            </a:endParaRPr>
          </a:p>
          <a:p>
            <a:pPr algn="ctr"/>
            <a:r>
              <a:rPr lang="ru-RU" sz="4400" dirty="0" smtClean="0">
                <a:solidFill>
                  <a:schemeClr val="accent1"/>
                </a:solidFill>
              </a:rPr>
              <a:t>Б) Сила давления               </a:t>
            </a:r>
            <a:r>
              <a:rPr lang="ru-RU" sz="4400" dirty="0">
                <a:solidFill>
                  <a:schemeClr val="accent1"/>
                </a:solidFill>
              </a:rPr>
              <a:t>2) F/S</a:t>
            </a:r>
            <a:br>
              <a:rPr lang="ru-RU" sz="4400" dirty="0">
                <a:solidFill>
                  <a:schemeClr val="accent1"/>
                </a:solidFill>
              </a:rPr>
            </a:br>
            <a:r>
              <a:rPr lang="ru-RU" sz="4400" dirty="0" smtClean="0">
                <a:solidFill>
                  <a:schemeClr val="accent1"/>
                </a:solidFill>
              </a:rPr>
              <a:t> В) Сила тяжести                  3</a:t>
            </a:r>
            <a:r>
              <a:rPr lang="ru-RU" sz="4400" dirty="0">
                <a:solidFill>
                  <a:schemeClr val="accent1"/>
                </a:solidFill>
              </a:rPr>
              <a:t>) </a:t>
            </a:r>
            <a:r>
              <a:rPr lang="ru-RU" sz="4400" dirty="0" err="1">
                <a:solidFill>
                  <a:schemeClr val="accent1"/>
                </a:solidFill>
              </a:rPr>
              <a:t>m•g</a:t>
            </a:r>
            <a:r>
              <a:rPr lang="ru-RU" sz="4400" dirty="0">
                <a:solidFill>
                  <a:schemeClr val="accent1"/>
                </a:solidFill>
              </a:rPr>
              <a:t/>
            </a:r>
            <a:br>
              <a:rPr lang="ru-RU" sz="4400" dirty="0">
                <a:solidFill>
                  <a:schemeClr val="accent1"/>
                </a:solidFill>
              </a:rPr>
            </a:br>
            <a:r>
              <a:rPr lang="ru-RU" sz="4400" dirty="0" smtClean="0">
                <a:solidFill>
                  <a:schemeClr val="accent1"/>
                </a:solidFill>
              </a:rPr>
              <a:t>  Г) Сила Архимеда               4</a:t>
            </a:r>
            <a:r>
              <a:rPr lang="ru-RU" sz="4400" dirty="0">
                <a:solidFill>
                  <a:schemeClr val="accent1"/>
                </a:solidFill>
              </a:rPr>
              <a:t>) </a:t>
            </a:r>
            <a:r>
              <a:rPr lang="ru-RU" sz="4400" dirty="0" err="1">
                <a:solidFill>
                  <a:schemeClr val="accent1"/>
                </a:solidFill>
              </a:rPr>
              <a:t>pgh</a:t>
            </a:r>
            <a:r>
              <a:rPr lang="ru-RU" sz="4400" dirty="0">
                <a:solidFill>
                  <a:schemeClr val="accent1"/>
                </a:solidFill>
              </a:rPr>
              <a:t/>
            </a:r>
            <a:br>
              <a:rPr lang="ru-RU" sz="4400" dirty="0">
                <a:solidFill>
                  <a:schemeClr val="accent1"/>
                </a:solidFill>
              </a:rPr>
            </a:br>
            <a:r>
              <a:rPr lang="ru-RU" sz="4400" dirty="0" smtClean="0">
                <a:solidFill>
                  <a:schemeClr val="accent1"/>
                </a:solidFill>
              </a:rPr>
              <a:t>    Д) Давление                        5</a:t>
            </a:r>
            <a:r>
              <a:rPr lang="ru-RU" sz="4400" dirty="0">
                <a:solidFill>
                  <a:schemeClr val="accent1"/>
                </a:solidFill>
              </a:rPr>
              <a:t>) P•S</a:t>
            </a:r>
          </a:p>
          <a:p>
            <a:pPr algn="ctr"/>
            <a:endParaRPr lang="ru-RU" sz="4400" b="1" dirty="0" smtClean="0"/>
          </a:p>
          <a:p>
            <a:pPr algn="ctr"/>
            <a:endParaRPr lang="ru-RU" sz="4400" dirty="0"/>
          </a:p>
        </p:txBody>
      </p:sp>
    </p:spTree>
    <p:extLst>
      <p:ext uri="{BB962C8B-B14F-4D97-AF65-F5344CB8AC3E}">
        <p14:creationId xmlns:p14="http://schemas.microsoft.com/office/powerpoint/2010/main" val="13268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600" dirty="0" smtClean="0">
                <a:solidFill>
                  <a:srgbClr val="0070C0"/>
                </a:solidFill>
              </a:rPr>
              <a:t>Спасибо за внимание!</a:t>
            </a:r>
            <a:r>
              <a:rPr lang="ru-RU" sz="6600" dirty="0" smtClean="0">
                <a:solidFill>
                  <a:schemeClr val="accent5"/>
                </a:solidFill>
              </a:rPr>
              <a:t/>
            </a:r>
            <a:br>
              <a:rPr lang="ru-RU" sz="6600" dirty="0" smtClean="0">
                <a:solidFill>
                  <a:schemeClr val="accent5"/>
                </a:solidFill>
              </a:rPr>
            </a:br>
            <a:endParaRPr lang="ru-RU" sz="6600" dirty="0">
              <a:solidFill>
                <a:schemeClr val="accent5"/>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028" y="1529255"/>
            <a:ext cx="6432331" cy="485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6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29B78601-F415-4A48-AB86-2F6B81FA9136}"/>
              </a:ext>
            </a:extLst>
          </p:cNvPr>
          <p:cNvPicPr>
            <a:picLocks noGrp="1" noChangeAspect="1"/>
          </p:cNvPicPr>
          <p:nvPr>
            <p:ph sz="quarter" idx="4294967295"/>
          </p:nvPr>
        </p:nvPicPr>
        <p:blipFill>
          <a:blip r:embed="rId3"/>
          <a:srcRect l="30440" r="30440"/>
          <a:stretch/>
        </p:blipFill>
        <p:spPr>
          <a:xfrm>
            <a:off x="0" y="0"/>
            <a:ext cx="4024313" cy="6858000"/>
          </a:xfrm>
          <a:prstGeom prst="rect">
            <a:avLst/>
          </a:prstGeom>
        </p:spPr>
      </p:pic>
      <p:sp>
        <p:nvSpPr>
          <p:cNvPr id="5" name="TextBox 4">
            <a:extLst>
              <a:ext uri="{FF2B5EF4-FFF2-40B4-BE49-F238E27FC236}">
                <a16:creationId xmlns:a16="http://schemas.microsoft.com/office/drawing/2014/main" xmlns="" id="{F60609D0-5CD0-DB81-1AB0-572DD7B1E98A}"/>
              </a:ext>
            </a:extLst>
          </p:cNvPr>
          <p:cNvSpPr txBox="1"/>
          <p:nvPr/>
        </p:nvSpPr>
        <p:spPr>
          <a:xfrm>
            <a:off x="4315326" y="289679"/>
            <a:ext cx="7382170" cy="5755422"/>
          </a:xfrm>
          <a:prstGeom prst="rect">
            <a:avLst/>
          </a:prstGeom>
          <a:noFill/>
        </p:spPr>
        <p:txBody>
          <a:bodyPr wrap="square" rtlCol="0">
            <a:spAutoFit/>
          </a:bodyPr>
          <a:lstStyle/>
          <a:p>
            <a:r>
              <a:rPr lang="ru-RU" sz="3200" dirty="0">
                <a:solidFill>
                  <a:srgbClr val="0070C0"/>
                </a:solidFill>
              </a:rPr>
              <a:t>ПЛАН РАБОТЫ УЧИТЕЛЯ ФИЗИКИ ПО ПОДГОТОВКЕ УЧАЩИХСЯ 9-Х</a:t>
            </a:r>
            <a:r>
              <a:rPr lang="en-US" sz="3200" dirty="0">
                <a:solidFill>
                  <a:srgbClr val="0070C0"/>
                </a:solidFill>
              </a:rPr>
              <a:t> </a:t>
            </a:r>
            <a:r>
              <a:rPr lang="ru-RU" sz="3200" dirty="0">
                <a:solidFill>
                  <a:srgbClr val="0070C0"/>
                </a:solidFill>
              </a:rPr>
              <a:t>КЛАССОВ К МОДО:</a:t>
            </a:r>
            <a:br>
              <a:rPr lang="ru-RU" sz="3200" dirty="0">
                <a:solidFill>
                  <a:srgbClr val="0070C0"/>
                </a:solidFill>
              </a:rPr>
            </a:br>
            <a:r>
              <a:rPr lang="ru-RU" sz="3200" dirty="0">
                <a:solidFill>
                  <a:srgbClr val="0070C0"/>
                </a:solidFill>
              </a:rPr>
              <a:t>-</a:t>
            </a:r>
            <a:r>
              <a:rPr lang="ru-RU" sz="2400" b="1" dirty="0">
                <a:solidFill>
                  <a:srgbClr val="0070C0"/>
                </a:solidFill>
                <a:latin typeface="Times New Roman" panose="02020603050405020304" pitchFamily="18" charset="0"/>
                <a:cs typeface="Times New Roman" panose="02020603050405020304" pitchFamily="18" charset="0"/>
              </a:rPr>
              <a:t>Организационная подготовка </a:t>
            </a:r>
            <a:r>
              <a:rPr lang="ru-RU" sz="2400" dirty="0">
                <a:solidFill>
                  <a:srgbClr val="0070C0"/>
                </a:solidFill>
              </a:rPr>
              <a:t>(</a:t>
            </a:r>
            <a:r>
              <a:rPr lang="ru-RU" sz="2400" dirty="0">
                <a:solidFill>
                  <a:srgbClr val="0070C0"/>
                </a:solidFill>
                <a:latin typeface="Times New Roman" panose="02020603050405020304" pitchFamily="18" charset="0"/>
                <a:cs typeface="Times New Roman" panose="02020603050405020304" pitchFamily="18" charset="0"/>
              </a:rPr>
              <a:t>ознакомление с правилами и организации и проведения МОДО всех участников образовательного процесса, оформление папки и введение мониторинга тестирования)</a:t>
            </a:r>
            <a:br>
              <a:rPr lang="ru-RU" sz="2400" dirty="0">
                <a:solidFill>
                  <a:srgbClr val="0070C0"/>
                </a:solidFill>
                <a:latin typeface="Times New Roman" panose="02020603050405020304" pitchFamily="18" charset="0"/>
                <a:cs typeface="Times New Roman" panose="02020603050405020304" pitchFamily="18" charset="0"/>
              </a:rPr>
            </a:br>
            <a:r>
              <a:rPr lang="ru-RU" sz="2400" dirty="0">
                <a:solidFill>
                  <a:srgbClr val="0070C0"/>
                </a:solidFill>
                <a:latin typeface="Times New Roman" panose="02020603050405020304" pitchFamily="18" charset="0"/>
                <a:cs typeface="Times New Roman" panose="02020603050405020304" pitchFamily="18" charset="0"/>
              </a:rPr>
              <a:t>-</a:t>
            </a:r>
            <a:r>
              <a:rPr lang="ru-RU" sz="2400" b="1" dirty="0">
                <a:solidFill>
                  <a:srgbClr val="0070C0"/>
                </a:solidFill>
                <a:latin typeface="Times New Roman" panose="02020603050405020304" pitchFamily="18" charset="0"/>
                <a:cs typeface="Times New Roman" panose="02020603050405020304" pitchFamily="18" charset="0"/>
              </a:rPr>
              <a:t>Психологическая подготовка </a:t>
            </a:r>
            <a:r>
              <a:rPr lang="ru-RU" sz="2400" dirty="0">
                <a:solidFill>
                  <a:srgbClr val="0070C0"/>
                </a:solidFill>
                <a:latin typeface="Times New Roman" panose="02020603050405020304" pitchFamily="18" charset="0"/>
                <a:cs typeface="Times New Roman" panose="02020603050405020304" pitchFamily="18" charset="0"/>
              </a:rPr>
              <a:t>(беседа, работа с родителями)</a:t>
            </a:r>
            <a:br>
              <a:rPr lang="ru-RU" sz="2400" dirty="0">
                <a:solidFill>
                  <a:srgbClr val="0070C0"/>
                </a:solidFill>
                <a:latin typeface="Times New Roman" panose="02020603050405020304" pitchFamily="18" charset="0"/>
                <a:cs typeface="Times New Roman" panose="02020603050405020304" pitchFamily="18" charset="0"/>
              </a:rPr>
            </a:br>
            <a:r>
              <a:rPr lang="ru-RU" sz="2400" dirty="0">
                <a:solidFill>
                  <a:srgbClr val="0070C0"/>
                </a:solidFill>
                <a:latin typeface="Times New Roman" panose="02020603050405020304" pitchFamily="18" charset="0"/>
                <a:cs typeface="Times New Roman" panose="02020603050405020304" pitchFamily="18" charset="0"/>
              </a:rPr>
              <a:t>-</a:t>
            </a:r>
            <a:r>
              <a:rPr lang="ru-RU" sz="2400" b="1" dirty="0">
                <a:solidFill>
                  <a:srgbClr val="0070C0"/>
                </a:solidFill>
                <a:latin typeface="Times New Roman" panose="02020603050405020304" pitchFamily="18" charset="0"/>
                <a:cs typeface="Times New Roman" panose="02020603050405020304" pitchFamily="18" charset="0"/>
              </a:rPr>
              <a:t>Технологическая подготовка </a:t>
            </a:r>
            <a:r>
              <a:rPr lang="ru-RU" sz="2400" dirty="0">
                <a:solidFill>
                  <a:srgbClr val="0070C0"/>
                </a:solidFill>
                <a:latin typeface="Times New Roman" panose="02020603050405020304" pitchFamily="18" charset="0"/>
                <a:cs typeface="Times New Roman" panose="02020603050405020304" pitchFamily="18" charset="0"/>
              </a:rPr>
              <a:t>(составление банка тестовых заданий по предмету)</a:t>
            </a:r>
            <a:br>
              <a:rPr lang="ru-RU" sz="2400" dirty="0">
                <a:solidFill>
                  <a:srgbClr val="0070C0"/>
                </a:solidFill>
                <a:latin typeface="Times New Roman" panose="02020603050405020304" pitchFamily="18" charset="0"/>
                <a:cs typeface="Times New Roman" panose="02020603050405020304" pitchFamily="18" charset="0"/>
              </a:rPr>
            </a:br>
            <a:r>
              <a:rPr lang="ru-RU" sz="2400" dirty="0">
                <a:solidFill>
                  <a:srgbClr val="0070C0"/>
                </a:solidFill>
                <a:latin typeface="Times New Roman" panose="02020603050405020304" pitchFamily="18" charset="0"/>
                <a:cs typeface="Times New Roman" panose="02020603050405020304" pitchFamily="18" charset="0"/>
              </a:rPr>
              <a:t>-</a:t>
            </a:r>
            <a:r>
              <a:rPr lang="ru-RU" sz="2400" b="1" dirty="0">
                <a:solidFill>
                  <a:srgbClr val="0070C0"/>
                </a:solidFill>
                <a:latin typeface="Times New Roman" panose="02020603050405020304" pitchFamily="18" charset="0"/>
                <a:cs typeface="Times New Roman" panose="02020603050405020304" pitchFamily="18" charset="0"/>
              </a:rPr>
              <a:t>Учебная работа </a:t>
            </a:r>
            <a:r>
              <a:rPr lang="ru-RU" sz="2400" dirty="0">
                <a:solidFill>
                  <a:srgbClr val="0070C0"/>
                </a:solidFill>
                <a:latin typeface="Times New Roman" panose="02020603050405020304" pitchFamily="18" charset="0"/>
                <a:cs typeface="Times New Roman" panose="02020603050405020304" pitchFamily="18" charset="0"/>
              </a:rPr>
              <a:t>(повторение пройденных тем)</a:t>
            </a:r>
            <a:br>
              <a:rPr lang="ru-RU" sz="2400" dirty="0">
                <a:solidFill>
                  <a:srgbClr val="0070C0"/>
                </a:solidFill>
                <a:latin typeface="Times New Roman" panose="02020603050405020304" pitchFamily="18" charset="0"/>
                <a:cs typeface="Times New Roman" panose="02020603050405020304" pitchFamily="18" charset="0"/>
              </a:rPr>
            </a:br>
            <a:r>
              <a:rPr lang="ru-RU" sz="2400" dirty="0">
                <a:solidFill>
                  <a:srgbClr val="0070C0"/>
                </a:solidFill>
                <a:latin typeface="Times New Roman" panose="02020603050405020304" pitchFamily="18" charset="0"/>
                <a:cs typeface="Times New Roman" panose="02020603050405020304" pitchFamily="18" charset="0"/>
              </a:rPr>
              <a:t>-</a:t>
            </a:r>
            <a:r>
              <a:rPr lang="ru-RU" sz="2400" b="1" dirty="0">
                <a:solidFill>
                  <a:srgbClr val="0070C0"/>
                </a:solidFill>
                <a:latin typeface="Times New Roman" panose="02020603050405020304" pitchFamily="18" charset="0"/>
                <a:cs typeface="Times New Roman" panose="02020603050405020304" pitchFamily="18" charset="0"/>
              </a:rPr>
              <a:t>График пробных тестирований по подготовке к МОДО</a:t>
            </a:r>
            <a:endParaRPr lang="x-none" sz="2400" dirty="0">
              <a:solidFill>
                <a:srgbClr val="0070C0"/>
              </a:solidFill>
            </a:endParaRPr>
          </a:p>
        </p:txBody>
      </p:sp>
    </p:spTree>
    <p:extLst>
      <p:ext uri="{BB962C8B-B14F-4D97-AF65-F5344CB8AC3E}">
        <p14:creationId xmlns:p14="http://schemas.microsoft.com/office/powerpoint/2010/main" val="30690366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Рисунок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Рисунок 47">
            <a:extLst>
              <a:ext uri="{FF2B5EF4-FFF2-40B4-BE49-F238E27FC236}">
                <a16:creationId xmlns:a16="http://schemas.microsoft.com/office/drawing/2014/main" xmlns=""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Прямоугольник 49">
            <a:extLst>
              <a:ext uri="{FF2B5EF4-FFF2-40B4-BE49-F238E27FC236}">
                <a16:creationId xmlns:a16="http://schemas.microsoft.com/office/drawing/2014/main" xmlns="" id="{2255CADE-DCE0-447F-B290-2AE78E5E5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pic>
        <p:nvPicPr>
          <p:cNvPr id="52" name="Рисунок 2">
            <a:extLst>
              <a:ext uri="{FF2B5EF4-FFF2-40B4-BE49-F238E27FC236}">
                <a16:creationId xmlns:a16="http://schemas.microsoft.com/office/drawing/2014/main" xmlns="" id="{240987D2-7FAC-4B65-A97B-0EAADE73BB3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54" name="Прямоугольник 53">
            <a:extLst>
              <a:ext uri="{FF2B5EF4-FFF2-40B4-BE49-F238E27FC236}">
                <a16:creationId xmlns:a16="http://schemas.microsoft.com/office/drawing/2014/main" xmlns="" id="{4245587C-701C-48A1-9B6B-10C3DF81A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pic>
        <p:nvPicPr>
          <p:cNvPr id="56" name="Рисунок 55">
            <a:extLst>
              <a:ext uri="{FF2B5EF4-FFF2-40B4-BE49-F238E27FC236}">
                <a16:creationId xmlns:a16="http://schemas.microsoft.com/office/drawing/2014/main" xmlns="" id="{2E5CF545-7AAF-4A13-8871-089E929E850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9" name="TextBox 8">
            <a:extLst>
              <a:ext uri="{FF2B5EF4-FFF2-40B4-BE49-F238E27FC236}">
                <a16:creationId xmlns:a16="http://schemas.microsoft.com/office/drawing/2014/main" xmlns="" id="{3253BA6C-FAF1-05D4-954F-045DEC98B978}"/>
              </a:ext>
            </a:extLst>
          </p:cNvPr>
          <p:cNvSpPr txBox="1"/>
          <p:nvPr/>
        </p:nvSpPr>
        <p:spPr>
          <a:xfrm>
            <a:off x="236179" y="1060104"/>
            <a:ext cx="4758510" cy="5447645"/>
          </a:xfrm>
          <a:prstGeom prst="rect">
            <a:avLst/>
          </a:prstGeom>
          <a:noFill/>
        </p:spPr>
        <p:txBody>
          <a:bodyPr wrap="square" rtlCol="0">
            <a:spAutoFit/>
          </a:bodyPr>
          <a:lstStyle/>
          <a:p>
            <a:pPr algn="r"/>
            <a:r>
              <a:rPr lang="ru-RU" sz="3000" dirty="0">
                <a:solidFill>
                  <a:srgbClr val="0070C0"/>
                </a:solidFill>
                <a:latin typeface="Calibri" panose="020F0502020204030204" pitchFamily="34" charset="0"/>
                <a:cs typeface="Calibri" panose="020F0502020204030204" pitchFamily="34" charset="0"/>
              </a:rPr>
              <a:t>При подготовке к</a:t>
            </a:r>
            <a:r>
              <a:rPr lang="ru-RU" sz="3000" b="1" dirty="0">
                <a:solidFill>
                  <a:srgbClr val="0070C0"/>
                </a:solidFill>
                <a:latin typeface="Calibri" panose="020F0502020204030204" pitchFamily="34" charset="0"/>
                <a:cs typeface="Calibri" panose="020F0502020204030204" pitchFamily="34" charset="0"/>
              </a:rPr>
              <a:t> МОДО по физике</a:t>
            </a:r>
            <a:r>
              <a:rPr lang="ru-RU" sz="3000" dirty="0">
                <a:solidFill>
                  <a:srgbClr val="0070C0"/>
                </a:solidFill>
                <a:latin typeface="Calibri" panose="020F0502020204030204" pitchFamily="34" charset="0"/>
                <a:cs typeface="Calibri" panose="020F0502020204030204" pitchFamily="34" charset="0"/>
              </a:rPr>
              <a:t> я руководствуюсь словами  Э. Ферми «Человек знает физику, если он умеет решать задачи».</a:t>
            </a:r>
          </a:p>
          <a:p>
            <a:pPr algn="r"/>
            <a:r>
              <a:rPr lang="ru-RU" sz="3000" dirty="0">
                <a:solidFill>
                  <a:srgbClr val="0070C0"/>
                </a:solidFill>
                <a:latin typeface="Calibri" panose="020F0502020204030204" pitchFamily="34" charset="0"/>
                <a:cs typeface="Calibri" panose="020F0502020204030204" pitchFamily="34" charset="0"/>
              </a:rPr>
              <a:t>Чтобы научить выпускника решать задачи различного уровня сложности я предпринимаю нижеследующие действия:</a:t>
            </a:r>
          </a:p>
          <a:p>
            <a:endParaRPr lang="x-none" dirty="0"/>
          </a:p>
        </p:txBody>
      </p:sp>
      <p:pic>
        <p:nvPicPr>
          <p:cNvPr id="6" name="Рисунок 5">
            <a:extLst>
              <a:ext uri="{FF2B5EF4-FFF2-40B4-BE49-F238E27FC236}">
                <a16:creationId xmlns:a16="http://schemas.microsoft.com/office/drawing/2014/main" xmlns="" id="{2543122C-30CE-4CD2-B15E-CA20AE39CC4D}"/>
              </a:ext>
            </a:extLst>
          </p:cNvPr>
          <p:cNvPicPr>
            <a:picLocks noGrp="1" noChangeAspect="1"/>
          </p:cNvPicPr>
          <p:nvPr>
            <p:ph type="pic" idx="1"/>
          </p:nvPr>
        </p:nvPicPr>
        <p:blipFill>
          <a:blip r:embed="rId5"/>
          <a:srcRect l="12138" r="12138"/>
          <a:stretch/>
        </p:blipFill>
        <p:spPr>
          <a:xfrm>
            <a:off x="5230867" y="43595"/>
            <a:ext cx="6924201" cy="6857990"/>
          </a:xfrm>
          <a:prstGeom prst="rect">
            <a:avLst/>
          </a:prstGeom>
        </p:spPr>
      </p:pic>
    </p:spTree>
    <p:extLst>
      <p:ext uri="{BB962C8B-B14F-4D97-AF65-F5344CB8AC3E}">
        <p14:creationId xmlns:p14="http://schemas.microsoft.com/office/powerpoint/2010/main" val="29846103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E52C521-F054-F1CB-1F2C-D4FC69C2013F}"/>
              </a:ext>
            </a:extLst>
          </p:cNvPr>
          <p:cNvSpPr txBox="1"/>
          <p:nvPr/>
        </p:nvSpPr>
        <p:spPr>
          <a:xfrm>
            <a:off x="128337" y="842370"/>
            <a:ext cx="11935326" cy="5786199"/>
          </a:xfrm>
          <a:prstGeom prst="rect">
            <a:avLst/>
          </a:prstGeom>
          <a:noFill/>
        </p:spPr>
        <p:txBody>
          <a:bodyPr wrap="square" rtlCol="0">
            <a:spAutoFit/>
          </a:bodyPr>
          <a:lstStyle/>
          <a:p>
            <a:r>
              <a:rPr lang="ru-RU" sz="3200" b="1" dirty="0">
                <a:solidFill>
                  <a:srgbClr val="0070C0"/>
                </a:solidFill>
                <a:latin typeface="Calibri" panose="020F0502020204030204" pitchFamily="34" charset="0"/>
                <a:cs typeface="Calibri" panose="020F0502020204030204" pitchFamily="34" charset="0"/>
              </a:rPr>
              <a:t>- всю работу по подготовке к МОДО выстраиваю предварительно оценив имеющуюся учебно-методическую базу;</a:t>
            </a:r>
          </a:p>
          <a:p>
            <a:r>
              <a:rPr lang="ru-RU" sz="3200" b="1" dirty="0">
                <a:solidFill>
                  <a:srgbClr val="0070C0"/>
                </a:solidFill>
                <a:latin typeface="Calibri" panose="020F0502020204030204" pitchFamily="34" charset="0"/>
                <a:cs typeface="Calibri" panose="020F0502020204030204" pitchFamily="34" charset="0"/>
              </a:rPr>
              <a:t>- собираю всю информацию и анализирую её;</a:t>
            </a:r>
          </a:p>
          <a:p>
            <a:r>
              <a:rPr lang="ru-RU" sz="3200" b="1" dirty="0">
                <a:solidFill>
                  <a:srgbClr val="0070C0"/>
                </a:solidFill>
                <a:latin typeface="Calibri" panose="020F0502020204030204" pitchFamily="34" charset="0"/>
                <a:cs typeface="Calibri" panose="020F0502020204030204" pitchFamily="34" charset="0"/>
              </a:rPr>
              <a:t>- с седьмого класса на уроках физики приучаю учащихся к различным видам тестирования;</a:t>
            </a:r>
          </a:p>
          <a:p>
            <a:r>
              <a:rPr lang="ru-RU" sz="3200" b="1" dirty="0">
                <a:solidFill>
                  <a:srgbClr val="0070C0"/>
                </a:solidFill>
                <a:latin typeface="Calibri" panose="020F0502020204030204" pitchFamily="34" charset="0"/>
                <a:cs typeface="Calibri" panose="020F0502020204030204" pitchFamily="34" charset="0"/>
              </a:rPr>
              <a:t>- при проверке знаний использую тематические тестовые задания как самостоятельный вид деятельности;</a:t>
            </a:r>
          </a:p>
          <a:p>
            <a:r>
              <a:rPr lang="ru-RU" sz="3200" b="1" dirty="0">
                <a:solidFill>
                  <a:srgbClr val="0070C0"/>
                </a:solidFill>
                <a:latin typeface="Calibri" panose="020F0502020204030204" pitchFamily="34" charset="0"/>
                <a:cs typeface="Calibri" panose="020F0502020204030204" pitchFamily="34" charset="0"/>
              </a:rPr>
              <a:t>- как один из видов домашнего задания задаю составление тестовых заданий по теме урока с вариантами ответов АВСDЕ, указанием правильного ответа и указанием страницы учебника с которой был составлен вопрос;</a:t>
            </a:r>
          </a:p>
          <a:p>
            <a:endParaRPr lang="x-none" dirty="0"/>
          </a:p>
        </p:txBody>
      </p:sp>
    </p:spTree>
    <p:extLst>
      <p:ext uri="{BB962C8B-B14F-4D97-AF65-F5344CB8AC3E}">
        <p14:creationId xmlns:p14="http://schemas.microsoft.com/office/powerpoint/2010/main" val="6122932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BA575F9-4298-A601-D7AF-54B4493CD080}"/>
              </a:ext>
            </a:extLst>
          </p:cNvPr>
          <p:cNvSpPr txBox="1"/>
          <p:nvPr/>
        </p:nvSpPr>
        <p:spPr>
          <a:xfrm>
            <a:off x="192505" y="336883"/>
            <a:ext cx="11470105" cy="6771084"/>
          </a:xfrm>
          <a:prstGeom prst="rect">
            <a:avLst/>
          </a:prstGeom>
          <a:noFill/>
        </p:spPr>
        <p:txBody>
          <a:bodyPr wrap="square" rtlCol="0">
            <a:spAutoFit/>
          </a:bodyPr>
          <a:lstStyle/>
          <a:p>
            <a:r>
              <a:rPr lang="ru-RU" sz="3200" b="1" dirty="0">
                <a:solidFill>
                  <a:srgbClr val="0070C0"/>
                </a:solidFill>
                <a:latin typeface="Calibri" panose="020F0502020204030204" pitchFamily="34" charset="0"/>
                <a:cs typeface="Calibri" panose="020F0502020204030204" pitchFamily="34" charset="0"/>
              </a:rPr>
              <a:t>-использую самопроверку и взаимопроверку при выполнении тестирования;</a:t>
            </a:r>
          </a:p>
          <a:p>
            <a:r>
              <a:rPr lang="ru-RU" sz="3200" b="1" dirty="0">
                <a:solidFill>
                  <a:srgbClr val="0070C0"/>
                </a:solidFill>
                <a:latin typeface="Calibri" panose="020F0502020204030204" pitchFamily="34" charset="0"/>
                <a:cs typeface="Calibri" panose="020F0502020204030204" pitchFamily="34" charset="0"/>
              </a:rPr>
              <a:t>- с девятого класса приучаю учащихся вести рукописную «шпаргалку», в которую системно в течении нескольких лет расписываются основные законы , определения и формулы по физике;</a:t>
            </a:r>
          </a:p>
          <a:p>
            <a:r>
              <a:rPr lang="ru-RU" sz="3200" b="1" dirty="0">
                <a:solidFill>
                  <a:srgbClr val="0070C0"/>
                </a:solidFill>
                <a:latin typeface="Calibri" panose="020F0502020204030204" pitchFamily="34" charset="0"/>
                <a:cs typeface="Calibri" panose="020F0502020204030204" pitchFamily="34" charset="0"/>
              </a:rPr>
              <a:t>- в девятом классе при разборе тестов  МОДО использую групповую работу учащихся( учащиеся делятся на группы и каждая разбирает свой вариант тестов).Проверяем, делаем работу над ошибками, </a:t>
            </a:r>
            <a:r>
              <a:rPr lang="ru-RU" sz="3200" b="1" dirty="0" err="1">
                <a:solidFill>
                  <a:srgbClr val="0070C0"/>
                </a:solidFill>
                <a:latin typeface="Calibri" panose="020F0502020204030204" pitchFamily="34" charset="0"/>
                <a:cs typeface="Calibri" panose="020F0502020204030204" pitchFamily="34" charset="0"/>
              </a:rPr>
              <a:t>взаимообучаем</a:t>
            </a:r>
            <a:r>
              <a:rPr lang="ru-RU" sz="3200" b="1" dirty="0">
                <a:solidFill>
                  <a:srgbClr val="0070C0"/>
                </a:solidFill>
                <a:latin typeface="Calibri" panose="020F0502020204030204" pitchFamily="34" charset="0"/>
                <a:cs typeface="Calibri" panose="020F0502020204030204" pitchFamily="34" charset="0"/>
              </a:rPr>
              <a:t>;</a:t>
            </a:r>
          </a:p>
          <a:p>
            <a:r>
              <a:rPr lang="ru-RU" sz="3200" b="1" dirty="0">
                <a:solidFill>
                  <a:srgbClr val="0070C0"/>
                </a:solidFill>
                <a:latin typeface="Calibri" panose="020F0502020204030204" pitchFamily="34" charset="0"/>
                <a:cs typeface="Calibri" panose="020F0502020204030204" pitchFamily="34" charset="0"/>
              </a:rPr>
              <a:t>- веду учёт и анализ всех видов тестирований и на основе их результатов провожу дополнительные консультации подбирая индивидуальные задания;</a:t>
            </a:r>
          </a:p>
          <a:p>
            <a:endParaRPr lang="x-none" dirty="0"/>
          </a:p>
        </p:txBody>
      </p:sp>
    </p:spTree>
    <p:extLst>
      <p:ext uri="{BB962C8B-B14F-4D97-AF65-F5344CB8AC3E}">
        <p14:creationId xmlns:p14="http://schemas.microsoft.com/office/powerpoint/2010/main" val="849609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434E1A7-D6C0-CF5B-535B-8F1549AE402D}"/>
              </a:ext>
            </a:extLst>
          </p:cNvPr>
          <p:cNvSpPr txBox="1"/>
          <p:nvPr/>
        </p:nvSpPr>
        <p:spPr>
          <a:xfrm>
            <a:off x="176464" y="4334232"/>
            <a:ext cx="11774904" cy="2523768"/>
          </a:xfrm>
          <a:prstGeom prst="rect">
            <a:avLst/>
          </a:prstGeom>
          <a:noFill/>
        </p:spPr>
        <p:txBody>
          <a:bodyPr wrap="square" rtlCol="0">
            <a:spAutoFit/>
          </a:bodyPr>
          <a:lstStyle/>
          <a:p>
            <a:r>
              <a:rPr lang="ru-RU" sz="2800" b="1" dirty="0" err="1">
                <a:solidFill>
                  <a:srgbClr val="0070C0"/>
                </a:solidFill>
                <a:latin typeface="Calibri" panose="020F0502020204030204" pitchFamily="34" charset="0"/>
                <a:cs typeface="Calibri" panose="020F0502020204030204" pitchFamily="34" charset="0"/>
              </a:rPr>
              <a:t>Компентентностно-ориенти</a:t>
            </a:r>
            <a:r>
              <a:rPr lang="kk-KZ" sz="2800" b="1" dirty="0">
                <a:solidFill>
                  <a:srgbClr val="0070C0"/>
                </a:solidFill>
                <a:latin typeface="Calibri" panose="020F0502020204030204" pitchFamily="34" charset="0"/>
                <a:cs typeface="Calibri" panose="020F0502020204030204" pitchFamily="34" charset="0"/>
              </a:rPr>
              <a:t>р</a:t>
            </a:r>
            <a:r>
              <a:rPr lang="ru-RU" sz="2800" b="1" dirty="0" err="1">
                <a:solidFill>
                  <a:srgbClr val="0070C0"/>
                </a:solidFill>
                <a:latin typeface="Calibri" panose="020F0502020204030204" pitchFamily="34" charset="0"/>
                <a:cs typeface="Calibri" panose="020F0502020204030204" pitchFamily="34" charset="0"/>
              </a:rPr>
              <a:t>ованные</a:t>
            </a:r>
            <a:r>
              <a:rPr lang="ru-RU" sz="2800" b="1" dirty="0">
                <a:solidFill>
                  <a:srgbClr val="0070C0"/>
                </a:solidFill>
                <a:latin typeface="Calibri" panose="020F0502020204030204" pitchFamily="34" charset="0"/>
                <a:cs typeface="Calibri" panose="020F0502020204030204" pitchFamily="34" charset="0"/>
              </a:rPr>
              <a:t> результаты изменяют организацию традиционного урока. Они базируются на знаниях и умениях, но требуют принять накопленные знания в практической деятельности. Назначение </a:t>
            </a:r>
            <a:r>
              <a:rPr lang="ru-RU" sz="2800" b="1" dirty="0" err="1">
                <a:solidFill>
                  <a:srgbClr val="0070C0"/>
                </a:solidFill>
                <a:latin typeface="Calibri" panose="020F0502020204030204" pitchFamily="34" charset="0"/>
                <a:cs typeface="Calibri" panose="020F0502020204030204" pitchFamily="34" charset="0"/>
              </a:rPr>
              <a:t>компетентностно</a:t>
            </a:r>
            <a:r>
              <a:rPr lang="ru-RU" sz="2800" b="1" dirty="0">
                <a:solidFill>
                  <a:srgbClr val="0070C0"/>
                </a:solidFill>
                <a:latin typeface="Calibri" panose="020F0502020204030204" pitchFamily="34" charset="0"/>
                <a:cs typeface="Calibri" panose="020F0502020204030204" pitchFamily="34" charset="0"/>
              </a:rPr>
              <a:t>-ориентированных заданий- погрузить учащихся в решение «жизненной»  задачи.</a:t>
            </a:r>
          </a:p>
          <a:p>
            <a:endParaRPr lang="x-none" dirty="0"/>
          </a:p>
        </p:txBody>
      </p:sp>
      <p:pic>
        <p:nvPicPr>
          <p:cNvPr id="4" name="Рисунок 3">
            <a:extLst>
              <a:ext uri="{FF2B5EF4-FFF2-40B4-BE49-F238E27FC236}">
                <a16:creationId xmlns:a16="http://schemas.microsoft.com/office/drawing/2014/main" xmlns="" id="{67B36D25-E344-FA95-CEC9-FC2592F6631A}"/>
              </a:ext>
            </a:extLst>
          </p:cNvPr>
          <p:cNvPicPr>
            <a:picLocks noChangeAspect="1"/>
          </p:cNvPicPr>
          <p:nvPr/>
        </p:nvPicPr>
        <p:blipFill>
          <a:blip r:embed="rId2"/>
          <a:stretch>
            <a:fillRect/>
          </a:stretch>
        </p:blipFill>
        <p:spPr>
          <a:xfrm>
            <a:off x="1122947" y="382555"/>
            <a:ext cx="10170695" cy="3813331"/>
          </a:xfrm>
          <a:prstGeom prst="rect">
            <a:avLst/>
          </a:prstGeom>
          <a:ln>
            <a:noFill/>
          </a:ln>
          <a:effectLst>
            <a:softEdge rad="112500"/>
          </a:effectLst>
        </p:spPr>
      </p:pic>
    </p:spTree>
    <p:extLst>
      <p:ext uri="{BB962C8B-B14F-4D97-AF65-F5344CB8AC3E}">
        <p14:creationId xmlns:p14="http://schemas.microsoft.com/office/powerpoint/2010/main" val="295002421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xmlns="" id="{A6101275-04B2-703E-FD0C-581197849278}"/>
              </a:ext>
            </a:extLst>
          </p:cNvPr>
          <p:cNvSpPr/>
          <p:nvPr/>
        </p:nvSpPr>
        <p:spPr>
          <a:xfrm>
            <a:off x="3667487" y="2216384"/>
            <a:ext cx="4245282" cy="1991180"/>
          </a:xfrm>
          <a:prstGeom prst="ellips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b="1" dirty="0">
                <a:solidFill>
                  <a:srgbClr val="0070C0"/>
                </a:solidFill>
                <a:latin typeface="Calibri" panose="020F0502020204030204" pitchFamily="34" charset="0"/>
                <a:cs typeface="Calibri" panose="020F0502020204030204" pitchFamily="34" charset="0"/>
              </a:rPr>
              <a:t>Структура КОЗ</a:t>
            </a:r>
            <a:endParaRPr lang="x-none" sz="4800" b="1" dirty="0">
              <a:solidFill>
                <a:srgbClr val="0070C0"/>
              </a:solidFill>
              <a:latin typeface="Calibri" panose="020F0502020204030204" pitchFamily="34" charset="0"/>
              <a:cs typeface="Calibri" panose="020F0502020204030204" pitchFamily="34" charset="0"/>
            </a:endParaRPr>
          </a:p>
        </p:txBody>
      </p:sp>
      <p:sp>
        <p:nvSpPr>
          <p:cNvPr id="4" name="Блок-схема: альтернативный процесс 3">
            <a:extLst>
              <a:ext uri="{FF2B5EF4-FFF2-40B4-BE49-F238E27FC236}">
                <a16:creationId xmlns:a16="http://schemas.microsoft.com/office/drawing/2014/main" xmlns="" id="{9CAD9ACA-951B-DE87-946C-2EB88E4E7BFC}"/>
              </a:ext>
            </a:extLst>
          </p:cNvPr>
          <p:cNvSpPr/>
          <p:nvPr/>
        </p:nvSpPr>
        <p:spPr>
          <a:xfrm>
            <a:off x="368969" y="1407005"/>
            <a:ext cx="2389153" cy="809380"/>
          </a:xfrm>
          <a:prstGeom prst="flowChartAlternateProcess">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rgbClr val="0070C0"/>
                </a:solidFill>
                <a:latin typeface="Calibri" panose="020F0502020204030204" pitchFamily="34" charset="0"/>
                <a:cs typeface="Calibri" panose="020F0502020204030204" pitchFamily="34" charset="0"/>
              </a:rPr>
              <a:t>СТИМУЛ</a:t>
            </a:r>
            <a:endParaRPr lang="x-none" sz="4000" b="1" dirty="0">
              <a:solidFill>
                <a:srgbClr val="0070C0"/>
              </a:solidFill>
              <a:latin typeface="Calibri" panose="020F0502020204030204" pitchFamily="34" charset="0"/>
              <a:cs typeface="Calibri" panose="020F0502020204030204" pitchFamily="34" charset="0"/>
            </a:endParaRPr>
          </a:p>
        </p:txBody>
      </p:sp>
      <p:sp>
        <p:nvSpPr>
          <p:cNvPr id="9" name="Стрелка: вправо 8">
            <a:extLst>
              <a:ext uri="{FF2B5EF4-FFF2-40B4-BE49-F238E27FC236}">
                <a16:creationId xmlns:a16="http://schemas.microsoft.com/office/drawing/2014/main" xmlns="" id="{0A5F79E5-35B4-704B-DFE8-22CA355F5E91}"/>
              </a:ext>
            </a:extLst>
          </p:cNvPr>
          <p:cNvSpPr/>
          <p:nvPr/>
        </p:nvSpPr>
        <p:spPr>
          <a:xfrm rot="12827877">
            <a:off x="2737136" y="2318438"/>
            <a:ext cx="1205427" cy="176065"/>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Стрелка: вправо 9">
            <a:extLst>
              <a:ext uri="{FF2B5EF4-FFF2-40B4-BE49-F238E27FC236}">
                <a16:creationId xmlns:a16="http://schemas.microsoft.com/office/drawing/2014/main" xmlns="" id="{22717424-BDD3-27BB-DE4D-6D77243B48A4}"/>
              </a:ext>
            </a:extLst>
          </p:cNvPr>
          <p:cNvSpPr/>
          <p:nvPr/>
        </p:nvSpPr>
        <p:spPr>
          <a:xfrm rot="16200000">
            <a:off x="1272829" y="942162"/>
            <a:ext cx="581432" cy="216788"/>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Прямоугольник 11">
            <a:extLst>
              <a:ext uri="{FF2B5EF4-FFF2-40B4-BE49-F238E27FC236}">
                <a16:creationId xmlns:a16="http://schemas.microsoft.com/office/drawing/2014/main" xmlns="" id="{25ED1ED0-23C7-2B51-73B4-2BA62881C154}"/>
              </a:ext>
            </a:extLst>
          </p:cNvPr>
          <p:cNvSpPr/>
          <p:nvPr/>
        </p:nvSpPr>
        <p:spPr>
          <a:xfrm>
            <a:off x="327405" y="136740"/>
            <a:ext cx="3340082" cy="581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bg1"/>
                </a:solidFill>
                <a:latin typeface="Calibri" panose="020F0502020204030204" pitchFamily="34" charset="0"/>
                <a:cs typeface="Calibri" panose="020F0502020204030204" pitchFamily="34" charset="0"/>
              </a:rPr>
              <a:t>Мотивирует на выполнение</a:t>
            </a:r>
            <a:endParaRPr lang="x-none" sz="2000" b="1" dirty="0">
              <a:solidFill>
                <a:schemeClr val="bg1"/>
              </a:solidFill>
              <a:latin typeface="Calibri" panose="020F0502020204030204" pitchFamily="34" charset="0"/>
              <a:cs typeface="Calibri" panose="020F0502020204030204" pitchFamily="34" charset="0"/>
            </a:endParaRPr>
          </a:p>
        </p:txBody>
      </p:sp>
      <p:sp>
        <p:nvSpPr>
          <p:cNvPr id="13" name="Блок-схема: альтернативный процесс 12">
            <a:extLst>
              <a:ext uri="{FF2B5EF4-FFF2-40B4-BE49-F238E27FC236}">
                <a16:creationId xmlns:a16="http://schemas.microsoft.com/office/drawing/2014/main" xmlns="" id="{EABBBC92-0EC6-40E9-7D53-AC1721222A38}"/>
              </a:ext>
            </a:extLst>
          </p:cNvPr>
          <p:cNvSpPr/>
          <p:nvPr/>
        </p:nvSpPr>
        <p:spPr>
          <a:xfrm>
            <a:off x="8317032" y="1349297"/>
            <a:ext cx="3088993" cy="1004776"/>
          </a:xfrm>
          <a:prstGeom prst="flowChartAlternateProcess">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0070C0"/>
                </a:solidFill>
                <a:latin typeface="Calibri" panose="020F0502020204030204" pitchFamily="34" charset="0"/>
                <a:cs typeface="Calibri" panose="020F0502020204030204" pitchFamily="34" charset="0"/>
              </a:rPr>
              <a:t>Задачная формулировка</a:t>
            </a:r>
            <a:endParaRPr lang="x-none" sz="2800" b="1" dirty="0">
              <a:solidFill>
                <a:srgbClr val="0070C0"/>
              </a:solidFill>
              <a:latin typeface="Calibri" panose="020F0502020204030204" pitchFamily="34" charset="0"/>
              <a:cs typeface="Calibri" panose="020F0502020204030204" pitchFamily="34" charset="0"/>
            </a:endParaRPr>
          </a:p>
        </p:txBody>
      </p:sp>
      <p:sp>
        <p:nvSpPr>
          <p:cNvPr id="14" name="Стрелка: вправо 13">
            <a:extLst>
              <a:ext uri="{FF2B5EF4-FFF2-40B4-BE49-F238E27FC236}">
                <a16:creationId xmlns:a16="http://schemas.microsoft.com/office/drawing/2014/main" xmlns="" id="{1D3F55A7-1BCE-A3B9-B883-149E6A32959B}"/>
              </a:ext>
            </a:extLst>
          </p:cNvPr>
          <p:cNvSpPr/>
          <p:nvPr/>
        </p:nvSpPr>
        <p:spPr>
          <a:xfrm rot="19278523">
            <a:off x="7487136" y="2238824"/>
            <a:ext cx="851266" cy="230498"/>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Стрелка: вправо 14">
            <a:extLst>
              <a:ext uri="{FF2B5EF4-FFF2-40B4-BE49-F238E27FC236}">
                <a16:creationId xmlns:a16="http://schemas.microsoft.com/office/drawing/2014/main" xmlns="" id="{9D468A11-2F66-1C4A-E42E-F7748F6E23AB}"/>
              </a:ext>
            </a:extLst>
          </p:cNvPr>
          <p:cNvSpPr/>
          <p:nvPr/>
        </p:nvSpPr>
        <p:spPr>
          <a:xfrm rot="16200000">
            <a:off x="9570812" y="874766"/>
            <a:ext cx="581432" cy="216788"/>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Прямоугольник 15">
            <a:extLst>
              <a:ext uri="{FF2B5EF4-FFF2-40B4-BE49-F238E27FC236}">
                <a16:creationId xmlns:a16="http://schemas.microsoft.com/office/drawing/2014/main" xmlns="" id="{0E36EEEF-7252-02B3-43B0-738AC07BC561}"/>
              </a:ext>
            </a:extLst>
          </p:cNvPr>
          <p:cNvSpPr/>
          <p:nvPr/>
        </p:nvSpPr>
        <p:spPr>
          <a:xfrm>
            <a:off x="8286233" y="72994"/>
            <a:ext cx="3220871" cy="581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bg1"/>
                </a:solidFill>
                <a:latin typeface="Calibri" panose="020F0502020204030204" pitchFamily="34" charset="0"/>
                <a:cs typeface="Calibri" panose="020F0502020204030204" pitchFamily="34" charset="0"/>
              </a:rPr>
              <a:t>Задаёт деятельность</a:t>
            </a:r>
            <a:endParaRPr lang="x-none" sz="2000" b="1" dirty="0">
              <a:solidFill>
                <a:schemeClr val="bg1"/>
              </a:solidFill>
              <a:latin typeface="Calibri" panose="020F0502020204030204" pitchFamily="34" charset="0"/>
              <a:cs typeface="Calibri" panose="020F0502020204030204" pitchFamily="34" charset="0"/>
            </a:endParaRPr>
          </a:p>
        </p:txBody>
      </p:sp>
      <p:sp>
        <p:nvSpPr>
          <p:cNvPr id="17" name="Блок-схема: альтернативный процесс 16">
            <a:extLst>
              <a:ext uri="{FF2B5EF4-FFF2-40B4-BE49-F238E27FC236}">
                <a16:creationId xmlns:a16="http://schemas.microsoft.com/office/drawing/2014/main" xmlns="" id="{5E5A346E-268F-4980-7381-8F86EED6F5A7}"/>
              </a:ext>
            </a:extLst>
          </p:cNvPr>
          <p:cNvSpPr/>
          <p:nvPr/>
        </p:nvSpPr>
        <p:spPr>
          <a:xfrm>
            <a:off x="800684" y="4667812"/>
            <a:ext cx="3088993" cy="816849"/>
          </a:xfrm>
          <a:prstGeom prst="flowChartAlternateProcess">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rgbClr val="0070C0"/>
                </a:solidFill>
                <a:latin typeface="Calibri" panose="020F0502020204030204" pitchFamily="34" charset="0"/>
                <a:cs typeface="Calibri" panose="020F0502020204030204" pitchFamily="34" charset="0"/>
              </a:rPr>
              <a:t>ИСТОЧНИК</a:t>
            </a:r>
            <a:endParaRPr lang="x-none" sz="2800" b="1" dirty="0">
              <a:solidFill>
                <a:srgbClr val="0070C0"/>
              </a:solidFill>
              <a:latin typeface="Calibri" panose="020F0502020204030204" pitchFamily="34" charset="0"/>
              <a:cs typeface="Calibri" panose="020F0502020204030204" pitchFamily="34" charset="0"/>
            </a:endParaRPr>
          </a:p>
        </p:txBody>
      </p:sp>
      <p:sp>
        <p:nvSpPr>
          <p:cNvPr id="18" name="Стрелка: вправо 17">
            <a:extLst>
              <a:ext uri="{FF2B5EF4-FFF2-40B4-BE49-F238E27FC236}">
                <a16:creationId xmlns:a16="http://schemas.microsoft.com/office/drawing/2014/main" xmlns="" id="{F88315E4-BD44-2F59-A682-6ACF15F60273}"/>
              </a:ext>
            </a:extLst>
          </p:cNvPr>
          <p:cNvSpPr/>
          <p:nvPr/>
        </p:nvSpPr>
        <p:spPr>
          <a:xfrm rot="8333028">
            <a:off x="3239004" y="4056645"/>
            <a:ext cx="934004" cy="269002"/>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Стрелка: вправо 18">
            <a:extLst>
              <a:ext uri="{FF2B5EF4-FFF2-40B4-BE49-F238E27FC236}">
                <a16:creationId xmlns:a16="http://schemas.microsoft.com/office/drawing/2014/main" xmlns="" id="{D513954A-22A1-41A9-3233-B1C86A4485C9}"/>
              </a:ext>
            </a:extLst>
          </p:cNvPr>
          <p:cNvSpPr/>
          <p:nvPr/>
        </p:nvSpPr>
        <p:spPr>
          <a:xfrm rot="5400000">
            <a:off x="1982515" y="5715553"/>
            <a:ext cx="581432" cy="216788"/>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Прямоугольник 19">
            <a:extLst>
              <a:ext uri="{FF2B5EF4-FFF2-40B4-BE49-F238E27FC236}">
                <a16:creationId xmlns:a16="http://schemas.microsoft.com/office/drawing/2014/main" xmlns="" id="{C72057F5-9A41-87D6-F838-3764866BAFB4}"/>
              </a:ext>
            </a:extLst>
          </p:cNvPr>
          <p:cNvSpPr/>
          <p:nvPr/>
        </p:nvSpPr>
        <p:spPr>
          <a:xfrm>
            <a:off x="782735" y="6184404"/>
            <a:ext cx="2987749" cy="581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bg1"/>
                </a:solidFill>
                <a:latin typeface="Calibri" panose="020F0502020204030204" pitchFamily="34" charset="0"/>
                <a:cs typeface="Calibri" panose="020F0502020204030204" pitchFamily="34" charset="0"/>
              </a:rPr>
              <a:t>Содержит необходимую информацию</a:t>
            </a:r>
            <a:endParaRPr lang="x-none" sz="2000" b="1" dirty="0">
              <a:solidFill>
                <a:schemeClr val="bg1"/>
              </a:solidFill>
              <a:latin typeface="Calibri" panose="020F0502020204030204" pitchFamily="34" charset="0"/>
              <a:cs typeface="Calibri" panose="020F0502020204030204" pitchFamily="34" charset="0"/>
            </a:endParaRPr>
          </a:p>
        </p:txBody>
      </p:sp>
      <p:sp>
        <p:nvSpPr>
          <p:cNvPr id="21" name="Блок-схема: альтернативный процесс 20">
            <a:extLst>
              <a:ext uri="{FF2B5EF4-FFF2-40B4-BE49-F238E27FC236}">
                <a16:creationId xmlns:a16="http://schemas.microsoft.com/office/drawing/2014/main" xmlns="" id="{98A80B0E-81CC-A4ED-2650-8B563035F582}"/>
              </a:ext>
            </a:extLst>
          </p:cNvPr>
          <p:cNvSpPr/>
          <p:nvPr/>
        </p:nvSpPr>
        <p:spPr>
          <a:xfrm>
            <a:off x="8286233" y="4334377"/>
            <a:ext cx="3088993" cy="1004776"/>
          </a:xfrm>
          <a:prstGeom prst="flowChartAlternateProcess">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0070C0"/>
                </a:solidFill>
                <a:latin typeface="Calibri" panose="020F0502020204030204" pitchFamily="34" charset="0"/>
                <a:cs typeface="Calibri" panose="020F0502020204030204" pitchFamily="34" charset="0"/>
              </a:rPr>
              <a:t>Инструмент-проверка</a:t>
            </a:r>
            <a:endParaRPr lang="x-none" sz="2000" b="1" dirty="0">
              <a:solidFill>
                <a:srgbClr val="0070C0"/>
              </a:solidFill>
              <a:latin typeface="Calibri" panose="020F0502020204030204" pitchFamily="34" charset="0"/>
              <a:cs typeface="Calibri" panose="020F0502020204030204" pitchFamily="34" charset="0"/>
            </a:endParaRPr>
          </a:p>
        </p:txBody>
      </p:sp>
      <p:sp>
        <p:nvSpPr>
          <p:cNvPr id="22" name="Стрелка: вправо 21">
            <a:extLst>
              <a:ext uri="{FF2B5EF4-FFF2-40B4-BE49-F238E27FC236}">
                <a16:creationId xmlns:a16="http://schemas.microsoft.com/office/drawing/2014/main" xmlns="" id="{929C4A70-611F-BDCA-E07F-EFDFBB64E117}"/>
              </a:ext>
            </a:extLst>
          </p:cNvPr>
          <p:cNvSpPr/>
          <p:nvPr/>
        </p:nvSpPr>
        <p:spPr>
          <a:xfrm rot="2254049">
            <a:off x="7620087" y="3899105"/>
            <a:ext cx="851266" cy="230498"/>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3" name="Стрелка: вправо 22">
            <a:extLst>
              <a:ext uri="{FF2B5EF4-FFF2-40B4-BE49-F238E27FC236}">
                <a16:creationId xmlns:a16="http://schemas.microsoft.com/office/drawing/2014/main" xmlns="" id="{5C7E9B94-B11C-2DD1-5CF3-6D071C19B177}"/>
              </a:ext>
            </a:extLst>
          </p:cNvPr>
          <p:cNvSpPr/>
          <p:nvPr/>
        </p:nvSpPr>
        <p:spPr>
          <a:xfrm rot="5400000">
            <a:off x="9636338" y="5596009"/>
            <a:ext cx="581432" cy="216788"/>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Прямоугольник 23">
            <a:extLst>
              <a:ext uri="{FF2B5EF4-FFF2-40B4-BE49-F238E27FC236}">
                <a16:creationId xmlns:a16="http://schemas.microsoft.com/office/drawing/2014/main" xmlns="" id="{EC5D0324-0590-8FD6-AE03-D92A4E7F473D}"/>
              </a:ext>
            </a:extLst>
          </p:cNvPr>
          <p:cNvSpPr/>
          <p:nvPr/>
        </p:nvSpPr>
        <p:spPr>
          <a:xfrm>
            <a:off x="8410920" y="6102665"/>
            <a:ext cx="3489928" cy="581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bg1"/>
                </a:solidFill>
                <a:latin typeface="Calibri" panose="020F0502020204030204" pitchFamily="34" charset="0"/>
                <a:cs typeface="Calibri" panose="020F0502020204030204" pitchFamily="34" charset="0"/>
              </a:rPr>
              <a:t>Определяет критериальное оценивание</a:t>
            </a:r>
            <a:endParaRPr lang="x-none"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135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Office_50521891_TF33443810_Win32" id="{C77FFDF8-5092-4B7E-A06D-AE1B68F5D9C3}" vid="{0CA80A37-D93F-42F9-A862-B3B22ACE34D2}"/>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2.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Slipstream</Template>
  <TotalTime>282</TotalTime>
  <Words>1574</Words>
  <Application>Microsoft Office PowerPoint</Application>
  <PresentationFormat>Произвольный</PresentationFormat>
  <Paragraphs>280</Paragraphs>
  <Slides>37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Капля</vt:lpstr>
      <vt:lpstr>Тема: Комплексно-исследовательская подготовка к МОДО и обработка заданий по физике для учащихся  9-х классов</vt:lpstr>
      <vt:lpstr>Задачи МОДО: 1.Осуществление мониторинга учебных достижений учащихся 2. Оценка эффективной организации учебного процесса 3. Проведение сравнительного анализа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Комплексно-исследовательская подготовка к МОДО и обработка заданий по физике для учащихся  9-х классов</dc:title>
  <dc:creator>User</dc:creator>
  <cp:lastModifiedBy>Пользователь</cp:lastModifiedBy>
  <cp:revision>13</cp:revision>
  <dcterms:created xsi:type="dcterms:W3CDTF">2022-10-13T05:36:54Z</dcterms:created>
  <dcterms:modified xsi:type="dcterms:W3CDTF">2022-10-18T07:13:45Z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