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2" r:id="rId2"/>
  </p:sldMasterIdLst>
  <p:notesMasterIdLst>
    <p:notesMasterId r:id="rId26"/>
  </p:notesMasterIdLst>
  <p:sldIdLst>
    <p:sldId id="256" r:id="rId3"/>
    <p:sldId id="257" r:id="rId4"/>
    <p:sldId id="272" r:id="rId5"/>
    <p:sldId id="258" r:id="rId6"/>
    <p:sldId id="259" r:id="rId7"/>
    <p:sldId id="280" r:id="rId8"/>
    <p:sldId id="270" r:id="rId9"/>
    <p:sldId id="261" r:id="rId10"/>
    <p:sldId id="268" r:id="rId11"/>
    <p:sldId id="273" r:id="rId12"/>
    <p:sldId id="274" r:id="rId13"/>
    <p:sldId id="275" r:id="rId14"/>
    <p:sldId id="276" r:id="rId15"/>
    <p:sldId id="277" r:id="rId16"/>
    <p:sldId id="278" r:id="rId17"/>
    <p:sldId id="263" r:id="rId18"/>
    <p:sldId id="264" r:id="rId19"/>
    <p:sldId id="265" r:id="rId20"/>
    <p:sldId id="267" r:id="rId21"/>
    <p:sldId id="266" r:id="rId22"/>
    <p:sldId id="269" r:id="rId23"/>
    <p:sldId id="279" r:id="rId24"/>
    <p:sldId id="271" r:id="rId25"/>
  </p:sldIdLst>
  <p:sldSz cx="9144000" cy="5143500" type="screen16x9"/>
  <p:notesSz cx="6858000" cy="9144000"/>
  <p:embeddedFontLst>
    <p:embeddedFont>
      <p:font typeface="Wingdings 3" panose="05040102010807070707" pitchFamily="18" charset="2"/>
      <p:regular r:id="rId27"/>
    </p:embeddedFont>
    <p:embeddedFont>
      <p:font typeface="Trebuchet MS" panose="020B060302020202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Cambria Math" panose="02040503050406030204" pitchFamily="18" charset="0"/>
      <p:regular r:id="rId36"/>
    </p:embeddedFont>
    <p:embeddedFont>
      <p:font typeface="Calibri" panose="020F0502020204030204" pitchFamily="34" charset="0"/>
      <p:regular r:id="rId37"/>
      <p:bold r:id="rId38"/>
      <p:italic r:id="rId39"/>
      <p:boldItalic r:id="rId40"/>
    </p:embeddedFont>
    <p:embeddedFont>
      <p:font typeface="Proxima Nova"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2" autoAdjust="0"/>
    <p:restoredTop sz="94694"/>
  </p:normalViewPr>
  <p:slideViewPr>
    <p:cSldViewPr snapToGrid="0">
      <p:cViewPr>
        <p:scale>
          <a:sx n="55" d="100"/>
          <a:sy n="55" d="100"/>
        </p:scale>
        <p:origin x="828" y="6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32074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42e3e7c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42e3e7c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29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bab3a369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bab3a369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16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42e3e7cd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42e3e7cd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91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4400e73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4400e73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b9a3abe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b9a3abe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09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9c40d9f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9c40d9f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40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b9a3abe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b9a3abe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67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42e3e7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42e3e7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22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5f4b554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5f4b55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29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8307565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9188934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8149813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348981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53013284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70622593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08986898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1878802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5222766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0167475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366023400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20714336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25209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72856115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61649352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04948077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080412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6" name="Google Shape;86;p2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385079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28351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10/22/2022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329858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1075;&#1088;&#1072;&#1092;&#1080;&#1082;"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1075;&#1088;/&#1047;&#1072;&#1076;&#1072;&#1085;&#1080;&#1077;%20&#1085;&#1072;%20&#1052;&#1054;&#1044;&#1054;.docx" TargetMode="External"/><Relationship Id="rId5" Type="http://schemas.openxmlformats.org/officeDocument/2006/relationships/image" Target="../media/image2.png"/><Relationship Id="rId4" Type="http://schemas.openxmlformats.org/officeDocument/2006/relationships/hyperlink" Target="&#1074;&#1080;&#1076;&#1077;&#108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5"/>
          <p:cNvSpPr txBox="1">
            <a:spLocks noGrp="1"/>
          </p:cNvSpPr>
          <p:nvPr>
            <p:ph type="ctrTitle"/>
          </p:nvPr>
        </p:nvSpPr>
        <p:spPr>
          <a:xfrm>
            <a:off x="344245" y="1803400"/>
            <a:ext cx="7153835" cy="12347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kk-KZ" sz="3600" b="1" dirty="0">
                <a:solidFill>
                  <a:srgbClr val="00B050"/>
                </a:solidFill>
                <a:latin typeface="Times New Roman" panose="02020603050405020304" pitchFamily="18" charset="0"/>
                <a:cs typeface="Times New Roman" panose="02020603050405020304" pitchFamily="18" charset="0"/>
              </a:rPr>
              <a:t>Физика сабағында оқушылардың </a:t>
            </a:r>
            <a:r>
              <a:rPr lang="kk-KZ" sz="3600" b="1" dirty="0" smtClean="0">
                <a:solidFill>
                  <a:srgbClr val="00B050"/>
                </a:solidFill>
                <a:latin typeface="Times New Roman" panose="02020603050405020304" pitchFamily="18" charset="0"/>
                <a:cs typeface="Times New Roman" panose="02020603050405020304" pitchFamily="18" charset="0"/>
              </a:rPr>
              <a:t>функционалдық </a:t>
            </a:r>
            <a:r>
              <a:rPr lang="kk-KZ" sz="3600" b="1" dirty="0">
                <a:solidFill>
                  <a:srgbClr val="00B050"/>
                </a:solidFill>
                <a:latin typeface="Times New Roman" panose="02020603050405020304" pitchFamily="18" charset="0"/>
                <a:cs typeface="Times New Roman" panose="02020603050405020304" pitchFamily="18" charset="0"/>
              </a:rPr>
              <a:t>сауаттылығын арттыру</a:t>
            </a:r>
            <a:endParaRPr sz="3600" b="1" dirty="0">
              <a:solidFill>
                <a:srgbClr val="00B050"/>
              </a:solidFill>
              <a:latin typeface="Times New Roman" panose="02020603050405020304" pitchFamily="18" charset="0"/>
              <a:cs typeface="Times New Roman" panose="02020603050405020304" pitchFamily="18" charset="0"/>
            </a:endParaRPr>
          </a:p>
        </p:txBody>
      </p:sp>
      <p:sp>
        <p:nvSpPr>
          <p:cNvPr id="106" name="Google Shape;106;p25"/>
          <p:cNvSpPr txBox="1">
            <a:spLocks noGrp="1"/>
          </p:cNvSpPr>
          <p:nvPr>
            <p:ph type="subTitle" idx="1"/>
          </p:nvPr>
        </p:nvSpPr>
        <p:spPr>
          <a:xfrm>
            <a:off x="527872" y="230379"/>
            <a:ext cx="5825202" cy="822674"/>
          </a:xfrm>
          <a:prstGeom prst="rect">
            <a:avLst/>
          </a:prstGeom>
        </p:spPr>
        <p:txBody>
          <a:bodyPr spcFirstLastPara="1" wrap="square" lIns="91425" tIns="91425" rIns="91425" bIns="91425" anchor="t" anchorCtr="0">
            <a:noAutofit/>
          </a:bodyPr>
          <a:lstStyle/>
          <a:p>
            <a:pPr algn="l"/>
            <a:r>
              <a:rPr lang="kk-KZ" dirty="0">
                <a:latin typeface="Times New Roman" panose="02020603050405020304" pitchFamily="18" charset="0"/>
                <a:cs typeface="Times New Roman" panose="02020603050405020304" pitchFamily="18" charset="0"/>
              </a:rPr>
              <a:t>Қарағанды қаласындағы ММЛИ                                                                        «Мұрагер»</a:t>
            </a:r>
            <a:r>
              <a:rPr lang="ru-RU"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мектеп</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a:t>
            </a:r>
            <a:r>
              <a:rPr lang="kk-KZ">
                <a:latin typeface="Times New Roman" panose="02020603050405020304" pitchFamily="18" charset="0"/>
                <a:cs typeface="Times New Roman" panose="02020603050405020304" pitchFamily="18" charset="0"/>
              </a:rPr>
              <a:t>лицей - интернаты</a:t>
            </a:r>
            <a:endParaRPr dirty="0">
              <a:latin typeface="Times New Roman" panose="02020603050405020304" pitchFamily="18" charset="0"/>
              <a:cs typeface="Times New Roman" panose="02020603050405020304" pitchFamily="18" charset="0"/>
            </a:endParaRPr>
          </a:p>
        </p:txBody>
      </p:sp>
      <p:cxnSp>
        <p:nvCxnSpPr>
          <p:cNvPr id="108" name="Google Shape;108;p25"/>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pic>
        <p:nvPicPr>
          <p:cNvPr id="3" name="Рисунок 2">
            <a:extLst>
              <a:ext uri="{FF2B5EF4-FFF2-40B4-BE49-F238E27FC236}">
                <a16:creationId xmlns:a16="http://schemas.microsoft.com/office/drawing/2014/main" id="{5A8B6FCB-D988-36FA-C006-64C23A8902EA}"/>
              </a:ext>
            </a:extLst>
          </p:cNvPr>
          <p:cNvPicPr>
            <a:picLocks noChangeAspect="1"/>
          </p:cNvPicPr>
          <p:nvPr/>
        </p:nvPicPr>
        <p:blipFill>
          <a:blip r:embed="rId3"/>
          <a:stretch>
            <a:fillRect/>
          </a:stretch>
        </p:blipFill>
        <p:spPr>
          <a:xfrm>
            <a:off x="7373827" y="13408"/>
            <a:ext cx="1495646" cy="1554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287E-F23C-50C7-521A-2FA65FB77840}"/>
              </a:ext>
            </a:extLst>
          </p:cNvPr>
          <p:cNvSpPr>
            <a:spLocks noGrp="1"/>
          </p:cNvSpPr>
          <p:nvPr>
            <p:ph type="title"/>
          </p:nvPr>
        </p:nvSpPr>
        <p:spPr>
          <a:xfrm>
            <a:off x="265499" y="668215"/>
            <a:ext cx="5677218" cy="3705991"/>
          </a:xfrm>
        </p:spPr>
        <p:txBody>
          <a:bodyPr/>
          <a:lstStyle/>
          <a:p>
            <a:pPr marR="1019810" indent="55563" algn="l">
              <a:lnSpc>
                <a:spcPct val="103000"/>
              </a:lnSpc>
              <a:spcAft>
                <a:spcPts val="75"/>
              </a:spcAft>
            </a:pPr>
            <a:r>
              <a:rPr lang="kk-KZ" sz="1800" b="1" dirty="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Горизонталь бағытта лақтырылған дене қозғалысы  </a:t>
            </a:r>
            <a:r>
              <a:rPr lang="en-KZ" sz="1800" dirty="0">
                <a:effectLst/>
                <a:latin typeface="Calibri" panose="020F0502020204030204" pitchFamily="34" charset="0"/>
                <a:ea typeface="Calibri" panose="020F0502020204030204" pitchFamily="34" charset="0"/>
                <a:cs typeface="Arial" panose="020B0604020202020204" pitchFamily="34" charset="0"/>
              </a:rPr>
              <a:t/>
            </a:r>
            <a:br>
              <a:rPr lang="en-KZ" sz="1800" dirty="0">
                <a:effectLst/>
                <a:latin typeface="Calibri" panose="020F0502020204030204" pitchFamily="34" charset="0"/>
                <a:ea typeface="Calibri" panose="020F0502020204030204" pitchFamily="34" charset="0"/>
                <a:cs typeface="Arial" panose="020B0604020202020204" pitchFamily="34" charset="0"/>
              </a:rPr>
            </a:br>
            <a:r>
              <a:rPr lang="kk-KZ" sz="18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Тас мұнарадан қалай құлайды? </a:t>
            </a:r>
            <a:r>
              <a:rPr lang="en-KZ" sz="1800" dirty="0">
                <a:effectLst/>
                <a:latin typeface="Calibri" panose="020F0502020204030204" pitchFamily="34" charset="0"/>
                <a:ea typeface="Calibri" panose="020F0502020204030204" pitchFamily="34" charset="0"/>
                <a:cs typeface="Arial" panose="020B0604020202020204" pitchFamily="34" charset="0"/>
              </a:rPr>
              <a:t/>
            </a:r>
            <a:br>
              <a:rPr lang="en-KZ" sz="1800" dirty="0">
                <a:effectLst/>
                <a:latin typeface="Calibri" panose="020F0502020204030204" pitchFamily="34" charset="0"/>
                <a:ea typeface="Calibri" panose="020F0502020204030204" pitchFamily="34" charset="0"/>
                <a:cs typeface="Arial" panose="020B0604020202020204" pitchFamily="34" charset="0"/>
              </a:rPr>
            </a:b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Биіктігі 25 </a:t>
            </a:r>
            <a:r>
              <a:rPr lang="kk-KZ"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м</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мұнарадан 15 </a:t>
            </a:r>
            <a:r>
              <a:rPr lang="kk-KZ"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м</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t>
            </a:r>
            <a:r>
              <a:rPr lang="kk-KZ"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с</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жылдамдықпен горизонталь тас лақтырылды. Тас қанша уақыт бойы қозғалыста болады? Тас мұнарадан қандай қашықтыққа құлайды? Тастың жерге құлар мезетіндегі жылдамдығы қандай болады? Құлау нүктесінде тастың сызған траекториясы көкжиекпен қандай бұрыш жасайды? </a:t>
            </a:r>
            <a:r>
              <a:rPr lang="en-KZ" sz="1800" dirty="0">
                <a:effectLst/>
                <a:latin typeface="Calibri" panose="020F0502020204030204" pitchFamily="34" charset="0"/>
                <a:ea typeface="Calibri" panose="020F0502020204030204" pitchFamily="34" charset="0"/>
                <a:cs typeface="Arial" panose="020B0604020202020204" pitchFamily="34" charset="0"/>
              </a:rPr>
              <a:t/>
            </a:r>
            <a:br>
              <a:rPr lang="en-KZ" sz="1800" dirty="0">
                <a:effectLst/>
                <a:latin typeface="Calibri" panose="020F0502020204030204" pitchFamily="34" charset="0"/>
                <a:ea typeface="Calibri" panose="020F0502020204030204" pitchFamily="34" charset="0"/>
                <a:cs typeface="Arial" panose="020B0604020202020204" pitchFamily="34" charset="0"/>
              </a:rPr>
            </a:br>
            <a:endParaRPr lang="en-KZ" dirty="0"/>
          </a:p>
        </p:txBody>
      </p:sp>
      <p:pic>
        <p:nvPicPr>
          <p:cNvPr id="5" name="Picture 4">
            <a:extLst>
              <a:ext uri="{FF2B5EF4-FFF2-40B4-BE49-F238E27FC236}">
                <a16:creationId xmlns:a16="http://schemas.microsoft.com/office/drawing/2014/main" id="{5FCDC877-EDB8-0D7A-EC82-93B13D66299A}"/>
              </a:ext>
            </a:extLst>
          </p:cNvPr>
          <p:cNvPicPr/>
          <p:nvPr/>
        </p:nvPicPr>
        <p:blipFill>
          <a:blip r:embed="rId2"/>
          <a:stretch>
            <a:fillRect/>
          </a:stretch>
        </p:blipFill>
        <p:spPr>
          <a:xfrm>
            <a:off x="5942717" y="1136099"/>
            <a:ext cx="2935784" cy="2661938"/>
          </a:xfrm>
          <a:prstGeom prst="rect">
            <a:avLst/>
          </a:prstGeom>
        </p:spPr>
      </p:pic>
    </p:spTree>
    <p:extLst>
      <p:ext uri="{BB962C8B-B14F-4D97-AF65-F5344CB8AC3E}">
        <p14:creationId xmlns:p14="http://schemas.microsoft.com/office/powerpoint/2010/main" val="24817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A269FC-27D0-0279-7755-7A36CE7C74FD}"/>
              </a:ext>
            </a:extLst>
          </p:cNvPr>
          <p:cNvSpPr>
            <a:spLocks noGrp="1"/>
          </p:cNvSpPr>
          <p:nvPr>
            <p:ph type="body" idx="2"/>
          </p:nvPr>
        </p:nvSpPr>
        <p:spPr>
          <a:xfrm>
            <a:off x="204214" y="-849143"/>
            <a:ext cx="8939786" cy="3695100"/>
          </a:xfrm>
        </p:spPr>
        <p:txBody>
          <a:bodyPr/>
          <a:lstStyle/>
          <a:p>
            <a:pPr marL="0" marR="2452370" lvl="0" indent="0" algn="just" fontAlgn="base">
              <a:lnSpc>
                <a:spcPct val="104000"/>
              </a:lnSpc>
              <a:spcAft>
                <a:spcPts val="175"/>
              </a:spcAft>
              <a:buClr>
                <a:srgbClr val="000000"/>
              </a:buClr>
              <a:buSzPts val="1200"/>
              <a:buNone/>
            </a:pPr>
            <a:r>
              <a:rPr lang="kk-KZ"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Тас қанша уақыт бойы қозғалыста</a:t>
            </a:r>
            <a:r>
              <a:rPr lang="kk-KZ" sz="1800" u="none" strike="noStrike" baseline="-250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kk-KZ"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болады? </a:t>
            </a:r>
            <a:r>
              <a:rPr lang="kk-KZ" sz="1800"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Тас қанша уақыт бойы қозғалыста болатынын </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табу үшін оның вертикаль бағыттағы  </a:t>
            </a:r>
            <a:r>
              <a:rPr lang="kk-KZ" sz="1800" dirty="0">
                <a:solidFill>
                  <a:srgbClr val="000000"/>
                </a:solidFill>
                <a:effectLst/>
                <a:latin typeface="Calibri" panose="020F0502020204030204" pitchFamily="34" charset="0"/>
                <a:ea typeface="Calibri" panose="020F0502020204030204" pitchFamily="34" charset="0"/>
              </a:rPr>
              <a:t> </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қозғалысын 	(ОУ 	</a:t>
            </a:r>
            <a:r>
              <a:rPr lang="kk-KZ"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осімен</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қарастырамыз, 	дене 	вертикаль 	бағытта 	бастапқы жылдамдықсыз, еркін түсу үдеуімен қозғалады:</a:t>
            </a:r>
            <a:r>
              <a:rPr lang="kk-KZ"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fld id="{6D1EDE71-CD4D-454B-91BC-150B52F496F5}" type="slidenum">
              <a:rPr lang="en-KZ" smtClean="0"/>
              <a:t>11</a:t>
            </a:fld>
            <a:endParaRPr lang="en-KZ" dirty="0"/>
          </a:p>
        </p:txBody>
      </p:sp>
      <p:sp>
        <p:nvSpPr>
          <p:cNvPr id="7" name="Rectangle 16126">
            <a:extLst>
              <a:ext uri="{FF2B5EF4-FFF2-40B4-BE49-F238E27FC236}">
                <a16:creationId xmlns:a16="http://schemas.microsoft.com/office/drawing/2014/main" id="{33803512-5D74-2422-7D69-04F2F9F6179E}"/>
              </a:ext>
            </a:extLst>
          </p:cNvPr>
          <p:cNvSpPr>
            <a:spLocks noChangeArrowheads="1"/>
          </p:cNvSpPr>
          <p:nvPr/>
        </p:nvSpPr>
        <p:spPr bwMode="auto">
          <a:xfrm>
            <a:off x="0" y="301196375"/>
            <a:ext cx="240364963" cy="3217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KZ" sz="1100" b="0" i="0" u="none" strike="noStrike" cap="none" normalizeH="0" baseline="0">
                <a:ln>
                  <a:noFill/>
                </a:ln>
                <a:solidFill>
                  <a:schemeClr val="tx1"/>
                </a:solidFill>
                <a:effectLst/>
                <a:latin typeface="Calibri" panose="020F0502020204030204" pitchFamily="34" charset="0"/>
                <a:ea typeface="Cambria Math" panose="02040503050406030204" pitchFamily="18" charset="0"/>
                <a:cs typeface="Cambria Math" panose="02040503050406030204" pitchFamily="18" charset="0"/>
              </a:rPr>
              <a:t>=</a:t>
            </a:r>
            <a:endParaRPr kumimoji="0" lang="ru-RU" altLang="en-KZ" sz="1800" b="0" i="0" u="none" strike="noStrike" cap="none" normalizeH="0" baseline="0">
              <a:ln>
                <a:noFill/>
              </a:ln>
              <a:solidFill>
                <a:schemeClr val="tx1"/>
              </a:solidFill>
              <a:effectLst/>
              <a:latin typeface="Arial" panose="020B0604020202020204" pitchFamily="34" charset="0"/>
            </a:endParaRPr>
          </a:p>
        </p:txBody>
      </p:sp>
      <p:sp>
        <p:nvSpPr>
          <p:cNvPr id="8" name="Rectangle 16127">
            <a:extLst>
              <a:ext uri="{FF2B5EF4-FFF2-40B4-BE49-F238E27FC236}">
                <a16:creationId xmlns:a16="http://schemas.microsoft.com/office/drawing/2014/main" id="{51C55473-0D2F-A88C-EA6A-27C0FF095418}"/>
              </a:ext>
            </a:extLst>
          </p:cNvPr>
          <p:cNvSpPr>
            <a:spLocks noChangeArrowheads="1"/>
          </p:cNvSpPr>
          <p:nvPr/>
        </p:nvSpPr>
        <p:spPr bwMode="auto">
          <a:xfrm>
            <a:off x="249193050" y="615711875"/>
            <a:ext cx="246156163" cy="3217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KZ" sz="1100" b="0" i="0" u="none" strike="noStrike" cap="none" normalizeH="0" baseline="0">
                <a:ln>
                  <a:noFill/>
                </a:ln>
                <a:solidFill>
                  <a:schemeClr val="tx1"/>
                </a:solidFill>
                <a:effectLst/>
                <a:latin typeface="Calibri" panose="020F0502020204030204" pitchFamily="34" charset="0"/>
                <a:ea typeface="Cambria Math" panose="02040503050406030204" pitchFamily="18" charset="0"/>
                <a:cs typeface="Cambria Math" panose="02040503050406030204" pitchFamily="18" charset="0"/>
              </a:rPr>
              <a:t>√</a:t>
            </a:r>
            <a:endParaRPr kumimoji="0" lang="ru-RU" altLang="en-KZ" sz="1800" b="0" i="0" u="none" strike="noStrike" cap="none" normalizeH="0" baseline="0">
              <a:ln>
                <a:noFill/>
              </a:ln>
              <a:solidFill>
                <a:schemeClr val="tx1"/>
              </a:solidFill>
              <a:effectLst/>
              <a:latin typeface="Arial" panose="020B0604020202020204" pitchFamily="34" charset="0"/>
            </a:endParaRPr>
          </a:p>
        </p:txBody>
      </p:sp>
      <p:sp>
        <p:nvSpPr>
          <p:cNvPr id="9" name="Rectangle 16128">
            <a:extLst>
              <a:ext uri="{FF2B5EF4-FFF2-40B4-BE49-F238E27FC236}">
                <a16:creationId xmlns:a16="http://schemas.microsoft.com/office/drawing/2014/main" id="{398A3A4D-D026-C4AD-23D1-C4240579F0C6}"/>
              </a:ext>
            </a:extLst>
          </p:cNvPr>
          <p:cNvSpPr>
            <a:spLocks noChangeArrowheads="1"/>
          </p:cNvSpPr>
          <p:nvPr/>
        </p:nvSpPr>
        <p:spPr bwMode="auto">
          <a:xfrm>
            <a:off x="435886225" y="760872875"/>
            <a:ext cx="355560313" cy="3217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KZ" sz="1100" b="0" i="0" u="none" strike="noStrike" cap="none" normalizeH="0" baseline="0">
                <a:ln>
                  <a:noFill/>
                </a:ln>
                <a:solidFill>
                  <a:schemeClr val="tx1"/>
                </a:solidFill>
                <a:effectLst/>
                <a:latin typeface="Calibri" panose="020F0502020204030204" pitchFamily="34" charset="0"/>
                <a:ea typeface="Cambria Math" panose="02040503050406030204" pitchFamily="18" charset="0"/>
                <a:cs typeface="Cambria Math" panose="02040503050406030204" pitchFamily="18" charset="0"/>
              </a:rPr>
              <a:t>2ℎ</a:t>
            </a:r>
            <a:endParaRPr kumimoji="0" lang="ru-RU" altLang="en-KZ" sz="1800" b="0" i="0" u="none" strike="noStrike" cap="none" normalizeH="0" baseline="0">
              <a:ln>
                <a:noFill/>
              </a:ln>
              <a:solidFill>
                <a:schemeClr val="tx1"/>
              </a:solidFill>
              <a:effectLst/>
              <a:latin typeface="Arial" panose="020B0604020202020204" pitchFamily="34" charset="0"/>
            </a:endParaRPr>
          </a:p>
        </p:txBody>
      </p:sp>
      <p:sp>
        <p:nvSpPr>
          <p:cNvPr id="10" name="Rectangle 16129">
            <a:extLst>
              <a:ext uri="{FF2B5EF4-FFF2-40B4-BE49-F238E27FC236}">
                <a16:creationId xmlns:a16="http://schemas.microsoft.com/office/drawing/2014/main" id="{43A9775C-8E8A-099D-2C92-4CC81D1C203D}"/>
              </a:ext>
            </a:extLst>
          </p:cNvPr>
          <p:cNvSpPr>
            <a:spLocks noChangeArrowheads="1"/>
          </p:cNvSpPr>
          <p:nvPr/>
        </p:nvSpPr>
        <p:spPr bwMode="auto">
          <a:xfrm>
            <a:off x="496369975" y="1429016700"/>
            <a:ext cx="196924613" cy="3217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KZ" sz="1100" b="0" i="0" u="none" strike="noStrike" cap="none" normalizeH="0" baseline="0">
                <a:ln>
                  <a:noFill/>
                </a:ln>
                <a:solidFill>
                  <a:schemeClr val="tx1"/>
                </a:solidFill>
                <a:effectLst/>
                <a:latin typeface="Calibri" panose="020F0502020204030204" pitchFamily="34" charset="0"/>
                <a:ea typeface="Cambria Math" panose="02040503050406030204" pitchFamily="18" charset="0"/>
                <a:cs typeface="Cambria Math" panose="02040503050406030204" pitchFamily="18" charset="0"/>
              </a:rPr>
              <a:t>𝑔</a:t>
            </a:r>
            <a:endParaRPr kumimoji="0" lang="ru-RU" altLang="en-KZ" sz="1800" b="0" i="0" u="none" strike="noStrike" cap="none" normalizeH="0" baseline="0">
              <a:ln>
                <a:noFill/>
              </a:ln>
              <a:solidFill>
                <a:schemeClr val="tx1"/>
              </a:solidFill>
              <a:effectLst/>
              <a:latin typeface="Arial" panose="020B0604020202020204" pitchFamily="34" charset="0"/>
            </a:endParaRPr>
          </a:p>
        </p:txBody>
      </p:sp>
      <p:sp>
        <p:nvSpPr>
          <p:cNvPr id="11" name="Shape 225321">
            <a:extLst>
              <a:ext uri="{FF2B5EF4-FFF2-40B4-BE49-F238E27FC236}">
                <a16:creationId xmlns:a16="http://schemas.microsoft.com/office/drawing/2014/main" id="{D54BDEC3-5BD9-8CBF-96A4-5FC7E770E365}"/>
              </a:ext>
            </a:extLst>
          </p:cNvPr>
          <p:cNvSpPr>
            <a:spLocks/>
          </p:cNvSpPr>
          <p:nvPr/>
        </p:nvSpPr>
        <p:spPr bwMode="auto">
          <a:xfrm>
            <a:off x="435886225" y="1699056800"/>
            <a:ext cx="273386550" cy="16935450"/>
          </a:xfrm>
          <a:custGeom>
            <a:avLst/>
            <a:gdLst>
              <a:gd name="T0" fmla="*/ 0 w 172212"/>
              <a:gd name="T1" fmla="*/ 0 h 10668"/>
              <a:gd name="T2" fmla="*/ 172212 w 172212"/>
              <a:gd name="T3" fmla="*/ 0 h 10668"/>
              <a:gd name="T4" fmla="*/ 172212 w 172212"/>
              <a:gd name="T5" fmla="*/ 10668 h 10668"/>
              <a:gd name="T6" fmla="*/ 0 w 172212"/>
              <a:gd name="T7" fmla="*/ 10668 h 10668"/>
              <a:gd name="T8" fmla="*/ 0 w 172212"/>
              <a:gd name="T9" fmla="*/ 0 h 10668"/>
              <a:gd name="T10" fmla="*/ 0 w 172212"/>
              <a:gd name="T11" fmla="*/ 0 h 10668"/>
              <a:gd name="T12" fmla="*/ 172212 w 172212"/>
              <a:gd name="T13" fmla="*/ 10668 h 10668"/>
            </a:gdLst>
            <a:ahLst/>
            <a:cxnLst>
              <a:cxn ang="0">
                <a:pos x="T0" y="T1"/>
              </a:cxn>
              <a:cxn ang="0">
                <a:pos x="T2" y="T3"/>
              </a:cxn>
              <a:cxn ang="0">
                <a:pos x="T4" y="T5"/>
              </a:cxn>
              <a:cxn ang="0">
                <a:pos x="T6" y="T7"/>
              </a:cxn>
              <a:cxn ang="0">
                <a:pos x="T8" y="T9"/>
              </a:cxn>
            </a:cxnLst>
            <a:rect l="T10" t="T11" r="T12" b="T13"/>
            <a:pathLst>
              <a:path w="172212" h="10668">
                <a:moveTo>
                  <a:pt x="0" y="0"/>
                </a:moveTo>
                <a:lnTo>
                  <a:pt x="172212" y="0"/>
                </a:lnTo>
                <a:lnTo>
                  <a:pt x="172212" y="10668"/>
                </a:lnTo>
                <a:lnTo>
                  <a:pt x="0" y="10668"/>
                </a:lnTo>
                <a:lnTo>
                  <a:pt x="0" y="0"/>
                </a:lnTo>
              </a:path>
            </a:pathLst>
          </a:custGeom>
          <a:solidFill>
            <a:srgbClr val="0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en-KZ"/>
          </a:p>
        </p:txBody>
      </p:sp>
      <p:sp>
        <p:nvSpPr>
          <p:cNvPr id="12" name="Shape 225322">
            <a:extLst>
              <a:ext uri="{FF2B5EF4-FFF2-40B4-BE49-F238E27FC236}">
                <a16:creationId xmlns:a16="http://schemas.microsoft.com/office/drawing/2014/main" id="{FCDC9369-45D7-4427-BE74-B67E261AFAF2}"/>
              </a:ext>
            </a:extLst>
          </p:cNvPr>
          <p:cNvSpPr>
            <a:spLocks/>
          </p:cNvSpPr>
          <p:nvPr/>
        </p:nvSpPr>
        <p:spPr bwMode="auto">
          <a:xfrm>
            <a:off x="435886225" y="1304702750"/>
            <a:ext cx="273386550" cy="16935450"/>
          </a:xfrm>
          <a:custGeom>
            <a:avLst/>
            <a:gdLst>
              <a:gd name="T0" fmla="*/ 0 w 172212"/>
              <a:gd name="T1" fmla="*/ 0 h 10668"/>
              <a:gd name="T2" fmla="*/ 172212 w 172212"/>
              <a:gd name="T3" fmla="*/ 0 h 10668"/>
              <a:gd name="T4" fmla="*/ 172212 w 172212"/>
              <a:gd name="T5" fmla="*/ 10668 h 10668"/>
              <a:gd name="T6" fmla="*/ 0 w 172212"/>
              <a:gd name="T7" fmla="*/ 10668 h 10668"/>
              <a:gd name="T8" fmla="*/ 0 w 172212"/>
              <a:gd name="T9" fmla="*/ 0 h 10668"/>
              <a:gd name="T10" fmla="*/ 0 w 172212"/>
              <a:gd name="T11" fmla="*/ 0 h 10668"/>
              <a:gd name="T12" fmla="*/ 172212 w 172212"/>
              <a:gd name="T13" fmla="*/ 10668 h 10668"/>
            </a:gdLst>
            <a:ahLst/>
            <a:cxnLst>
              <a:cxn ang="0">
                <a:pos x="T0" y="T1"/>
              </a:cxn>
              <a:cxn ang="0">
                <a:pos x="T2" y="T3"/>
              </a:cxn>
              <a:cxn ang="0">
                <a:pos x="T4" y="T5"/>
              </a:cxn>
              <a:cxn ang="0">
                <a:pos x="T6" y="T7"/>
              </a:cxn>
              <a:cxn ang="0">
                <a:pos x="T8" y="T9"/>
              </a:cxn>
            </a:cxnLst>
            <a:rect l="T10" t="T11" r="T12" b="T13"/>
            <a:pathLst>
              <a:path w="172212" h="10668">
                <a:moveTo>
                  <a:pt x="0" y="0"/>
                </a:moveTo>
                <a:lnTo>
                  <a:pt x="172212" y="0"/>
                </a:lnTo>
                <a:lnTo>
                  <a:pt x="172212" y="10668"/>
                </a:lnTo>
                <a:lnTo>
                  <a:pt x="0" y="10668"/>
                </a:lnTo>
                <a:lnTo>
                  <a:pt x="0" y="0"/>
                </a:lnTo>
              </a:path>
            </a:pathLst>
          </a:custGeom>
          <a:solidFill>
            <a:srgbClr val="0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en-KZ"/>
          </a:p>
        </p:txBody>
      </p:sp>
      <p:sp>
        <p:nvSpPr>
          <p:cNvPr id="13" name="Rectangle 14">
            <a:extLst>
              <a:ext uri="{FF2B5EF4-FFF2-40B4-BE49-F238E27FC236}">
                <a16:creationId xmlns:a16="http://schemas.microsoft.com/office/drawing/2014/main" id="{905BB717-58DD-4238-039D-9B5E9419DF2B}"/>
              </a:ext>
            </a:extLst>
          </p:cNvPr>
          <p:cNvSpPr>
            <a:spLocks noChangeArrowheads="1"/>
          </p:cNvSpPr>
          <p:nvPr/>
        </p:nvSpPr>
        <p:spPr bwMode="auto">
          <a:xfrm>
            <a:off x="714375" y="13216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KZ" sz="1200" b="0" i="0" u="none" strike="noStrike" cap="none" normalizeH="0" baseline="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KZ" sz="1200" b="0" i="0" u="none" strike="noStrike" cap="none" normalizeH="0" baseline="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en-US" altLang="en-KZ" sz="1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EF5D2467-7F87-D4AB-4A49-704E9727B8CD}"/>
              </a:ext>
            </a:extLst>
          </p:cNvPr>
          <p:cNvSpPr txBox="1"/>
          <p:nvPr/>
        </p:nvSpPr>
        <p:spPr>
          <a:xfrm>
            <a:off x="2900795" y="1648658"/>
            <a:ext cx="928459" cy="584775"/>
          </a:xfrm>
          <a:prstGeom prst="rect">
            <a:avLst/>
          </a:prstGeom>
          <a:noFill/>
        </p:spPr>
        <p:txBody>
          <a:bodyPr wrap="none" rtlCol="0">
            <a:spAutoFit/>
          </a:bodyPr>
          <a:lstStyle/>
          <a:p>
            <a:r>
              <a:rPr lang="kk-KZ"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kk-KZ"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0𝑦 </a:t>
            </a:r>
            <a:r>
              <a:rPr lang="kk-KZ"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 0</a:t>
            </a:r>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endParaRPr lang="en-KZ" dirty="0"/>
          </a:p>
        </p:txBody>
      </p:sp>
      <p:pic>
        <p:nvPicPr>
          <p:cNvPr id="2066" name="Picture 218249">
            <a:extLst>
              <a:ext uri="{FF2B5EF4-FFF2-40B4-BE49-F238E27FC236}">
                <a16:creationId xmlns:a16="http://schemas.microsoft.com/office/drawing/2014/main" id="{A948EB21-7398-3F4A-B36A-F6A39BAC1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339" y="2233433"/>
            <a:ext cx="1611049" cy="4678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82DA7ED-7F78-113D-0932-93B5B05AA32B}"/>
              </a:ext>
            </a:extLst>
          </p:cNvPr>
          <p:cNvSpPr>
            <a:spLocks noChangeArrowheads="1"/>
          </p:cNvSpPr>
          <p:nvPr/>
        </p:nvSpPr>
        <p:spPr bwMode="auto">
          <a:xfrm flipV="1">
            <a:off x="1910686" y="4057738"/>
            <a:ext cx="90902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KZ" sz="1200" b="0" i="0" u="none" strike="noStrike" cap="none" normalizeH="0" baseline="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kk-KZ" altLang="en-KZ"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EA14881F-2079-2FE9-6E0D-8CDEEE1E44F5}"/>
              </a:ext>
            </a:extLst>
          </p:cNvPr>
          <p:cNvSpPr txBox="1"/>
          <p:nvPr/>
        </p:nvSpPr>
        <p:spPr>
          <a:xfrm>
            <a:off x="3115982" y="1990299"/>
            <a:ext cx="713272" cy="369332"/>
          </a:xfrm>
          <a:prstGeom prst="rect">
            <a:avLst/>
          </a:prstGeom>
          <a:noFill/>
        </p:spPr>
        <p:txBody>
          <a:bodyPr wrap="square" rtlCol="0">
            <a:spAutoFit/>
          </a:bodyPr>
          <a:lstStyle/>
          <a:p>
            <a:r>
              <a:rPr lang="kk-KZ"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𝑔𝑡2</a:t>
            </a:r>
            <a:r>
              <a:rPr lang="en-KZ" dirty="0">
                <a:effectLst/>
              </a:rPr>
              <a:t> </a:t>
            </a:r>
            <a:endParaRPr lang="en-KZ" dirty="0"/>
          </a:p>
        </p:txBody>
      </p:sp>
      <p:sp>
        <p:nvSpPr>
          <p:cNvPr id="25" name="TextBox 24">
            <a:extLst>
              <a:ext uri="{FF2B5EF4-FFF2-40B4-BE49-F238E27FC236}">
                <a16:creationId xmlns:a16="http://schemas.microsoft.com/office/drawing/2014/main" id="{4B6DB008-0F08-3420-2199-C4F82783E012}"/>
              </a:ext>
            </a:extLst>
          </p:cNvPr>
          <p:cNvSpPr txBox="1"/>
          <p:nvPr/>
        </p:nvSpPr>
        <p:spPr>
          <a:xfrm>
            <a:off x="3633804" y="1997969"/>
            <a:ext cx="595035" cy="369332"/>
          </a:xfrm>
          <a:prstGeom prst="rect">
            <a:avLst/>
          </a:prstGeom>
          <a:noFill/>
        </p:spPr>
        <p:txBody>
          <a:bodyPr wrap="none" rtlCol="0">
            <a:spAutoFit/>
          </a:bodyPr>
          <a:lstStyle/>
          <a:p>
            <a:r>
              <a:rPr lang="kk-KZ"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𝑔𝑡2</a:t>
            </a:r>
            <a:r>
              <a:rPr lang="en-KZ" dirty="0">
                <a:effectLst/>
              </a:rPr>
              <a:t> </a:t>
            </a:r>
            <a:endParaRPr lang="en-KZ" dirty="0"/>
          </a:p>
        </p:txBody>
      </p:sp>
      <p:sp>
        <p:nvSpPr>
          <p:cNvPr id="28" name="TextBox 27">
            <a:extLst>
              <a:ext uri="{FF2B5EF4-FFF2-40B4-BE49-F238E27FC236}">
                <a16:creationId xmlns:a16="http://schemas.microsoft.com/office/drawing/2014/main" id="{A25B5EC1-3905-6DC1-DC70-6D47CDBB8FBD}"/>
              </a:ext>
            </a:extLst>
          </p:cNvPr>
          <p:cNvSpPr txBox="1"/>
          <p:nvPr/>
        </p:nvSpPr>
        <p:spPr>
          <a:xfrm>
            <a:off x="204214" y="2821043"/>
            <a:ext cx="7717818" cy="595869"/>
          </a:xfrm>
          <a:prstGeom prst="rect">
            <a:avLst/>
          </a:prstGeom>
          <a:noFill/>
        </p:spPr>
        <p:txBody>
          <a:bodyPr wrap="none" rtlCol="0">
            <a:spAutoFit/>
          </a:bodyPr>
          <a:lstStyle/>
          <a:p>
            <a:r>
              <a:rPr lang="kk-KZ"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Осы жерден тас қанша уақыт бойы қозғалыста болатынын табамыз: </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endParaRPr lang="en-KZ" dirty="0"/>
          </a:p>
        </p:txBody>
      </p:sp>
      <p:grpSp>
        <p:nvGrpSpPr>
          <p:cNvPr id="29" name="Group 28">
            <a:extLst>
              <a:ext uri="{FF2B5EF4-FFF2-40B4-BE49-F238E27FC236}">
                <a16:creationId xmlns:a16="http://schemas.microsoft.com/office/drawing/2014/main" id="{127C1A4E-1619-555B-D081-2C1362632703}"/>
              </a:ext>
            </a:extLst>
          </p:cNvPr>
          <p:cNvGrpSpPr/>
          <p:nvPr/>
        </p:nvGrpSpPr>
        <p:grpSpPr>
          <a:xfrm>
            <a:off x="2915792" y="3286034"/>
            <a:ext cx="846740" cy="1062580"/>
            <a:chOff x="0" y="0"/>
            <a:chExt cx="498549" cy="494360"/>
          </a:xfrm>
        </p:grpSpPr>
        <p:sp>
          <p:nvSpPr>
            <p:cNvPr id="30" name="Rectangle 29">
              <a:extLst>
                <a:ext uri="{FF2B5EF4-FFF2-40B4-BE49-F238E27FC236}">
                  <a16:creationId xmlns:a16="http://schemas.microsoft.com/office/drawing/2014/main" id="{F0C369D0-3918-5921-885C-DD0800137135}"/>
                </a:ext>
              </a:extLst>
            </p:cNvPr>
            <p:cNvSpPr/>
            <p:nvPr/>
          </p:nvSpPr>
          <p:spPr>
            <a:xfrm>
              <a:off x="0" y="189306"/>
              <a:ext cx="151411" cy="202692"/>
            </a:xfrm>
            <a:prstGeom prst="rect">
              <a:avLst/>
            </a:prstGeom>
            <a:ln>
              <a:noFill/>
            </a:ln>
          </p:spPr>
          <p:txBody>
            <a:bodyPr vert="horz" lIns="0" tIns="0" rIns="0" bIns="0" rtlCol="0">
              <a:noAutofit/>
            </a:bodyPr>
            <a:lstStyle/>
            <a:p>
              <a:pPr>
                <a:lnSpc>
                  <a:spcPct val="107000"/>
                </a:lnSpc>
                <a:spcAft>
                  <a:spcPts val="800"/>
                </a:spcAft>
              </a:pPr>
              <a:r>
                <a:rPr lang="ru-RU" sz="1100">
                  <a:effectLst/>
                  <a:latin typeface="Cambria Math" panose="02040503050406030204" pitchFamily="18" charset="0"/>
                  <a:ea typeface="Cambria Math" panose="02040503050406030204" pitchFamily="18" charset="0"/>
                  <a:cs typeface="Cambria Math" panose="02040503050406030204" pitchFamily="18" charset="0"/>
                </a:rPr>
                <a:t>=</a:t>
              </a:r>
              <a:endParaRPr lang="en-KZ" sz="1100">
                <a:effectLst/>
                <a:latin typeface="Calibri" panose="020F0502020204030204" pitchFamily="34" charset="0"/>
                <a:ea typeface="Calibri" panose="020F0502020204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B750DD1-661E-E4A4-D0A0-F6FD4B6DC802}"/>
                </a:ext>
              </a:extLst>
            </p:cNvPr>
            <p:cNvSpPr/>
            <p:nvPr/>
          </p:nvSpPr>
          <p:spPr>
            <a:xfrm>
              <a:off x="156972" y="184734"/>
              <a:ext cx="155059" cy="202692"/>
            </a:xfrm>
            <a:prstGeom prst="rect">
              <a:avLst/>
            </a:prstGeom>
            <a:ln>
              <a:noFill/>
            </a:ln>
          </p:spPr>
          <p:txBody>
            <a:bodyPr vert="horz" lIns="0" tIns="0" rIns="0" bIns="0" rtlCol="0">
              <a:noAutofit/>
            </a:bodyPr>
            <a:lstStyle/>
            <a:p>
              <a:pPr>
                <a:lnSpc>
                  <a:spcPct val="107000"/>
                </a:lnSpc>
                <a:spcAft>
                  <a:spcPts val="800"/>
                </a:spcAft>
              </a:pPr>
              <a:r>
                <a:rPr lang="ru-RU" sz="1100" dirty="0">
                  <a:effectLst/>
                  <a:latin typeface="Cambria Math" panose="02040503050406030204" pitchFamily="18" charset="0"/>
                  <a:ea typeface="Cambria Math" panose="02040503050406030204" pitchFamily="18" charset="0"/>
                  <a:cs typeface="Cambria Math" panose="02040503050406030204" pitchFamily="18" charset="0"/>
                </a:rPr>
                <a:t>√</a:t>
              </a:r>
              <a:endParaRPr lang="en-KZ"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0C7B373-295A-A658-FB76-59801573876E}"/>
                </a:ext>
              </a:extLst>
            </p:cNvPr>
            <p:cNvSpPr/>
            <p:nvPr/>
          </p:nvSpPr>
          <p:spPr>
            <a:xfrm>
              <a:off x="274574" y="73482"/>
              <a:ext cx="223975" cy="202692"/>
            </a:xfrm>
            <a:prstGeom prst="rect">
              <a:avLst/>
            </a:prstGeom>
            <a:ln>
              <a:noFill/>
            </a:ln>
          </p:spPr>
          <p:txBody>
            <a:bodyPr vert="horz" lIns="0" tIns="0" rIns="0" bIns="0" rtlCol="0">
              <a:noAutofit/>
            </a:bodyPr>
            <a:lstStyle/>
            <a:p>
              <a:pPr>
                <a:lnSpc>
                  <a:spcPct val="107000"/>
                </a:lnSpc>
                <a:spcAft>
                  <a:spcPts val="800"/>
                </a:spcAft>
              </a:pPr>
              <a:r>
                <a:rPr lang="ru-RU" sz="1100">
                  <a:effectLst/>
                  <a:latin typeface="Cambria Math" panose="02040503050406030204" pitchFamily="18" charset="0"/>
                  <a:ea typeface="Cambria Math" panose="02040503050406030204" pitchFamily="18" charset="0"/>
                  <a:cs typeface="Cambria Math" panose="02040503050406030204" pitchFamily="18" charset="0"/>
                </a:rPr>
                <a:t>2ℎ</a:t>
              </a:r>
              <a:endParaRPr lang="en-KZ" sz="1100">
                <a:effectLst/>
                <a:latin typeface="Calibri" panose="020F0502020204030204" pitchFamily="34" charset="0"/>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802C9B9-37B6-A6BC-BB69-D4060D596E70}"/>
                </a:ext>
              </a:extLst>
            </p:cNvPr>
            <p:cNvSpPr/>
            <p:nvPr/>
          </p:nvSpPr>
          <p:spPr>
            <a:xfrm>
              <a:off x="312674" y="291668"/>
              <a:ext cx="124047" cy="202692"/>
            </a:xfrm>
            <a:prstGeom prst="rect">
              <a:avLst/>
            </a:prstGeom>
            <a:ln>
              <a:noFill/>
            </a:ln>
          </p:spPr>
          <p:txBody>
            <a:bodyPr vert="horz" lIns="0" tIns="0" rIns="0" bIns="0" rtlCol="0">
              <a:noAutofit/>
            </a:bodyPr>
            <a:lstStyle/>
            <a:p>
              <a:pPr>
                <a:lnSpc>
                  <a:spcPct val="107000"/>
                </a:lnSpc>
                <a:spcAft>
                  <a:spcPts val="800"/>
                </a:spcAft>
              </a:pPr>
              <a:r>
                <a:rPr lang="ru-RU" sz="1100">
                  <a:effectLst/>
                  <a:latin typeface="Cambria Math" panose="02040503050406030204" pitchFamily="18" charset="0"/>
                  <a:ea typeface="Cambria Math" panose="02040503050406030204" pitchFamily="18" charset="0"/>
                  <a:cs typeface="Cambria Math" panose="02040503050406030204" pitchFamily="18" charset="0"/>
                </a:rPr>
                <a:t>𝑔</a:t>
              </a:r>
              <a:endParaRPr lang="en-KZ" sz="1100">
                <a:effectLst/>
                <a:latin typeface="Calibri" panose="020F0502020204030204" pitchFamily="34" charset="0"/>
                <a:ea typeface="Calibri" panose="020F0502020204030204" pitchFamily="34" charset="0"/>
                <a:cs typeface="Arial" panose="020B0604020202020204" pitchFamily="34" charset="0"/>
              </a:endParaRPr>
            </a:p>
          </p:txBody>
        </p:sp>
        <p:sp>
          <p:nvSpPr>
            <p:cNvPr id="34" name="Shape 225321">
              <a:extLst>
                <a:ext uri="{FF2B5EF4-FFF2-40B4-BE49-F238E27FC236}">
                  <a16:creationId xmlns:a16="http://schemas.microsoft.com/office/drawing/2014/main" id="{97D4C072-F255-86C9-C042-6DD293A39A65}"/>
                </a:ext>
              </a:extLst>
            </p:cNvPr>
            <p:cNvSpPr/>
            <p:nvPr/>
          </p:nvSpPr>
          <p:spPr>
            <a:xfrm>
              <a:off x="274574" y="259080"/>
              <a:ext cx="172212" cy="10668"/>
            </a:xfrm>
            <a:custGeom>
              <a:avLst/>
              <a:gdLst/>
              <a:ahLst/>
              <a:cxnLst/>
              <a:rect l="0" t="0" r="0" b="0"/>
              <a:pathLst>
                <a:path w="172212" h="10668">
                  <a:moveTo>
                    <a:pt x="0" y="0"/>
                  </a:moveTo>
                  <a:lnTo>
                    <a:pt x="172212" y="0"/>
                  </a:lnTo>
                  <a:lnTo>
                    <a:pt x="172212" y="10668"/>
                  </a:lnTo>
                  <a:lnTo>
                    <a:pt x="0" y="10668"/>
                  </a:lnTo>
                  <a:lnTo>
                    <a:pt x="0" y="0"/>
                  </a:lnTo>
                </a:path>
              </a:pathLst>
            </a:custGeom>
            <a:solidFill>
              <a:srgbClr val="000000"/>
            </a:solidFill>
            <a:ln w="0" cap="flat">
              <a:noFill/>
              <a:miter lim="127000"/>
            </a:ln>
            <a:effectLst/>
          </p:spPr>
          <p:txBody>
            <a:bodyPr/>
            <a:lstStyle/>
            <a:p>
              <a:endParaRPr lang="en-US"/>
            </a:p>
          </p:txBody>
        </p:sp>
        <p:sp>
          <p:nvSpPr>
            <p:cNvPr id="35" name="Shape 225322">
              <a:extLst>
                <a:ext uri="{FF2B5EF4-FFF2-40B4-BE49-F238E27FC236}">
                  <a16:creationId xmlns:a16="http://schemas.microsoft.com/office/drawing/2014/main" id="{88E6DCF8-B4E2-D6C1-30B7-35BF79350C52}"/>
                </a:ext>
              </a:extLst>
            </p:cNvPr>
            <p:cNvSpPr/>
            <p:nvPr/>
          </p:nvSpPr>
          <p:spPr>
            <a:xfrm>
              <a:off x="274574" y="0"/>
              <a:ext cx="172212" cy="10668"/>
            </a:xfrm>
            <a:custGeom>
              <a:avLst/>
              <a:gdLst/>
              <a:ahLst/>
              <a:cxnLst/>
              <a:rect l="0" t="0" r="0" b="0"/>
              <a:pathLst>
                <a:path w="172212" h="10668">
                  <a:moveTo>
                    <a:pt x="0" y="0"/>
                  </a:moveTo>
                  <a:lnTo>
                    <a:pt x="172212" y="0"/>
                  </a:lnTo>
                  <a:lnTo>
                    <a:pt x="172212" y="10668"/>
                  </a:lnTo>
                  <a:lnTo>
                    <a:pt x="0" y="10668"/>
                  </a:lnTo>
                  <a:lnTo>
                    <a:pt x="0" y="0"/>
                  </a:lnTo>
                </a:path>
              </a:pathLst>
            </a:custGeom>
            <a:solidFill>
              <a:srgbClr val="000000"/>
            </a:solidFill>
            <a:ln w="0" cap="flat">
              <a:noFill/>
              <a:miter lim="127000"/>
            </a:ln>
            <a:effectLst/>
          </p:spPr>
          <p:txBody>
            <a:bodyPr/>
            <a:lstStyle/>
            <a:p>
              <a:endParaRPr lang="en-US"/>
            </a:p>
          </p:txBody>
        </p:sp>
      </p:grpSp>
      <p:sp>
        <p:nvSpPr>
          <p:cNvPr id="36" name="TextBox 35">
            <a:extLst>
              <a:ext uri="{FF2B5EF4-FFF2-40B4-BE49-F238E27FC236}">
                <a16:creationId xmlns:a16="http://schemas.microsoft.com/office/drawing/2014/main" id="{768EB3B1-B6E0-CA6E-210A-D111F440B6C1}"/>
              </a:ext>
            </a:extLst>
          </p:cNvPr>
          <p:cNvSpPr txBox="1"/>
          <p:nvPr/>
        </p:nvSpPr>
        <p:spPr>
          <a:xfrm>
            <a:off x="2646223" y="3606882"/>
            <a:ext cx="327334" cy="369332"/>
          </a:xfrm>
          <a:prstGeom prst="rect">
            <a:avLst/>
          </a:prstGeom>
          <a:noFill/>
        </p:spPr>
        <p:txBody>
          <a:bodyPr wrap="none" rtlCol="0">
            <a:spAutoFit/>
          </a:bodyPr>
          <a:lstStyle/>
          <a:p>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𝑡 </a:t>
            </a:r>
            <a:endParaRPr lang="en-KZ" dirty="0"/>
          </a:p>
        </p:txBody>
      </p:sp>
    </p:spTree>
    <p:extLst>
      <p:ext uri="{BB962C8B-B14F-4D97-AF65-F5344CB8AC3E}">
        <p14:creationId xmlns:p14="http://schemas.microsoft.com/office/powerpoint/2010/main" val="3075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66"/>
                                        </p:tgtEl>
                                        <p:attrNameLst>
                                          <p:attrName>style.visibility</p:attrName>
                                        </p:attrNameLst>
                                      </p:cBhvr>
                                      <p:to>
                                        <p:strVal val="visible"/>
                                      </p:to>
                                    </p:set>
                                    <p:animEffect transition="in" filter="randombar(horizontal)">
                                      <p:cBhvr>
                                        <p:cTn id="22" dur="500"/>
                                        <p:tgtEl>
                                          <p:spTgt spid="20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p:bldP spid="24" grpId="0"/>
      <p:bldP spid="25" grpId="0"/>
      <p:bldP spid="28"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AD6D-ED3F-EAA9-327A-587D883EF4BC}"/>
              </a:ext>
            </a:extLst>
          </p:cNvPr>
          <p:cNvSpPr>
            <a:spLocks noGrp="1"/>
          </p:cNvSpPr>
          <p:nvPr>
            <p:ph type="title"/>
          </p:nvPr>
        </p:nvSpPr>
        <p:spPr>
          <a:xfrm>
            <a:off x="173256" y="1088071"/>
            <a:ext cx="9144000" cy="1509600"/>
          </a:xfrm>
        </p:spPr>
        <p:txBody>
          <a:bodyPr/>
          <a:lstStyle/>
          <a:p>
            <a:pPr marL="342900" marR="2452370" lvl="0" indent="-19050" algn="l" fontAlgn="base">
              <a:lnSpc>
                <a:spcPct val="103000"/>
              </a:lnSpc>
              <a:spcAft>
                <a:spcPts val="75"/>
              </a:spcAft>
            </a:pP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Тас</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мұнарадан</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қандай</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қашықтыққа</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құлайды</a:t>
            </a:r>
            <a:r>
              <a:rPr lang="en-US" sz="1800"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a:t>
            </a:r>
            <a:br>
              <a:rPr lang="en-US" sz="1800"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b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Бұл</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сұраққа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жауап</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беру</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үшін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дененің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горизонталь</a:t>
            </a:r>
            <a:r>
              <a:rPr lang="kk-KZ" sz="1800" dirty="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бағыттағы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қозғалысын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(ОХ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осімен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қарастырамыз</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дене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горизонталь</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бағытта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𝑥</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жылдамдығымен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бірқалыпты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қозғалып</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барып</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мұнарадан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𝑙</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қашықтыққа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құлайды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KZ" sz="1800" dirty="0">
                <a:effectLst/>
                <a:latin typeface="Calibri" panose="020F0502020204030204" pitchFamily="34" charset="0"/>
                <a:ea typeface="Calibri" panose="020F0502020204030204" pitchFamily="34" charset="0"/>
                <a:cs typeface="Arial" panose="020B0604020202020204" pitchFamily="34" charset="0"/>
              </a:rPr>
              <a:t/>
            </a:r>
            <a:br>
              <a:rPr lang="en-KZ" sz="1800" dirty="0">
                <a:effectLst/>
                <a:latin typeface="Calibri" panose="020F0502020204030204" pitchFamily="34" charset="0"/>
                <a:ea typeface="Calibri" panose="020F0502020204030204" pitchFamily="34" charset="0"/>
                <a:cs typeface="Arial" panose="020B0604020202020204" pitchFamily="34" charset="0"/>
              </a:rPr>
            </a:br>
            <a:endParaRPr lang="en-KZ" dirty="0"/>
          </a:p>
        </p:txBody>
      </p:sp>
      <p:sp>
        <p:nvSpPr>
          <p:cNvPr id="3" name="Subtitle 2">
            <a:extLst>
              <a:ext uri="{FF2B5EF4-FFF2-40B4-BE49-F238E27FC236}">
                <a16:creationId xmlns:a16="http://schemas.microsoft.com/office/drawing/2014/main" id="{2FBFD31B-D347-DC53-266F-3C0C6F9208B8}"/>
              </a:ext>
            </a:extLst>
          </p:cNvPr>
          <p:cNvSpPr>
            <a:spLocks noGrp="1"/>
          </p:cNvSpPr>
          <p:nvPr>
            <p:ph type="subTitle" idx="1"/>
          </p:nvPr>
        </p:nvSpPr>
        <p:spPr>
          <a:xfrm>
            <a:off x="1362382" y="2127048"/>
            <a:ext cx="3837000" cy="428049"/>
          </a:xfrm>
        </p:spPr>
        <p:txBody>
          <a:bodyPr/>
          <a:lstStyle/>
          <a:p>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𝑙 = 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𝑥</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𝑡</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endParaRPr lang="en-KZ" dirty="0"/>
          </a:p>
        </p:txBody>
      </p:sp>
      <p:sp>
        <p:nvSpPr>
          <p:cNvPr id="8" name="Rectangle 5">
            <a:extLst>
              <a:ext uri="{FF2B5EF4-FFF2-40B4-BE49-F238E27FC236}">
                <a16:creationId xmlns:a16="http://schemas.microsoft.com/office/drawing/2014/main" id="{60B0F0B9-C61D-83A8-A74B-4F647320D2B0}"/>
              </a:ext>
            </a:extLst>
          </p:cNvPr>
          <p:cNvSpPr>
            <a:spLocks noChangeArrowheads="1"/>
          </p:cNvSpPr>
          <p:nvPr/>
        </p:nvSpPr>
        <p:spPr bwMode="auto">
          <a:xfrm>
            <a:off x="1255594" y="271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en-KZ" sz="1800" b="0" i="0" u="none" strike="noStrike" cap="none" normalizeH="0" baseline="0">
              <a:ln>
                <a:noFill/>
              </a:ln>
              <a:solidFill>
                <a:schemeClr val="tx1"/>
              </a:solidFill>
              <a:effectLst/>
              <a:latin typeface="Arial" panose="020B0604020202020204" pitchFamily="34" charset="0"/>
            </a:endParaRPr>
          </a:p>
        </p:txBody>
      </p:sp>
      <p:pic>
        <p:nvPicPr>
          <p:cNvPr id="3076" name="Picture 218250">
            <a:extLst>
              <a:ext uri="{FF2B5EF4-FFF2-40B4-BE49-F238E27FC236}">
                <a16:creationId xmlns:a16="http://schemas.microsoft.com/office/drawing/2014/main" id="{70FA3280-449A-F912-CB5C-BDAA24904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496" y="2749837"/>
            <a:ext cx="1785105" cy="4227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1831A7BA-244B-E4BD-CA8B-E4D6F3192266}"/>
              </a:ext>
            </a:extLst>
          </p:cNvPr>
          <p:cNvSpPr>
            <a:spLocks noChangeArrowheads="1"/>
          </p:cNvSpPr>
          <p:nvPr/>
        </p:nvSpPr>
        <p:spPr bwMode="auto">
          <a:xfrm>
            <a:off x="2260929" y="3497691"/>
            <a:ext cx="21097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KZ" sz="16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𝑙 = 15 ∙ 2,24 = 33,6 </a:t>
            </a:r>
            <a:r>
              <a:rPr kumimoji="0" lang="en-US" altLang="en-KZ" sz="1200" b="0" i="0" u="none" strike="noStrike" cap="none" normalizeH="0" baseline="0" dirty="0" err="1">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м</a:t>
            </a:r>
            <a:r>
              <a:rPr kumimoji="0" lang="en-US" altLang="en-KZ" sz="1200" b="0" i="0" u="none" strike="noStrike" cap="none" normalizeH="0" baseline="0" dirty="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en-US" altLang="en-KZ"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D2C0EFD-873F-8489-5719-2FF1BF5E7C98}"/>
              </a:ext>
            </a:extLst>
          </p:cNvPr>
          <p:cNvSpPr txBox="1"/>
          <p:nvPr/>
        </p:nvSpPr>
        <p:spPr>
          <a:xfrm>
            <a:off x="4070601" y="2829251"/>
            <a:ext cx="300082" cy="523220"/>
          </a:xfrm>
          <a:prstGeom prst="rect">
            <a:avLst/>
          </a:prstGeom>
          <a:noFill/>
        </p:spPr>
        <p:txBody>
          <a:bodyPr wrap="none" rtlCol="0">
            <a:spAutoFit/>
          </a:bodyPr>
          <a:lstStyle/>
          <a:p>
            <a:r>
              <a:rPr kumimoji="0" lang="en-US" altLang="en-KZ" sz="1400" b="0" i="0" u="none" strike="noStrike" cap="none" normalizeH="0" baseline="0" dirty="0" err="1">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с</a:t>
            </a:r>
            <a:r>
              <a:rPr kumimoji="0" lang="en-US" altLang="en-KZ" sz="1400" b="0" i="0" u="none" strike="noStrike" cap="none" normalizeH="0" baseline="0" dirty="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en-US" altLang="en-KZ" sz="700" b="0" i="0" u="none" strike="noStrike" cap="none" normalizeH="0" baseline="0" dirty="0">
              <a:ln>
                <a:noFill/>
              </a:ln>
              <a:solidFill>
                <a:schemeClr val="tx1"/>
              </a:solidFill>
              <a:effectLst/>
            </a:endParaRPr>
          </a:p>
          <a:p>
            <a:endParaRPr lang="en-KZ" dirty="0"/>
          </a:p>
        </p:txBody>
      </p:sp>
    </p:spTree>
    <p:extLst>
      <p:ext uri="{BB962C8B-B14F-4D97-AF65-F5344CB8AC3E}">
        <p14:creationId xmlns:p14="http://schemas.microsoft.com/office/powerpoint/2010/main" val="7078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heckerboard(across)">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274B-9885-DC38-3129-EBE0CFA68E13}"/>
              </a:ext>
            </a:extLst>
          </p:cNvPr>
          <p:cNvSpPr>
            <a:spLocks noGrp="1"/>
          </p:cNvSpPr>
          <p:nvPr>
            <p:ph type="title"/>
          </p:nvPr>
        </p:nvSpPr>
        <p:spPr>
          <a:xfrm>
            <a:off x="265499" y="1205825"/>
            <a:ext cx="7521339" cy="1509600"/>
          </a:xfrm>
        </p:spPr>
        <p:txBody>
          <a:bodyPr/>
          <a:lstStyle/>
          <a:p>
            <a:pPr marL="342900" marR="272415" lvl="0" indent="-19050" algn="l" fontAlgn="base">
              <a:lnSpc>
                <a:spcPct val="103000"/>
              </a:lnSpc>
              <a:spcAft>
                <a:spcPts val="75"/>
              </a:spcAft>
            </a:pP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Тастың</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жерге</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құлар</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мезетіндегі</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жылдамдығы</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қандай</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болады</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KZ" sz="1800" u="none" strike="noStrike"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r>
            <a:br>
              <a:rPr lang="en-KZ" sz="1800" u="none" strike="noStrike"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b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Тастың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жерге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түсер</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мезеттегі</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жылдамдығы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екі</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түрлі</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проекциядан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тұрады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𝑥</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және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𝑦</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Векторларды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қосу</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ережесі</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бойынша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KZ" sz="1800" dirty="0">
                <a:effectLst/>
                <a:latin typeface="Calibri" panose="020F0502020204030204" pitchFamily="34" charset="0"/>
                <a:ea typeface="Calibri" panose="020F0502020204030204" pitchFamily="34" charset="0"/>
                <a:cs typeface="Arial" panose="020B0604020202020204" pitchFamily="34" charset="0"/>
              </a:rPr>
              <a:t/>
            </a:r>
            <a:br>
              <a:rPr lang="en-KZ" sz="1800" dirty="0">
                <a:effectLst/>
                <a:latin typeface="Calibri" panose="020F0502020204030204" pitchFamily="34" charset="0"/>
                <a:ea typeface="Calibri" panose="020F0502020204030204" pitchFamily="34" charset="0"/>
                <a:cs typeface="Arial" panose="020B0604020202020204" pitchFamily="34" charset="0"/>
              </a:rPr>
            </a:br>
            <a:endParaRPr lang="en-KZ" dirty="0"/>
          </a:p>
        </p:txBody>
      </p:sp>
      <p:sp>
        <p:nvSpPr>
          <p:cNvPr id="3" name="Subtitle 2">
            <a:extLst>
              <a:ext uri="{FF2B5EF4-FFF2-40B4-BE49-F238E27FC236}">
                <a16:creationId xmlns:a16="http://schemas.microsoft.com/office/drawing/2014/main" id="{026F9469-28D4-C267-0775-D69E53777738}"/>
              </a:ext>
            </a:extLst>
          </p:cNvPr>
          <p:cNvSpPr>
            <a:spLocks noGrp="1"/>
          </p:cNvSpPr>
          <p:nvPr>
            <p:ph type="subTitle" idx="1"/>
          </p:nvPr>
        </p:nvSpPr>
        <p:spPr>
          <a:xfrm>
            <a:off x="530999" y="5467099"/>
            <a:ext cx="3072641" cy="1345500"/>
          </a:xfrm>
        </p:spPr>
        <p:txBody>
          <a:bodyPr/>
          <a:lstStyle/>
          <a:p>
            <a:endParaRPr lang="en-KZ" dirty="0"/>
          </a:p>
        </p:txBody>
      </p:sp>
      <p:sp>
        <p:nvSpPr>
          <p:cNvPr id="5" name="Rectangle 2">
            <a:extLst>
              <a:ext uri="{FF2B5EF4-FFF2-40B4-BE49-F238E27FC236}">
                <a16:creationId xmlns:a16="http://schemas.microsoft.com/office/drawing/2014/main" id="{7817DBD3-21F7-3913-AF07-E867282EEA5F}"/>
              </a:ext>
            </a:extLst>
          </p:cNvPr>
          <p:cNvSpPr>
            <a:spLocks noChangeArrowheads="1"/>
          </p:cNvSpPr>
          <p:nvPr/>
        </p:nvSpPr>
        <p:spPr bwMode="auto">
          <a:xfrm>
            <a:off x="265499" y="2465035"/>
            <a:ext cx="69455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KZ" sz="18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𝜗 = √𝜗</a:t>
            </a:r>
            <a:r>
              <a:rPr kumimoji="0" lang="en-US" altLang="en-KZ" sz="105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𝑥2 </a:t>
            </a:r>
            <a:r>
              <a:rPr kumimoji="0" lang="en-US" altLang="en-KZ" sz="18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 𝜗</a:t>
            </a:r>
            <a:r>
              <a:rPr kumimoji="0" lang="en-US" altLang="en-KZ" sz="105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𝑦2</a:t>
            </a:r>
            <a:r>
              <a:rPr kumimoji="0" lang="en-US" altLang="en-KZ" sz="1800" b="0" i="1" u="none" strike="noStrike" cap="none" normalizeH="0" baseline="0" dirty="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en-US" altLang="en-KZ"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KZ" sz="18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𝜗</a:t>
            </a:r>
            <a:r>
              <a:rPr kumimoji="0" lang="en-US" altLang="en-KZ" sz="1800" b="0" i="0" u="none" strike="noStrike" cap="none" normalizeH="0" baseline="-3000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𝑦 </a:t>
            </a:r>
            <a:r>
              <a:rPr kumimoji="0" lang="en-US" altLang="en-KZ" sz="18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 𝜗</a:t>
            </a:r>
            <a:r>
              <a:rPr kumimoji="0" lang="en-US" altLang="en-KZ" sz="1800" b="0" i="0" u="none" strike="noStrike" cap="none" normalizeH="0" baseline="-3000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0𝑦 </a:t>
            </a:r>
            <a:r>
              <a:rPr kumimoji="0" lang="en-US" altLang="en-KZ" sz="18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 𝑔𝑡 = 𝑔𝑡</a:t>
            </a:r>
            <a:r>
              <a:rPr kumimoji="0" lang="en-US" altLang="en-KZ" sz="1800" b="0" i="0" u="none" strike="noStrike" cap="none" normalizeH="0" baseline="0" dirty="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en-US" altLang="en-KZ"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KZ" sz="1800" b="0" i="0" u="none" strike="noStrike" cap="none" normalizeH="0" baseline="0" dirty="0">
                <a:ln>
                  <a:noFill/>
                </a:ln>
                <a:solidFill>
                  <a:srgbClr val="000000"/>
                </a:solidFill>
                <a:effectLst/>
                <a:latin typeface="Calibri" panose="020F0502020204030204" pitchFamily="34" charset="0"/>
                <a:ea typeface="Cambria Math" panose="02040503050406030204" pitchFamily="18" charset="0"/>
                <a:cs typeface="Cambria Math" panose="02040503050406030204" pitchFamily="18" charset="0"/>
              </a:rPr>
              <a:t>𝜗 </a:t>
            </a:r>
            <a:endParaRPr kumimoji="0" lang="en-US" altLang="en-KZ" sz="2800" b="0" i="0" u="none" strike="noStrike" cap="none" normalizeH="0" baseline="0" dirty="0">
              <a:ln>
                <a:noFill/>
              </a:ln>
              <a:solidFill>
                <a:schemeClr val="tx1"/>
              </a:solidFill>
              <a:effectLst/>
              <a:latin typeface="Arial" panose="020B0604020202020204" pitchFamily="34" charset="0"/>
            </a:endParaRPr>
          </a:p>
        </p:txBody>
      </p:sp>
      <p:pic>
        <p:nvPicPr>
          <p:cNvPr id="4097" name="Picture 218251">
            <a:extLst>
              <a:ext uri="{FF2B5EF4-FFF2-40B4-BE49-F238E27FC236}">
                <a16:creationId xmlns:a16="http://schemas.microsoft.com/office/drawing/2014/main" id="{632093D0-33B2-946B-E680-2CA77F73D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275" y="3451783"/>
            <a:ext cx="1176730" cy="5228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5A3BA404-D25D-7172-2148-5FBDA29A035E}"/>
              </a:ext>
            </a:extLst>
          </p:cNvPr>
          <p:cNvSpPr>
            <a:spLocks noChangeArrowheads="1"/>
          </p:cNvSpPr>
          <p:nvPr/>
        </p:nvSpPr>
        <p:spPr bwMode="auto">
          <a:xfrm>
            <a:off x="979874" y="3588298"/>
            <a:ext cx="6945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KZ" sz="1200" b="0" i="1" u="none" strike="noStrike" cap="none" normalizeH="0" baseline="0">
                <a:ln>
                  <a:noFill/>
                </a:ln>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kumimoji="0" lang="en-US" altLang="en-K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059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7"/>
                                        </p:tgtEl>
                                        <p:attrNameLst>
                                          <p:attrName>style.visibility</p:attrName>
                                        </p:attrNameLst>
                                      </p:cBhvr>
                                      <p:to>
                                        <p:strVal val="visible"/>
                                      </p:to>
                                    </p:set>
                                    <p:anim calcmode="lin" valueType="num">
                                      <p:cBhvr additive="base">
                                        <p:cTn id="18" dur="500" fill="hold"/>
                                        <p:tgtEl>
                                          <p:spTgt spid="4097"/>
                                        </p:tgtEl>
                                        <p:attrNameLst>
                                          <p:attrName>ppt_x</p:attrName>
                                        </p:attrNameLst>
                                      </p:cBhvr>
                                      <p:tavLst>
                                        <p:tav tm="0">
                                          <p:val>
                                            <p:strVal val="#ppt_x"/>
                                          </p:val>
                                        </p:tav>
                                        <p:tav tm="100000">
                                          <p:val>
                                            <p:strVal val="#ppt_x"/>
                                          </p:val>
                                        </p:tav>
                                      </p:tavLst>
                                    </p:anim>
                                    <p:anim calcmode="lin" valueType="num">
                                      <p:cBhvr additive="base">
                                        <p:cTn id="19"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34ED-AA12-E944-EF1F-62385DBA09B6}"/>
              </a:ext>
            </a:extLst>
          </p:cNvPr>
          <p:cNvSpPr>
            <a:spLocks noGrp="1"/>
          </p:cNvSpPr>
          <p:nvPr>
            <p:ph type="title"/>
          </p:nvPr>
        </p:nvSpPr>
        <p:spPr>
          <a:xfrm>
            <a:off x="265500" y="1619699"/>
            <a:ext cx="6585676" cy="1509600"/>
          </a:xfrm>
        </p:spPr>
        <p:txBody>
          <a:bodyPr/>
          <a:lstStyle/>
          <a:p>
            <a:pPr marL="342900" marR="272415" lvl="0" indent="20638" algn="l" fontAlgn="base">
              <a:lnSpc>
                <a:spcPct val="103000"/>
              </a:lnSpc>
              <a:spcAft>
                <a:spcPts val="75"/>
              </a:spcAft>
            </a:pP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Құлау</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нүктесінде</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тастың</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сызған</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траекториясы</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көкжиекпен</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қандай</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бұрыш</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US" sz="1800" b="1" u="none" strike="noStrike" dirty="0" err="1">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жасайды</a:t>
            </a:r>
            <a:r>
              <a:rPr lang="en-US" sz="1800" b="1" u="none" strike="noStrike"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t>
            </a:r>
            <a:r>
              <a:rPr lang="en-KZ" sz="1800" u="none" strike="noStrike"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
            </a:r>
            <a:br>
              <a:rPr lang="en-KZ" sz="1800" u="none" strike="noStrike"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b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𝜑</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бұрышын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табу</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үшін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суретке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назар</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аударайық</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Бізде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𝑥</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және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𝑦</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белгілі</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ал</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𝑦</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𝜑</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бұрышына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қарсы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жатқан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катеттің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ролін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US" sz="1800" baseline="-250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𝑥</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𝜑</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бұрышына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іргелес</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жатқан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катеттің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ролін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атқарып</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тұр</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Ал</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геометрияда</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қарсы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жатқан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катеттің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іргелес</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жатқан</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катетке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қатынасы</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бұрыштың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тангенсіне</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тең</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KZ" sz="1800" dirty="0">
                <a:effectLst/>
                <a:latin typeface="Calibri" panose="020F0502020204030204" pitchFamily="34" charset="0"/>
                <a:ea typeface="Calibri" panose="020F0502020204030204" pitchFamily="34" charset="0"/>
                <a:cs typeface="Arial" panose="020B0604020202020204" pitchFamily="34" charset="0"/>
              </a:rPr>
              <a:t/>
            </a:r>
            <a:br>
              <a:rPr lang="en-KZ" sz="1800" dirty="0">
                <a:effectLst/>
                <a:latin typeface="Calibri" panose="020F0502020204030204" pitchFamily="34" charset="0"/>
                <a:ea typeface="Calibri" panose="020F0502020204030204" pitchFamily="34" charset="0"/>
                <a:cs typeface="Arial" panose="020B0604020202020204" pitchFamily="34" charset="0"/>
              </a:rPr>
            </a:br>
            <a:endParaRPr lang="en-KZ" dirty="0"/>
          </a:p>
        </p:txBody>
      </p:sp>
      <p:pic>
        <p:nvPicPr>
          <p:cNvPr id="16" name="Picture 15">
            <a:extLst>
              <a:ext uri="{FF2B5EF4-FFF2-40B4-BE49-F238E27FC236}">
                <a16:creationId xmlns:a16="http://schemas.microsoft.com/office/drawing/2014/main" id="{2D44C1F1-55CA-5413-5821-D8D936B21FEF}"/>
              </a:ext>
            </a:extLst>
          </p:cNvPr>
          <p:cNvPicPr/>
          <p:nvPr/>
        </p:nvPicPr>
        <p:blipFill>
          <a:blip r:embed="rId2"/>
          <a:stretch>
            <a:fillRect/>
          </a:stretch>
        </p:blipFill>
        <p:spPr>
          <a:xfrm>
            <a:off x="2300438" y="2684582"/>
            <a:ext cx="3446780" cy="194945"/>
          </a:xfrm>
          <a:prstGeom prst="rect">
            <a:avLst/>
          </a:prstGeom>
        </p:spPr>
      </p:pic>
      <p:sp>
        <p:nvSpPr>
          <p:cNvPr id="18" name="TextBox 17">
            <a:extLst>
              <a:ext uri="{FF2B5EF4-FFF2-40B4-BE49-F238E27FC236}">
                <a16:creationId xmlns:a16="http://schemas.microsoft.com/office/drawing/2014/main" id="{045F0467-234A-3ECE-7C9A-EEC547819047}"/>
              </a:ext>
            </a:extLst>
          </p:cNvPr>
          <p:cNvSpPr txBox="1"/>
          <p:nvPr/>
        </p:nvSpPr>
        <p:spPr>
          <a:xfrm>
            <a:off x="1947388" y="2647885"/>
            <a:ext cx="4629751" cy="307777"/>
          </a:xfrm>
          <a:prstGeom prst="rect">
            <a:avLst/>
          </a:prstGeom>
          <a:noFill/>
        </p:spPr>
        <p:txBody>
          <a:bodyPr wrap="square">
            <a:spAutoFit/>
          </a:bodyPr>
          <a:lstStyle/>
          <a:p>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𝜗</a:t>
            </a:r>
            <a:r>
              <a:rPr lang="en-KZ" dirty="0">
                <a:effectLst/>
              </a:rPr>
              <a:t> </a:t>
            </a:r>
            <a:endParaRPr lang="en-KZ" dirty="0"/>
          </a:p>
        </p:txBody>
      </p:sp>
      <p:sp>
        <p:nvSpPr>
          <p:cNvPr id="20" name="TextBox 19">
            <a:extLst>
              <a:ext uri="{FF2B5EF4-FFF2-40B4-BE49-F238E27FC236}">
                <a16:creationId xmlns:a16="http://schemas.microsoft.com/office/drawing/2014/main" id="{ACAC8462-4C2A-B48E-D10B-AE1EB136581C}"/>
              </a:ext>
            </a:extLst>
          </p:cNvPr>
          <p:cNvSpPr txBox="1"/>
          <p:nvPr/>
        </p:nvSpPr>
        <p:spPr>
          <a:xfrm>
            <a:off x="5747218" y="2647885"/>
            <a:ext cx="4581624" cy="307777"/>
          </a:xfrm>
          <a:prstGeom prst="rect">
            <a:avLst/>
          </a:prstGeom>
          <a:noFill/>
        </p:spPr>
        <p:txBody>
          <a:bodyPr wrap="square">
            <a:spAutoFit/>
          </a:bodyPr>
          <a:lstStyle/>
          <a:p>
            <a:r>
              <a:rPr lang="en-US" sz="1400" dirty="0" err="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м</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err="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с</a:t>
            </a:r>
            <a:r>
              <a:rPr lang="en-US" sz="1400" i="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en-KZ" dirty="0"/>
          </a:p>
        </p:txBody>
      </p:sp>
      <p:sp>
        <p:nvSpPr>
          <p:cNvPr id="22" name="TextBox 21">
            <a:extLst>
              <a:ext uri="{FF2B5EF4-FFF2-40B4-BE49-F238E27FC236}">
                <a16:creationId xmlns:a16="http://schemas.microsoft.com/office/drawing/2014/main" id="{74B4F9F8-77B8-7F1D-9CAE-7A385F67B3FB}"/>
              </a:ext>
            </a:extLst>
          </p:cNvPr>
          <p:cNvSpPr txBox="1"/>
          <p:nvPr/>
        </p:nvSpPr>
        <p:spPr>
          <a:xfrm>
            <a:off x="1947388" y="3162651"/>
            <a:ext cx="5163952" cy="307777"/>
          </a:xfrm>
          <a:prstGeom prst="rect">
            <a:avLst/>
          </a:prstGeom>
          <a:noFill/>
        </p:spPr>
        <p:txBody>
          <a:bodyPr wrap="square">
            <a:spAutoFit/>
          </a:bodyPr>
          <a:lstStyle/>
          <a:p>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𝜑 = 𝑎𝑟𝑐𝑡𝑔 </a:t>
            </a:r>
            <a:endParaRPr lang="en-KZ" dirty="0"/>
          </a:p>
        </p:txBody>
      </p:sp>
      <p:pic>
        <p:nvPicPr>
          <p:cNvPr id="23" name="Picture 22">
            <a:extLst>
              <a:ext uri="{FF2B5EF4-FFF2-40B4-BE49-F238E27FC236}">
                <a16:creationId xmlns:a16="http://schemas.microsoft.com/office/drawing/2014/main" id="{9DCB9DD3-0C45-BD4C-6B0B-01DD20F99652}"/>
              </a:ext>
            </a:extLst>
          </p:cNvPr>
          <p:cNvPicPr/>
          <p:nvPr/>
        </p:nvPicPr>
        <p:blipFill>
          <a:blip r:embed="rId3"/>
          <a:stretch>
            <a:fillRect/>
          </a:stretch>
        </p:blipFill>
        <p:spPr>
          <a:xfrm>
            <a:off x="2881931" y="3139122"/>
            <a:ext cx="877570" cy="325755"/>
          </a:xfrm>
          <a:prstGeom prst="rect">
            <a:avLst/>
          </a:prstGeom>
        </p:spPr>
      </p:pic>
    </p:spTree>
    <p:extLst>
      <p:ext uri="{BB962C8B-B14F-4D97-AF65-F5344CB8AC3E}">
        <p14:creationId xmlns:p14="http://schemas.microsoft.com/office/powerpoint/2010/main" val="30276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0.70"/>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1"/>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978713-6C06-91F6-B268-F2FE3B1A0D8E}"/>
              </a:ext>
            </a:extLst>
          </p:cNvPr>
          <p:cNvSpPr txBox="1"/>
          <p:nvPr/>
        </p:nvSpPr>
        <p:spPr>
          <a:xfrm>
            <a:off x="3108281" y="946754"/>
            <a:ext cx="1706878" cy="1858842"/>
          </a:xfrm>
          <a:prstGeom prst="rect">
            <a:avLst/>
          </a:prstGeom>
          <a:noFill/>
        </p:spPr>
        <p:txBody>
          <a:bodyPr wrap="none" rtlCol="0">
            <a:spAutoFit/>
          </a:bodyPr>
          <a:lstStyle/>
          <a:p>
            <a:pPr marL="522605" marR="92710" indent="-342900" algn="just">
              <a:lnSpc>
                <a:spcPct val="112000"/>
              </a:lnSpc>
              <a:spcAft>
                <a:spcPts val="25"/>
              </a:spcAft>
              <a:buFont typeface="+mj-lt"/>
              <a:buAutoNum type="alphaUcPeriod"/>
            </a:pPr>
            <a:r>
              <a:rPr lang="ru-RU"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 </a:t>
            </a:r>
            <a:r>
              <a:rPr lang="kk-KZ"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м</a:t>
            </a: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ru-RU"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с </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pPr marL="522605" marR="92710" indent="-342900" algn="just">
              <a:lnSpc>
                <a:spcPct val="112000"/>
              </a:lnSpc>
              <a:spcAft>
                <a:spcPts val="25"/>
              </a:spcAft>
              <a:buFont typeface="+mj-lt"/>
              <a:buAutoNum type="alphaUcPeriod"/>
            </a:pP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27,8 </a:t>
            </a:r>
            <a:r>
              <a:rPr lang="kk-KZ"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м</a:t>
            </a: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с</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KZ" sz="1800" dirty="0">
              <a:latin typeface="Calibri" panose="020F0502020204030204" pitchFamily="34" charset="0"/>
              <a:ea typeface="Times New Roman" panose="02020603050405020304" pitchFamily="18" charset="0"/>
              <a:cs typeface="Arial" panose="020B0604020202020204" pitchFamily="34" charset="0"/>
            </a:endParaRPr>
          </a:p>
          <a:p>
            <a:pPr marL="522605" marR="92710" indent="-342900" algn="just">
              <a:lnSpc>
                <a:spcPct val="112000"/>
              </a:lnSpc>
              <a:spcAft>
                <a:spcPts val="25"/>
              </a:spcAft>
              <a:buFont typeface="+mj-lt"/>
              <a:buAutoNum type="alphaUcPeriod"/>
            </a:pP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3,36 </a:t>
            </a:r>
            <a:r>
              <a:rPr lang="kk-KZ"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м</a:t>
            </a: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kk-KZ"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с</a:t>
            </a: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pPr marL="522605" marR="92710" indent="-342900" algn="just">
              <a:lnSpc>
                <a:spcPct val="112000"/>
              </a:lnSpc>
              <a:spcAft>
                <a:spcPts val="25"/>
              </a:spcAft>
              <a:buFont typeface="+mj-lt"/>
              <a:buAutoNum type="alphaUcPeriod"/>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250 </a:t>
            </a:r>
            <a:r>
              <a:rPr lang="kk-KZ"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м</a:t>
            </a: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kk-KZ"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с</a:t>
            </a:r>
            <a:r>
              <a:rPr lang="kk-KZ"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KZ" sz="1800" dirty="0">
              <a:latin typeface="Calibri" panose="020F0502020204030204" pitchFamily="34" charset="0"/>
              <a:ea typeface="Times New Roman" panose="02020603050405020304" pitchFamily="18" charset="0"/>
              <a:cs typeface="Arial" panose="020B0604020202020204" pitchFamily="34" charset="0"/>
            </a:endParaRPr>
          </a:p>
          <a:p>
            <a:pPr marL="522605" marR="92710" indent="-342900" algn="just">
              <a:lnSpc>
                <a:spcPct val="112000"/>
              </a:lnSpc>
              <a:spcAft>
                <a:spcPts val="25"/>
              </a:spcAft>
              <a:buFont typeface="+mj-lt"/>
              <a:buAutoNum type="alphaUcPeriod"/>
            </a:pPr>
            <a:r>
              <a:rPr lang="kk-KZ"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26,9 </a:t>
            </a:r>
            <a:r>
              <a:rPr lang="kk-KZ" sz="1800" b="1"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a:t>
            </a:r>
            <a:r>
              <a:rPr lang="kk-KZ"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endParaRPr lang="en-KZ" dirty="0"/>
          </a:p>
        </p:txBody>
      </p:sp>
      <p:sp>
        <p:nvSpPr>
          <p:cNvPr id="6" name="TextBox 5">
            <a:extLst>
              <a:ext uri="{FF2B5EF4-FFF2-40B4-BE49-F238E27FC236}">
                <a16:creationId xmlns:a16="http://schemas.microsoft.com/office/drawing/2014/main" id="{D38B6707-8D8C-1C80-36B9-DD454ED748CD}"/>
              </a:ext>
            </a:extLst>
          </p:cNvPr>
          <p:cNvSpPr txBox="1"/>
          <p:nvPr/>
        </p:nvSpPr>
        <p:spPr>
          <a:xfrm>
            <a:off x="3288779" y="2805596"/>
            <a:ext cx="1345881" cy="2036327"/>
          </a:xfrm>
          <a:prstGeom prst="rect">
            <a:avLst/>
          </a:prstGeom>
          <a:noFill/>
        </p:spPr>
        <p:txBody>
          <a:bodyPr wrap="none" rtlCol="0">
            <a:spAutoFit/>
          </a:bodyPr>
          <a:lstStyle/>
          <a:p>
            <a:pPr marL="342900" marR="92710" lvl="0" indent="-342900" algn="just" fontAlgn="base">
              <a:lnSpc>
                <a:spcPct val="112000"/>
              </a:lnSpc>
              <a:spcAft>
                <a:spcPts val="25"/>
              </a:spcAft>
              <a:buClr>
                <a:srgbClr val="000000"/>
              </a:buClr>
              <a:buSzPts val="1400"/>
              <a:buFont typeface="+mj-lt"/>
              <a:buAutoNum type="alphaUcPeriod"/>
            </a:pPr>
            <a:r>
              <a:rPr lang="en-US" sz="1800" u="none" strike="noStrike" dirty="0">
                <a:solidFill>
                  <a:srgbClr val="000000"/>
                </a:solidFill>
                <a:effectLst/>
                <a:uFill>
                  <a:solidFill>
                    <a:srgbClr val="000000"/>
                  </a:solidFill>
                </a:uFill>
                <a:latin typeface="Cambria Math" panose="02040503050406030204" pitchFamily="18" charset="0"/>
                <a:ea typeface="Cambria Math" panose="02040503050406030204" pitchFamily="18" charset="0"/>
                <a:cs typeface="Cambria Math" panose="02040503050406030204" pitchFamily="18" charset="0"/>
              </a:rPr>
              <a:t>0,981</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eriod"/>
            </a:pPr>
            <a:r>
              <a:rPr lang="en-US" sz="1800" u="none" strike="noStrike" dirty="0">
                <a:solidFill>
                  <a:srgbClr val="000000"/>
                </a:solidFill>
                <a:effectLst/>
                <a:uFill>
                  <a:solidFill>
                    <a:srgbClr val="000000"/>
                  </a:solidFill>
                </a:uFill>
                <a:latin typeface="Cambria Math" panose="02040503050406030204" pitchFamily="18" charset="0"/>
                <a:ea typeface="Cambria Math" panose="02040503050406030204" pitchFamily="18" charset="0"/>
                <a:cs typeface="Cambria Math" panose="02040503050406030204" pitchFamily="18" charset="0"/>
              </a:rPr>
              <a:t>0</a:t>
            </a:r>
            <a:r>
              <a:rPr lang="kk-KZ" sz="1800" u="none" strike="noStrike" dirty="0">
                <a:solidFill>
                  <a:srgbClr val="000000"/>
                </a:solidFill>
                <a:effectLst/>
                <a:uFill>
                  <a:solidFill>
                    <a:srgbClr val="000000"/>
                  </a:solidFill>
                </a:uFill>
                <a:latin typeface="Cambria Math" panose="02040503050406030204" pitchFamily="18" charset="0"/>
                <a:ea typeface="Cambria Math" panose="02040503050406030204" pitchFamily="18" charset="0"/>
                <a:cs typeface="Cambria Math" panose="02040503050406030204" pitchFamily="18" charset="0"/>
              </a:rPr>
              <a:t>,8</a:t>
            </a:r>
            <a:r>
              <a:rPr lang="en-US" sz="1800" u="none" strike="noStrike" dirty="0">
                <a:solidFill>
                  <a:srgbClr val="000000"/>
                </a:solidFill>
                <a:effectLst/>
                <a:uFill>
                  <a:solidFill>
                    <a:srgbClr val="000000"/>
                  </a:solidFill>
                </a:uFill>
                <a:latin typeface="Cambria Math" panose="02040503050406030204" pitchFamily="18" charset="0"/>
                <a:ea typeface="Cambria Math" panose="02040503050406030204" pitchFamily="18" charset="0"/>
                <a:cs typeface="Cambria Math" panose="02040503050406030204" pitchFamily="18" charset="0"/>
              </a:rPr>
              <a:t>81</a:t>
            </a:r>
            <a:r>
              <a:rPr lang="kk-KZ"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a:t>
            </a:r>
            <a:r>
              <a:rPr lang="kk-KZ"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KZ"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eriod"/>
            </a:pPr>
            <a:r>
              <a:rPr lang="en-US" sz="1800" u="none" strike="noStrike" dirty="0">
                <a:solidFill>
                  <a:srgbClr val="000000"/>
                </a:solidFill>
                <a:effectLst/>
                <a:uFill>
                  <a:solidFill>
                    <a:srgbClr val="000000"/>
                  </a:solidFill>
                </a:uFill>
                <a:latin typeface="Cambria Math" panose="02040503050406030204" pitchFamily="18" charset="0"/>
                <a:ea typeface="Cambria Math" panose="02040503050406030204" pitchFamily="18" charset="0"/>
                <a:cs typeface="Cambria Math" panose="02040503050406030204" pitchFamily="18" charset="0"/>
              </a:rPr>
              <a:t>0,81</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lphaUcPeriod"/>
            </a:pP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0,</a:t>
            </a:r>
            <a:r>
              <a:rPr lang="kk-KZ"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1</a:t>
            </a: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81</a:t>
            </a:r>
            <a:endParaRPr lang="en-KZ" sz="1800" dirty="0">
              <a:latin typeface="Calibri" panose="020F0502020204030204" pitchFamily="34" charset="0"/>
              <a:ea typeface="Cambria Math" panose="02040503050406030204" pitchFamily="18" charset="0"/>
              <a:cs typeface="Arial" panose="020B0604020202020204" pitchFamily="34" charset="0"/>
            </a:endParaRPr>
          </a:p>
          <a:p>
            <a:pPr marL="342900" indent="-342900">
              <a:lnSpc>
                <a:spcPct val="107000"/>
              </a:lnSpc>
              <a:spcAft>
                <a:spcPts val="800"/>
              </a:spcAft>
              <a:buFont typeface="+mj-lt"/>
              <a:buAutoNum type="alphaUcPeriod"/>
            </a:pPr>
            <a:r>
              <a:rPr lang="en-US" sz="18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0,981</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endParaRPr lang="en-KZ" dirty="0"/>
          </a:p>
        </p:txBody>
      </p:sp>
      <p:sp>
        <p:nvSpPr>
          <p:cNvPr id="7" name="TextBox 6">
            <a:extLst>
              <a:ext uri="{FF2B5EF4-FFF2-40B4-BE49-F238E27FC236}">
                <a16:creationId xmlns:a16="http://schemas.microsoft.com/office/drawing/2014/main" id="{6D48AD18-8059-86B6-A2A4-646CE0A88036}"/>
              </a:ext>
            </a:extLst>
          </p:cNvPr>
          <p:cNvSpPr txBox="1"/>
          <p:nvPr/>
        </p:nvSpPr>
        <p:spPr>
          <a:xfrm>
            <a:off x="599295" y="946754"/>
            <a:ext cx="1289777" cy="3706720"/>
          </a:xfrm>
          <a:prstGeom prst="rect">
            <a:avLst/>
          </a:prstGeom>
          <a:noFill/>
        </p:spPr>
        <p:txBody>
          <a:bodyPr wrap="none" rtlCol="0">
            <a:spAutoFit/>
          </a:bodyPr>
          <a:lstStyle/>
          <a:p>
            <a:pPr marL="342900" marR="92710" lvl="0" indent="-342900" algn="just" fontAlgn="base">
              <a:lnSpc>
                <a:spcPct val="112000"/>
              </a:lnSpc>
              <a:spcAft>
                <a:spcPts val="25"/>
              </a:spcAft>
              <a:buClr>
                <a:srgbClr val="000000"/>
              </a:buClr>
              <a:buSzPts val="1400"/>
              <a:buFont typeface="+mj-lt"/>
              <a:buAutoNum type="alphaUcParenR"/>
            </a:pP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100 </a:t>
            </a:r>
            <a:r>
              <a:rPr lang="en-US"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arenR"/>
            </a:pPr>
            <a:r>
              <a:rPr lang="kk-KZ"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2,28</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arenR"/>
            </a:pPr>
            <a:r>
              <a:rPr lang="kk-KZ"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3,36с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arenR"/>
            </a:pP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250 </a:t>
            </a:r>
            <a:r>
              <a:rPr lang="en-US"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arenR"/>
            </a:pPr>
            <a:r>
              <a:rPr lang="kk-KZ"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2,24 </a:t>
            </a:r>
            <a:r>
              <a:rPr lang="ru-RU"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79705">
              <a:lnSpc>
                <a:spcPct val="107000"/>
              </a:lnSpc>
              <a:spcAft>
                <a:spcPts val="800"/>
              </a:spcAft>
            </a:pPr>
            <a:r>
              <a:rPr lang="en-US" sz="18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en-KZ" sz="1800" dirty="0">
              <a:effectLst/>
              <a:latin typeface="Calibri" panose="020F0502020204030204" pitchFamily="34" charset="0"/>
              <a:ea typeface="Calibri" panose="020F0502020204030204" pitchFamily="34" charset="0"/>
              <a:cs typeface="Arial" panose="020B0604020202020204" pitchFamily="34" charset="0"/>
            </a:endParaRPr>
          </a:p>
          <a:p>
            <a:pPr marL="342900" marR="92710" lvl="0" indent="-342900" algn="just" fontAlgn="base">
              <a:lnSpc>
                <a:spcPct val="112000"/>
              </a:lnSpc>
              <a:spcAft>
                <a:spcPts val="25"/>
              </a:spcAft>
              <a:buClr>
                <a:srgbClr val="000000"/>
              </a:buClr>
              <a:buSzPts val="1400"/>
              <a:buFont typeface="+mj-lt"/>
              <a:buAutoNum type="alphaUcPeriod"/>
            </a:pPr>
            <a:r>
              <a:rPr lang="kk-KZ"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33,6м</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eriod"/>
            </a:pPr>
            <a:r>
              <a:rPr lang="kk-KZ"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2,28 </a:t>
            </a:r>
            <a:r>
              <a:rPr lang="kk-KZ"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a:t>
            </a:r>
            <a:r>
              <a:rPr lang="kk-KZ"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indent="-342900" algn="just" fontAlgn="base">
              <a:lnSpc>
                <a:spcPct val="112000"/>
              </a:lnSpc>
              <a:spcAft>
                <a:spcPts val="25"/>
              </a:spcAft>
              <a:buClr>
                <a:srgbClr val="000000"/>
              </a:buClr>
              <a:buSzPts val="1400"/>
              <a:buFont typeface="+mj-lt"/>
              <a:buAutoNum type="alphaUcPeriod"/>
            </a:pPr>
            <a:r>
              <a:rPr lang="kk-KZ"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3,36м </a:t>
            </a:r>
            <a:endParaRPr lang="en-KZ"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lphaUcPeriod"/>
            </a:pPr>
            <a:r>
              <a:rPr lang="en-US" sz="1800" dirty="0">
                <a:solidFill>
                  <a:srgbClr val="000000"/>
                </a:solidFill>
                <a:effectLst/>
                <a:latin typeface="Times New Roman" panose="02020603050405020304" pitchFamily="18" charset="0"/>
                <a:ea typeface="Times New Roman" panose="02020603050405020304" pitchFamily="18" charset="0"/>
              </a:rPr>
              <a:t>250 </a:t>
            </a:r>
            <a:r>
              <a:rPr lang="kk-KZ" sz="1800" dirty="0" err="1">
                <a:solidFill>
                  <a:srgbClr val="000000"/>
                </a:solidFill>
                <a:effectLst/>
                <a:latin typeface="Times New Roman" panose="02020603050405020304" pitchFamily="18" charset="0"/>
                <a:ea typeface="Times New Roman" panose="02020603050405020304" pitchFamily="18" charset="0"/>
              </a:rPr>
              <a:t>м</a:t>
            </a:r>
            <a:r>
              <a:rPr lang="en-KZ" dirty="0">
                <a:effectLst/>
              </a:rPr>
              <a:t> </a:t>
            </a:r>
          </a:p>
          <a:p>
            <a:pPr marL="342900" indent="-342900">
              <a:buFont typeface="+mj-lt"/>
              <a:buAutoNum type="alphaUcPeriod"/>
            </a:pPr>
            <a:r>
              <a:rPr lang="kk-KZ" sz="14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a:t>
            </a:r>
            <a:r>
              <a:rPr lang="en-US" sz="14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60</a:t>
            </a:r>
            <a:r>
              <a:rPr lang="kk-KZ" sz="14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a:t>
            </a:r>
            <a:r>
              <a:rPr lang="ru-RU" sz="14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KZ" sz="1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lphaUcPeriod"/>
            </a:pPr>
            <a:endParaRPr lang="en-KZ" dirty="0"/>
          </a:p>
        </p:txBody>
      </p:sp>
      <p:sp>
        <p:nvSpPr>
          <p:cNvPr id="8" name="TextBox 7">
            <a:extLst>
              <a:ext uri="{FF2B5EF4-FFF2-40B4-BE49-F238E27FC236}">
                <a16:creationId xmlns:a16="http://schemas.microsoft.com/office/drawing/2014/main" id="{D3DD0D4A-13D2-4293-54E2-8E1747D4FF36}"/>
              </a:ext>
            </a:extLst>
          </p:cNvPr>
          <p:cNvSpPr txBox="1"/>
          <p:nvPr/>
        </p:nvSpPr>
        <p:spPr>
          <a:xfrm>
            <a:off x="2618071" y="147688"/>
            <a:ext cx="2032929" cy="523220"/>
          </a:xfrm>
          <a:prstGeom prst="rect">
            <a:avLst/>
          </a:prstGeom>
          <a:noFill/>
        </p:spPr>
        <p:txBody>
          <a:bodyPr wrap="none" rtlCol="0">
            <a:spAutoFit/>
          </a:bodyPr>
          <a:lstStyle/>
          <a:p>
            <a:r>
              <a:rPr lang="kk-KZ" sz="2800" dirty="0">
                <a:latin typeface="Times New Roman" panose="02020603050405020304" pitchFamily="18" charset="0"/>
                <a:cs typeface="Times New Roman" panose="02020603050405020304" pitchFamily="18" charset="0"/>
              </a:rPr>
              <a:t>Жауаптары:</a:t>
            </a:r>
            <a:endParaRPr lang="en-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27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2"/>
          <p:cNvSpPr txBox="1">
            <a:spLocks noGrp="1"/>
          </p:cNvSpPr>
          <p:nvPr>
            <p:ph type="body" idx="4294967295"/>
          </p:nvPr>
        </p:nvSpPr>
        <p:spPr>
          <a:xfrm>
            <a:off x="0" y="2185988"/>
            <a:ext cx="4084638" cy="3155950"/>
          </a:xfrm>
          <a:prstGeom prst="rect">
            <a:avLst/>
          </a:prstGeom>
        </p:spPr>
        <p:txBody>
          <a:bodyPr spcFirstLastPara="1" wrap="square" lIns="91425" tIns="91425" rIns="91425" bIns="91425" anchor="t" anchorCtr="0">
            <a:noAutofit/>
          </a:bodyPr>
          <a:lstStyle/>
          <a:p>
            <a:pPr marL="457200" lvl="0" indent="-342900" algn="l" rtl="0">
              <a:spcBef>
                <a:spcPts val="1600"/>
              </a:spcBef>
              <a:spcAft>
                <a:spcPts val="1600"/>
              </a:spcAft>
              <a:buSzPts val="1800"/>
              <a:buAutoNum type="arabicPeriod"/>
            </a:pPr>
            <a:endParaRPr dirty="0"/>
          </a:p>
        </p:txBody>
      </p:sp>
      <p:pic>
        <p:nvPicPr>
          <p:cNvPr id="181" name="Google Shape;181;p32" descr="Screen Shot 2015-10-16 at 4.59.24 PM.png"/>
          <p:cNvPicPr preferRelativeResize="0"/>
          <p:nvPr/>
        </p:nvPicPr>
        <p:blipFill rotWithShape="1">
          <a:blip r:embed="rId3">
            <a:alphaModFix/>
          </a:blip>
          <a:srcRect l="9911" t="13981" r="24877" b="606"/>
          <a:stretch/>
        </p:blipFill>
        <p:spPr>
          <a:xfrm>
            <a:off x="7406222" y="3603474"/>
            <a:ext cx="1725783" cy="1540026"/>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val="289031058"/>
              </p:ext>
            </p:extLst>
          </p:nvPr>
        </p:nvGraphicFramePr>
        <p:xfrm>
          <a:off x="508000" y="1780699"/>
          <a:ext cx="3442208" cy="2529740"/>
        </p:xfrm>
        <a:graphic>
          <a:graphicData uri="http://schemas.openxmlformats.org/drawingml/2006/table">
            <a:tbl>
              <a:tblPr firstRow="1" firstCol="1" bandRow="1"/>
              <a:tblGrid>
                <a:gridCol w="938694">
                  <a:extLst>
                    <a:ext uri="{9D8B030D-6E8A-4147-A177-3AD203B41FA5}">
                      <a16:colId xmlns:a16="http://schemas.microsoft.com/office/drawing/2014/main" val="1814306384"/>
                    </a:ext>
                  </a:extLst>
                </a:gridCol>
                <a:gridCol w="2503514">
                  <a:extLst>
                    <a:ext uri="{9D8B030D-6E8A-4147-A177-3AD203B41FA5}">
                      <a16:colId xmlns:a16="http://schemas.microsoft.com/office/drawing/2014/main" val="1263977340"/>
                    </a:ext>
                  </a:extLst>
                </a:gridCol>
              </a:tblGrid>
              <a:tr h="2529740">
                <a:tc>
                  <a:txBody>
                    <a:bodyPr/>
                    <a:lstStyle/>
                    <a:p>
                      <a:pPr>
                        <a:spcAft>
                          <a:spcPts val="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6980" marR="66980" marT="0" marB="0">
                    <a:lnL>
                      <a:noFill/>
                    </a:lnL>
                    <a:lnR>
                      <a:noFill/>
                    </a:lnR>
                    <a:lnT>
                      <a:noFill/>
                    </a:lnT>
                    <a:lnB>
                      <a:noFill/>
                    </a:lnB>
                  </a:tcPr>
                </a:tc>
                <a:tc>
                  <a:txBody>
                    <a:bodyPr/>
                    <a:lstStyle/>
                    <a:p>
                      <a:pPr>
                        <a:spcAft>
                          <a:spcPts val="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6980" marR="66980" marT="0" marB="0">
                    <a:lnL>
                      <a:noFill/>
                    </a:lnL>
                    <a:lnR>
                      <a:noFill/>
                    </a:lnR>
                    <a:lnT>
                      <a:noFill/>
                    </a:lnT>
                    <a:lnB>
                      <a:noFill/>
                    </a:lnB>
                  </a:tcPr>
                </a:tc>
                <a:extLst>
                  <a:ext uri="{0D108BD9-81ED-4DB2-BD59-A6C34878D82A}">
                    <a16:rowId xmlns:a16="http://schemas.microsoft.com/office/drawing/2014/main" val="3460472362"/>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159954199"/>
              </p:ext>
            </p:extLst>
          </p:nvPr>
        </p:nvGraphicFramePr>
        <p:xfrm>
          <a:off x="228600" y="1780699"/>
          <a:ext cx="7177622" cy="3362801"/>
        </p:xfrm>
        <a:graphic>
          <a:graphicData uri="http://schemas.openxmlformats.org/drawingml/2006/table">
            <a:tbl>
              <a:tblPr firstRow="1" firstCol="1" bandRow="1"/>
              <a:tblGrid>
                <a:gridCol w="1957346">
                  <a:extLst>
                    <a:ext uri="{9D8B030D-6E8A-4147-A177-3AD203B41FA5}">
                      <a16:colId xmlns:a16="http://schemas.microsoft.com/office/drawing/2014/main" val="1884845008"/>
                    </a:ext>
                  </a:extLst>
                </a:gridCol>
                <a:gridCol w="5220276">
                  <a:extLst>
                    <a:ext uri="{9D8B030D-6E8A-4147-A177-3AD203B41FA5}">
                      <a16:colId xmlns:a16="http://schemas.microsoft.com/office/drawing/2014/main" val="1975646940"/>
                    </a:ext>
                  </a:extLst>
                </a:gridCol>
              </a:tblGrid>
              <a:tr h="3362801">
                <a:tc>
                  <a:txBody>
                    <a:bodyPr/>
                    <a:lstStyle/>
                    <a:p>
                      <a:pPr>
                        <a:spcAft>
                          <a:spcPts val="0"/>
                        </a:spcAft>
                      </a:pPr>
                      <a:r>
                        <a:rPr lang="kk-KZ" sz="1400" b="1" dirty="0">
                          <a:effectLst/>
                          <a:latin typeface="Times New Roman" panose="02020603050405020304" pitchFamily="18" charset="0"/>
                          <a:ea typeface="Times New Roman" panose="02020603050405020304" pitchFamily="18" charset="0"/>
                          <a:cs typeface="Arial" panose="020B0604020202020204" pitchFamily="34" charset="0"/>
                        </a:rPr>
                        <a:t>Оқу мақсаты</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6980" marR="66980" marT="0" marB="0">
                    <a:lnL>
                      <a:noFill/>
                    </a:lnL>
                    <a:lnR>
                      <a:noFill/>
                    </a:lnR>
                    <a:lnT>
                      <a:noFill/>
                    </a:lnT>
                    <a:lnB>
                      <a:noFill/>
                    </a:lnB>
                  </a:tcPr>
                </a:tc>
                <a:tc>
                  <a:txBody>
                    <a:bodyPr/>
                    <a:lstStyle/>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9.2.5.3формуласын қолданып,жиілік,период,цикілдік жиілікті анықтау;</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r>
                        <a:rPr lang="kk-KZ" sz="1400" dirty="0">
                          <a:effectLst/>
                          <a:latin typeface="Times New Roman" panose="02020603050405020304" pitchFamily="18" charset="0"/>
                          <a:ea typeface="Calibri" panose="020F0502020204030204" pitchFamily="34" charset="0"/>
                          <a:cs typeface="Arial" panose="020B0604020202020204" pitchFamily="34" charset="0"/>
                        </a:rPr>
                        <a:t>9.2.5.6  әртүрлі тербелмелі жүйедегі тербелістің пайда болу себептерін түсіндіру;</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9.2.5.7 маятниктер тербелісі периодының әр түрлі параметрлерге тәуелділігін зерттеу;</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9.2.5.12 толқын жылдамдығын,жиілігін және толқын ұзындығының формулаларын есептер шығаруда қолдану;</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9.4.4.3электромагниттік толқындар шкаласын сипаттау және әртүрлі диапазондағы толқындардыңқолдануына мысалдар келтіру.</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kk-KZ"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6980" marR="66980" marT="0" marB="0">
                    <a:lnL>
                      <a:noFill/>
                    </a:lnL>
                    <a:lnR>
                      <a:noFill/>
                    </a:lnR>
                    <a:lnT>
                      <a:noFill/>
                    </a:lnT>
                    <a:lnB>
                      <a:noFill/>
                    </a:lnB>
                  </a:tcPr>
                </a:tc>
                <a:extLst>
                  <a:ext uri="{0D108BD9-81ED-4DB2-BD59-A6C34878D82A}">
                    <a16:rowId xmlns:a16="http://schemas.microsoft.com/office/drawing/2014/main" val="1944952336"/>
                  </a:ext>
                </a:extLst>
              </a:tr>
            </a:tbl>
          </a:graphicData>
        </a:graphic>
      </p:graphicFrame>
      <p:sp>
        <p:nvSpPr>
          <p:cNvPr id="5" name="Rectangle 2"/>
          <p:cNvSpPr>
            <a:spLocks noGrp="1" noChangeArrowheads="1"/>
          </p:cNvSpPr>
          <p:nvPr>
            <p:ph type="title" idx="4294967295"/>
          </p:nvPr>
        </p:nvSpPr>
        <p:spPr bwMode="auto">
          <a:xfrm>
            <a:off x="1117600" y="655350"/>
            <a:ext cx="5803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4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kk-KZ" altLang="en-US" sz="1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Тербелістер және толқындар</a:t>
            </a:r>
            <a:r>
              <a:rPr kumimoji="0" lang="kk-KZ" altLang="en-US" sz="14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kk-KZ" altLang="en-US" sz="1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бөлімі бойынша жиынтық бағалау.</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0" y="0"/>
            <a:ext cx="5941526" cy="4228252"/>
          </a:xfrm>
          <a:prstGeom prst="rect">
            <a:avLst/>
          </a:prstGeom>
        </p:spPr>
      </p:pic>
      <p:sp>
        <p:nvSpPr>
          <p:cNvPr id="187" name="Google Shape;187;p33"/>
          <p:cNvSpPr txBox="1">
            <a:spLocks noGrp="1"/>
          </p:cNvSpPr>
          <p:nvPr>
            <p:ph type="title"/>
          </p:nvPr>
        </p:nvSpPr>
        <p:spPr>
          <a:xfrm>
            <a:off x="50800" y="526350"/>
            <a:ext cx="8044688" cy="399688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4800" dirty="0"/>
          </a:p>
        </p:txBody>
      </p:sp>
      <p:pic>
        <p:nvPicPr>
          <p:cNvPr id="4" name="Рисунок 3" descr="Балалар арасындағы пневмания | Ана мен бала сайты ..."/>
          <p:cNvPicPr/>
          <p:nvPr/>
        </p:nvPicPr>
        <p:blipFill>
          <a:blip r:embed="rId4">
            <a:extLst>
              <a:ext uri="{28A0092B-C50C-407E-A947-70E740481C1C}">
                <a14:useLocalDpi xmlns:a14="http://schemas.microsoft.com/office/drawing/2010/main" val="0"/>
              </a:ext>
            </a:extLst>
          </a:blip>
          <a:srcRect/>
          <a:stretch>
            <a:fillRect/>
          </a:stretch>
        </p:blipFill>
        <p:spPr bwMode="auto">
          <a:xfrm>
            <a:off x="5559552" y="1523999"/>
            <a:ext cx="3145536" cy="23907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k-KZ" sz="3600" dirty="0">
                <a:solidFill>
                  <a:srgbClr val="7030A0"/>
                </a:solidFill>
              </a:rPr>
              <a:t>Адамның тыныс алуы?</a:t>
            </a:r>
            <a:endParaRPr sz="3600" dirty="0">
              <a:solidFill>
                <a:srgbClr val="7030A0"/>
              </a:solidFill>
            </a:endParaRPr>
          </a:p>
        </p:txBody>
      </p:sp>
      <p:sp>
        <p:nvSpPr>
          <p:cNvPr id="193" name="Google Shape;193;p34"/>
          <p:cNvSpPr txBox="1">
            <a:spLocks noGrp="1"/>
          </p:cNvSpPr>
          <p:nvPr>
            <p:ph type="body" idx="1"/>
          </p:nvPr>
        </p:nvSpPr>
        <p:spPr>
          <a:xfrm>
            <a:off x="311700" y="1017724"/>
            <a:ext cx="8520600" cy="4125775"/>
          </a:xfrm>
          <a:prstGeom prst="rect">
            <a:avLst/>
          </a:prstGeom>
        </p:spPr>
        <p:txBody>
          <a:bodyPr spcFirstLastPara="1" wrap="square" lIns="91425" tIns="91425" rIns="91425" bIns="91425" anchor="t" anchorCtr="0">
            <a:noAutofit/>
          </a:bodyPr>
          <a:lstStyle/>
          <a:p>
            <a:pPr marR="90805" indent="448310" algn="just">
              <a:lnSpc>
                <a:spcPct val="110000"/>
              </a:lnSpc>
              <a:spcAft>
                <a:spcPts val="70"/>
              </a:spcAft>
            </a:pP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Баланың</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тыныс</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алу</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дем</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шығару</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циклі</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1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минутта</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35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рет</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жасөспірімде</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20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рет</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және</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ересек</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адамда</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15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рет</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орындалады</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Орташа</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есептегенде</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kk-KZ" sz="2400" dirty="0" smtClean="0">
                <a:solidFill>
                  <a:srgbClr val="202122"/>
                </a:solidFill>
                <a:latin typeface="Times New Roman" panose="02020603050405020304" pitchFamily="18" charset="0"/>
                <a:ea typeface="Times New Roman" panose="02020603050405020304" pitchFamily="18" charset="0"/>
                <a:cs typeface="Arial" panose="020B0604020202020204" pitchFamily="34" charset="0"/>
              </a:rPr>
              <a:t>ересек адамның </a:t>
            </a:r>
            <a:r>
              <a:rPr lang="en-US" sz="2400" dirty="0" err="1" smtClean="0">
                <a:solidFill>
                  <a:srgbClr val="202122"/>
                </a:solidFill>
                <a:latin typeface="Times New Roman" panose="02020603050405020304" pitchFamily="18" charset="0"/>
                <a:ea typeface="Times New Roman" panose="02020603050405020304" pitchFamily="18" charset="0"/>
                <a:cs typeface="Arial" panose="020B0604020202020204" pitchFamily="34" charset="0"/>
              </a:rPr>
              <a:t>демалу</a:t>
            </a:r>
            <a:r>
              <a:rPr lang="en-US" sz="2400" dirty="0" smtClean="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ритмі</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келесідей</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1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сағатта</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1000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рет</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тәулігіне</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24000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рет</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және</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бір</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жылда</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9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миллион</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рет</a:t>
            </a:r>
            <a:r>
              <a:rPr lang="en-US" sz="24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14605" marR="92710" indent="-6350" algn="just">
              <a:lnSpc>
                <a:spcPct val="112000"/>
              </a:lnSpc>
              <a:spcAft>
                <a:spcPts val="25"/>
              </a:spcAft>
            </a:pP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1.Жасөспірімнің </a:t>
            </a:r>
            <a:r>
              <a:rPr lang="en-US" sz="24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демалу</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жиілігі</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92710" lvl="0" algn="just" fontAlgn="base">
              <a:lnSpc>
                <a:spcPct val="112000"/>
              </a:lnSpc>
              <a:spcAft>
                <a:spcPts val="25"/>
              </a:spcAft>
              <a:buClr>
                <a:srgbClr val="000000"/>
              </a:buClr>
              <a:buSzPts val="1400"/>
              <a:buFont typeface="+mj-lt"/>
              <a:buAutoNum type="alphaUcParenR"/>
            </a:pP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0,22 </a:t>
            </a:r>
            <a:r>
              <a:rPr lang="en-US" sz="2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Гц</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0,44 </a:t>
            </a:r>
            <a:r>
              <a:rPr lang="en-US" sz="2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Гц</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en-US" sz="24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0,33 </a:t>
            </a:r>
            <a:r>
              <a:rPr lang="en-US" sz="2400" b="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Гц</a:t>
            </a:r>
            <a:r>
              <a:rPr lang="en-US" sz="24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0,55 </a:t>
            </a:r>
            <a:r>
              <a:rPr lang="en-US" sz="2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Гц</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descr="ТЫНЫС АЛУ ОРГАНДАРЫНЫҢ АУРУЛАРЫ ЖӘНЕ ОЛАРДЫҢ АЛДЫН АЛУ ШАРАЛАРЫ"/>
          <p:cNvPicPr/>
          <p:nvPr/>
        </p:nvPicPr>
        <p:blipFill>
          <a:blip r:embed="rId3">
            <a:extLst>
              <a:ext uri="{28A0092B-C50C-407E-A947-70E740481C1C}">
                <a14:useLocalDpi xmlns:a14="http://schemas.microsoft.com/office/drawing/2010/main" val="0"/>
              </a:ext>
            </a:extLst>
          </a:blip>
          <a:srcRect/>
          <a:stretch>
            <a:fillRect/>
          </a:stretch>
        </p:blipFill>
        <p:spPr bwMode="auto">
          <a:xfrm>
            <a:off x="5692330" y="2928366"/>
            <a:ext cx="3139970" cy="176555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0241" y="361305"/>
            <a:ext cx="8790432" cy="4471339"/>
          </a:xfrm>
        </p:spPr>
        <p:txBody>
          <a:bodyPr/>
          <a:lstStyle/>
          <a:p>
            <a:pPr marL="14605" marR="92710" indent="-6350" algn="just">
              <a:lnSpc>
                <a:spcPct val="112000"/>
              </a:lnSpc>
              <a:spcAft>
                <a:spcPts val="25"/>
              </a:spcAft>
            </a:pP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2.Ересек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адамның</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тыныс</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алу</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периоды </a:t>
            </a:r>
            <a:endParaRPr lang="ru-RU" sz="1600" dirty="0">
              <a:latin typeface="Calibri" panose="020F0502020204030204" pitchFamily="34" charset="0"/>
              <a:ea typeface="Calibri" panose="020F0502020204030204" pitchFamily="34" charset="0"/>
              <a:cs typeface="Arial" panose="020B0604020202020204" pitchFamily="34" charset="0"/>
            </a:endParaRPr>
          </a:p>
          <a:p>
            <a:pPr marL="342900" marR="92710" lvl="0" algn="just" fontAlgn="base">
              <a:lnSpc>
                <a:spcPct val="112000"/>
              </a:lnSpc>
              <a:spcAft>
                <a:spcPts val="25"/>
              </a:spcAft>
              <a:buClr>
                <a:srgbClr val="000000"/>
              </a:buClr>
              <a:buSzPts val="1400"/>
              <a:buFont typeface="+mj-lt"/>
              <a:buAutoNum type="alphaUcParenR"/>
            </a:pP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с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4с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 с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с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92710" indent="0" algn="just">
              <a:lnSpc>
                <a:spcPct val="112000"/>
              </a:lnSpc>
              <a:spcAft>
                <a:spcPts val="25"/>
              </a:spcAft>
              <a:buNone/>
            </a:pPr>
            <a:r>
              <a:rPr lang="ru-RU" sz="16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3.Баланың </a:t>
            </a:r>
            <a:r>
              <a:rPr lang="ru-RU" sz="16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бір</a:t>
            </a:r>
            <a:r>
              <a:rPr lang="ru-RU" sz="16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сағат</a:t>
            </a:r>
            <a:r>
              <a:rPr lang="ru-RU" sz="16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ішіндегі</a:t>
            </a:r>
            <a:r>
              <a:rPr lang="ru-RU" sz="16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дем</a:t>
            </a:r>
            <a:r>
              <a:rPr lang="ru-RU" sz="16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202122"/>
                </a:solidFill>
                <a:latin typeface="Times New Roman" panose="02020603050405020304" pitchFamily="18" charset="0"/>
                <a:ea typeface="Times New Roman" panose="02020603050405020304" pitchFamily="18" charset="0"/>
                <a:cs typeface="Arial" panose="020B0604020202020204" pitchFamily="34" charset="0"/>
              </a:rPr>
              <a:t>алу</a:t>
            </a:r>
            <a:r>
              <a:rPr lang="ru-RU" sz="1600" dirty="0">
                <a:solidFill>
                  <a:srgbClr val="202122"/>
                </a:solidFill>
                <a:latin typeface="Times New Roman" panose="02020603050405020304" pitchFamily="18" charset="0"/>
                <a:ea typeface="Times New Roman" panose="02020603050405020304" pitchFamily="18" charset="0"/>
                <a:cs typeface="Arial" panose="020B0604020202020204" pitchFamily="34" charset="0"/>
              </a:rPr>
              <a:t> саны </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sz="1600" dirty="0">
              <a:latin typeface="Calibri" panose="020F0502020204030204" pitchFamily="34" charset="0"/>
              <a:ea typeface="Calibri" panose="020F0502020204030204" pitchFamily="34" charset="0"/>
              <a:cs typeface="Arial" panose="020B0604020202020204" pitchFamily="34" charset="0"/>
            </a:endParaRPr>
          </a:p>
          <a:p>
            <a:pPr marL="342900" marR="92710" lvl="0" algn="just" fontAlgn="base">
              <a:lnSpc>
                <a:spcPct val="112000"/>
              </a:lnSpc>
              <a:spcAft>
                <a:spcPts val="25"/>
              </a:spcAft>
              <a:buClr>
                <a:srgbClr val="000000"/>
              </a:buClr>
              <a:buSzPts val="1400"/>
              <a:buFont typeface="+mj-lt"/>
              <a:buAutoNum type="alphaUcParenR"/>
            </a:pP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1000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2100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3200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4300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4605" marR="92710" indent="-6350" algn="just">
              <a:lnSpc>
                <a:spcPct val="112000"/>
              </a:lnSpc>
              <a:spcAft>
                <a:spcPts val="25"/>
              </a:spcAft>
            </a:pP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4.Бала мен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жасөспірімнің</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тыныс</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алу</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периодының</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sz="16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айырмашылығы</a:t>
            </a:r>
            <a:r>
              <a:rPr lang="ru-RU"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sz="1600" dirty="0">
              <a:latin typeface="Calibri" panose="020F0502020204030204" pitchFamily="34" charset="0"/>
              <a:ea typeface="Calibri" panose="020F0502020204030204" pitchFamily="34" charset="0"/>
              <a:cs typeface="Arial" panose="020B0604020202020204" pitchFamily="34" charset="0"/>
            </a:endParaRPr>
          </a:p>
          <a:p>
            <a:pPr marL="342900" marR="92710" lvl="0" algn="just" fontAlgn="base">
              <a:lnSpc>
                <a:spcPct val="112000"/>
              </a:lnSpc>
              <a:spcAft>
                <a:spcPts val="25"/>
              </a:spcAft>
              <a:buClr>
                <a:srgbClr val="000000"/>
              </a:buClr>
              <a:buSzPts val="1400"/>
              <a:buFont typeface="+mj-lt"/>
              <a:buAutoNum type="alphaUcParenR"/>
            </a:pP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тыныс</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алуы</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1,75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көп</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баланың</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тыныс</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алуы</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2,76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аз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b="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жасөспірімнің</a:t>
            </a: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тыныс</a:t>
            </a: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алуы</a:t>
            </a: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1,75  </a:t>
            </a:r>
            <a:r>
              <a:rPr lang="ru-RU" sz="1600" b="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көп</a:t>
            </a:r>
            <a:r>
              <a:rPr lang="ru-RU" sz="16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2710" lvl="0" algn="just" fontAlgn="base">
              <a:lnSpc>
                <a:spcPct val="112000"/>
              </a:lnSpc>
              <a:spcAft>
                <a:spcPts val="25"/>
              </a:spcAft>
              <a:buClr>
                <a:srgbClr val="000000"/>
              </a:buClr>
              <a:buSzPts val="1400"/>
              <a:buFont typeface="+mj-lt"/>
              <a:buAutoNum type="alphaUcParenR"/>
            </a:pP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жасөспірімнің</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тыныс</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алуы</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2,76  </a:t>
            </a:r>
            <a:r>
              <a:rPr lang="ru-RU" sz="16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аз </a:t>
            </a:r>
            <a:endParaRPr lang="ru-RU" sz="16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spcAft>
                <a:spcPts val="1600"/>
              </a:spcAft>
              <a:buNone/>
            </a:pPr>
            <a:endParaRPr lang="ru-RU" sz="1600" dirty="0"/>
          </a:p>
          <a:p>
            <a:endParaRPr lang="en-US" dirty="0"/>
          </a:p>
        </p:txBody>
      </p:sp>
    </p:spTree>
    <p:extLst>
      <p:ext uri="{BB962C8B-B14F-4D97-AF65-F5344CB8AC3E}">
        <p14:creationId xmlns:p14="http://schemas.microsoft.com/office/powerpoint/2010/main" val="4157668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p:nvPr/>
        </p:nvSpPr>
        <p:spPr>
          <a:xfrm>
            <a:off x="291542" y="0"/>
            <a:ext cx="6673702" cy="1538512"/>
          </a:xfrm>
          <a:prstGeom prst="rect">
            <a:avLst/>
          </a:prstGeom>
          <a:noFill/>
          <a:ln>
            <a:noFill/>
          </a:ln>
        </p:spPr>
        <p:txBody>
          <a:bodyPr spcFirstLastPara="1" wrap="square" lIns="91425" tIns="91425" rIns="91425" bIns="91425" anchor="t" anchorCtr="0">
            <a:noAutofit/>
          </a:bodyPr>
          <a:lstStyle/>
          <a:p>
            <a:pPr algn="just">
              <a:lnSpc>
                <a:spcPct val="107000"/>
              </a:lnSpc>
              <a:spcAft>
                <a:spcPts val="800"/>
              </a:spcAft>
            </a:pPr>
            <a:r>
              <a:rPr lang="kk-KZ" sz="1800" dirty="0">
                <a:effectLst/>
                <a:latin typeface="Times New Roman" panose="02020603050405020304" pitchFamily="18" charset="0"/>
                <a:ea typeface="Times New Roman" panose="02020603050405020304" pitchFamily="18" charset="0"/>
                <a:cs typeface="Arial" panose="020B0604020202020204" pitchFamily="34" charset="0"/>
              </a:rPr>
              <a:t>«Бала-балқытылған алтын»</a:t>
            </a:r>
          </a:p>
          <a:p>
            <a:pPr algn="just">
              <a:lnSpc>
                <a:spcPct val="107000"/>
              </a:lnSpc>
              <a:spcAft>
                <a:spcPts val="800"/>
              </a:spcAft>
            </a:pPr>
            <a:r>
              <a:rPr lang="kk-KZ" sz="1800" dirty="0">
                <a:effectLst/>
                <a:latin typeface="Times New Roman" panose="02020603050405020304" pitchFamily="18" charset="0"/>
                <a:ea typeface="Times New Roman" panose="02020603050405020304" pitchFamily="18" charset="0"/>
                <a:cs typeface="Arial" panose="020B0604020202020204" pitchFamily="34" charset="0"/>
              </a:rPr>
              <a:t>"</a:t>
            </a:r>
            <a:r>
              <a:rPr lang="kk-KZ" sz="1800" dirty="0" err="1">
                <a:effectLst/>
                <a:latin typeface="Times New Roman" panose="02020603050405020304" pitchFamily="18" charset="0"/>
                <a:ea typeface="Times New Roman" panose="02020603050405020304" pitchFamily="18" charset="0"/>
                <a:cs typeface="Arial" panose="020B0604020202020204" pitchFamily="34" charset="0"/>
              </a:rPr>
              <a:t>Child</a:t>
            </a:r>
            <a:r>
              <a:rPr lang="kk-KZ" sz="1800" dirty="0">
                <a:effectLst/>
                <a:latin typeface="Times New Roman" panose="02020603050405020304" pitchFamily="18" charset="0"/>
                <a:ea typeface="Times New Roman" panose="02020603050405020304" pitchFamily="18" charset="0"/>
                <a:cs typeface="Arial" panose="020B0604020202020204" pitchFamily="34" charset="0"/>
              </a:rPr>
              <a:t> </a:t>
            </a:r>
            <a:r>
              <a:rPr lang="kk-KZ" sz="1800" dirty="0" err="1">
                <a:effectLst/>
                <a:latin typeface="Times New Roman" panose="02020603050405020304" pitchFamily="18" charset="0"/>
                <a:ea typeface="Times New Roman" panose="02020603050405020304" pitchFamily="18" charset="0"/>
                <a:cs typeface="Arial" panose="020B0604020202020204" pitchFamily="34" charset="0"/>
              </a:rPr>
              <a:t>is</a:t>
            </a:r>
            <a:r>
              <a:rPr lang="kk-KZ" sz="1800" dirty="0">
                <a:effectLst/>
                <a:latin typeface="Times New Roman" panose="02020603050405020304" pitchFamily="18" charset="0"/>
                <a:ea typeface="Times New Roman" panose="02020603050405020304" pitchFamily="18" charset="0"/>
                <a:cs typeface="Arial" panose="020B0604020202020204" pitchFamily="34" charset="0"/>
              </a:rPr>
              <a:t> </a:t>
            </a:r>
            <a:r>
              <a:rPr lang="kk-KZ" sz="1800" dirty="0" err="1">
                <a:effectLst/>
                <a:latin typeface="Times New Roman" panose="02020603050405020304" pitchFamily="18" charset="0"/>
                <a:ea typeface="Times New Roman" panose="02020603050405020304" pitchFamily="18" charset="0"/>
                <a:cs typeface="Arial" panose="020B0604020202020204" pitchFamily="34" charset="0"/>
              </a:rPr>
              <a:t>the</a:t>
            </a:r>
            <a:r>
              <a:rPr lang="kk-KZ" sz="1800" dirty="0">
                <a:effectLst/>
                <a:latin typeface="Times New Roman" panose="02020603050405020304" pitchFamily="18" charset="0"/>
                <a:ea typeface="Times New Roman" panose="02020603050405020304" pitchFamily="18" charset="0"/>
                <a:cs typeface="Arial" panose="020B0604020202020204" pitchFamily="34" charset="0"/>
              </a:rPr>
              <a:t> </a:t>
            </a:r>
            <a:r>
              <a:rPr lang="kk-KZ" sz="1800" dirty="0" err="1">
                <a:effectLst/>
                <a:latin typeface="Times New Roman" panose="02020603050405020304" pitchFamily="18" charset="0"/>
                <a:ea typeface="Times New Roman" panose="02020603050405020304" pitchFamily="18" charset="0"/>
                <a:cs typeface="Arial" panose="020B0604020202020204" pitchFamily="34" charset="0"/>
              </a:rPr>
              <a:t>molten</a:t>
            </a:r>
            <a:r>
              <a:rPr lang="kk-KZ" sz="1800" dirty="0">
                <a:effectLst/>
                <a:latin typeface="Times New Roman" panose="02020603050405020304" pitchFamily="18" charset="0"/>
                <a:ea typeface="Times New Roman" panose="02020603050405020304" pitchFamily="18" charset="0"/>
                <a:cs typeface="Arial" panose="020B0604020202020204" pitchFamily="34" charset="0"/>
              </a:rPr>
              <a:t> </a:t>
            </a:r>
            <a:r>
              <a:rPr lang="kk-KZ" sz="1800" dirty="0" err="1">
                <a:effectLst/>
                <a:latin typeface="Times New Roman" panose="02020603050405020304" pitchFamily="18" charset="0"/>
                <a:ea typeface="Times New Roman" panose="02020603050405020304" pitchFamily="18" charset="0"/>
                <a:cs typeface="Arial" panose="020B0604020202020204" pitchFamily="34" charset="0"/>
              </a:rPr>
              <a:t>gold</a:t>
            </a:r>
            <a:r>
              <a:rPr lang="kk-KZ"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ru-RU" sz="14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kk-KZ" sz="1800" dirty="0">
                <a:effectLst/>
                <a:latin typeface="Times New Roman" panose="02020603050405020304" pitchFamily="18" charset="0"/>
                <a:ea typeface="Times New Roman" panose="02020603050405020304" pitchFamily="18" charset="0"/>
                <a:cs typeface="Arial" panose="020B0604020202020204" pitchFamily="34" charset="0"/>
              </a:rPr>
              <a:t>К.Д.</a:t>
            </a:r>
            <a:r>
              <a:rPr lang="kk-KZ" sz="1800" dirty="0">
                <a:latin typeface="Times New Roman" panose="02020603050405020304" pitchFamily="18" charset="0"/>
                <a:ea typeface="Times New Roman" panose="02020603050405020304" pitchFamily="18" charset="0"/>
                <a:cs typeface="Arial" panose="020B0604020202020204" pitchFamily="34" charset="0"/>
              </a:rPr>
              <a:t>Ушинский</a:t>
            </a:r>
            <a:r>
              <a:rPr lang="kk-KZ" sz="1800" dirty="0">
                <a:effectLst/>
                <a:latin typeface="Times New Roman" panose="02020603050405020304" pitchFamily="18" charset="0"/>
                <a:ea typeface="Times New Roman" panose="02020603050405020304" pitchFamily="18" charset="0"/>
                <a:cs typeface="Arial" panose="020B0604020202020204" pitchFamily="34" charset="0"/>
              </a:rPr>
              <a:t>                                                                                                                Ushinskiy K.D                                                                                            </a:t>
            </a:r>
            <a:endParaRPr lang="ru-RU" sz="14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07000"/>
              </a:lnSpc>
              <a:spcAft>
                <a:spcPts val="800"/>
              </a:spcAft>
            </a:pPr>
            <a:endParaRPr lang="ru-RU"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kk-KZ"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ru-RU"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rtl="0">
              <a:spcBef>
                <a:spcPts val="0"/>
              </a:spcBef>
              <a:spcAft>
                <a:spcPts val="0"/>
              </a:spcAft>
              <a:buNone/>
            </a:pPr>
            <a:endParaRPr sz="3600" dirty="0">
              <a:solidFill>
                <a:srgbClr val="202729"/>
              </a:solidFill>
              <a:latin typeface="Proxima Nova"/>
              <a:ea typeface="Proxima Nova"/>
              <a:cs typeface="Proxima Nova"/>
              <a:sym typeface="Proxima Nova"/>
            </a:endParaRPr>
          </a:p>
        </p:txBody>
      </p:sp>
      <p:sp>
        <p:nvSpPr>
          <p:cNvPr id="114" name="Google Shape;114;p26"/>
          <p:cNvSpPr txBox="1"/>
          <p:nvPr/>
        </p:nvSpPr>
        <p:spPr>
          <a:xfrm>
            <a:off x="164946" y="1628823"/>
            <a:ext cx="8520600" cy="2653089"/>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Физика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сабағында</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оқушының</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функционалдық</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сауаттылығын</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арттырудың</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бір</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жолы</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оқу</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бағдарламаларында</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kk-KZ"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өмірмен байланысты есептерді,</a:t>
            </a:r>
            <a:r>
              <a:rPr lang="en-US"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графиктер</a:t>
            </a:r>
            <a:r>
              <a:rPr lang="kk-KZ"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ді</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оқи</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алуы</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оларға</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талдау</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жасай</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алуы</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өзара</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Та</a:t>
            </a:r>
            <a:r>
              <a:rPr lang="kk-KZ"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рау</a:t>
            </a:r>
            <a:r>
              <a:rPr lang="kk-KZ"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тақырыптары бойынша берілген екі тілді есептерді өмірде қолдана білуге баулу. Олар есеп шығару барысында</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бірнеше</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функционалдық</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сауаттылықты</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2000" dirty="0" err="1">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қамтиды</a:t>
            </a:r>
            <a:r>
              <a:rPr lang="ru-RU" sz="2000" dirty="0">
                <a:solidFill>
                  <a:srgbClr val="212121"/>
                </a:solidFill>
                <a:effectLst/>
                <a:latin typeface="Times New Roman" panose="02020603050405020304" pitchFamily="18" charset="0"/>
                <a:ea typeface="Times New Roman" panose="02020603050405020304" pitchFamily="18" charset="0"/>
                <a:cs typeface="Arial" panose="020B0604020202020204" pitchFamily="34" charset="0"/>
              </a:rPr>
              <a:t>. </a:t>
            </a:r>
            <a:r>
              <a:rPr lang="kk-KZ" sz="2000" dirty="0">
                <a:effectLst/>
                <a:latin typeface="Times New Roman" panose="02020603050405020304" pitchFamily="18" charset="0"/>
                <a:ea typeface="Times New Roman" panose="02020603050405020304" pitchFamily="18" charset="0"/>
                <a:cs typeface="Arial" panose="020B0604020202020204" pitchFamily="34" charset="0"/>
              </a:rPr>
              <a:t>Оқытушы сабағында ақпараттық-коммуникативтік технологияларды пайдалану арқылы </a:t>
            </a:r>
            <a:r>
              <a:rPr lang="kk-KZ" sz="2000" dirty="0" err="1">
                <a:effectLst/>
                <a:latin typeface="Times New Roman" panose="02020603050405020304" pitchFamily="18" charset="0"/>
                <a:ea typeface="Times New Roman" panose="02020603050405020304" pitchFamily="18" charset="0"/>
                <a:cs typeface="Arial" panose="020B0604020202020204" pitchFamily="34" charset="0"/>
              </a:rPr>
              <a:t>функцианалды</a:t>
            </a:r>
            <a:r>
              <a:rPr lang="kk-KZ" sz="2000" dirty="0">
                <a:effectLst/>
                <a:latin typeface="Times New Roman" panose="02020603050405020304" pitchFamily="18" charset="0"/>
                <a:ea typeface="Times New Roman" panose="02020603050405020304" pitchFamily="18" charset="0"/>
                <a:cs typeface="Arial" panose="020B0604020202020204" pitchFamily="34" charset="0"/>
              </a:rPr>
              <a:t> сауаттылықтарын, оның тиімділігін жүйелі түрде көрсете біледі. Олар ақпараттық-коммуникативтік технологияны пайдалану арқылы </a:t>
            </a:r>
            <a:r>
              <a:rPr lang="kk-KZ" sz="2000" dirty="0" err="1">
                <a:effectLst/>
                <a:latin typeface="Times New Roman" panose="02020603050405020304" pitchFamily="18" charset="0"/>
                <a:ea typeface="Times New Roman" panose="02020603050405020304" pitchFamily="18" charset="0"/>
                <a:cs typeface="Arial" panose="020B0604020202020204" pitchFamily="34" charset="0"/>
              </a:rPr>
              <a:t>функцианалдық</a:t>
            </a:r>
            <a:r>
              <a:rPr lang="kk-KZ" sz="2000" dirty="0">
                <a:effectLst/>
                <a:latin typeface="Times New Roman" panose="02020603050405020304" pitchFamily="18" charset="0"/>
                <a:ea typeface="Times New Roman" panose="02020603050405020304" pitchFamily="18" charset="0"/>
                <a:cs typeface="Arial" panose="020B0604020202020204" pitchFamily="34" charset="0"/>
              </a:rPr>
              <a:t> оқытудың тиімді әдістерінің бірі деп ойлаймыз.</a:t>
            </a:r>
            <a:endParaRPr lang="ru-RU"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7654834" y="160605"/>
            <a:ext cx="1345475" cy="13779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 name="Рисунок 1"/>
          <p:cNvPicPr>
            <a:picLocks noChangeAspect="1"/>
          </p:cNvPicPr>
          <p:nvPr/>
        </p:nvPicPr>
        <p:blipFill rotWithShape="1">
          <a:blip r:embed="rId3"/>
          <a:srcRect b="56965"/>
          <a:stretch/>
        </p:blipFill>
        <p:spPr>
          <a:xfrm>
            <a:off x="175846" y="218526"/>
            <a:ext cx="5913120" cy="4195212"/>
          </a:xfrm>
          <a:prstGeom prst="rect">
            <a:avLst/>
          </a:prstGeom>
        </p:spPr>
      </p:pic>
      <p:pic>
        <p:nvPicPr>
          <p:cNvPr id="5" name="Рисунок 4"/>
          <p:cNvPicPr/>
          <p:nvPr/>
        </p:nvPicPr>
        <p:blipFill rotWithShape="1">
          <a:blip r:embed="rId4"/>
          <a:srcRect l="3327" t="30136" r="39480" b="20737"/>
          <a:stretch/>
        </p:blipFill>
        <p:spPr bwMode="auto">
          <a:xfrm>
            <a:off x="5100446" y="1414272"/>
            <a:ext cx="3799713" cy="2694431"/>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5766816" y="963168"/>
            <a:ext cx="2389632" cy="451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rgbClr val="002060"/>
                </a:solidFill>
                <a:latin typeface="Times New Roman" panose="02020603050405020304" pitchFamily="18" charset="0"/>
                <a:cs typeface="Times New Roman" panose="02020603050405020304" pitchFamily="18" charset="0"/>
              </a:rPr>
              <a:t>Шыбындар қозғалысы</a:t>
            </a:r>
            <a:endParaRPr lang="en-US"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49300" y="-577"/>
            <a:ext cx="7093438" cy="5434223"/>
          </a:xfrm>
          <a:prstGeom prst="rect">
            <a:avLst/>
          </a:prstGeom>
        </p:spPr>
      </p:pic>
    </p:spTree>
    <p:extLst>
      <p:ext uri="{BB962C8B-B14F-4D97-AF65-F5344CB8AC3E}">
        <p14:creationId xmlns:p14="http://schemas.microsoft.com/office/powerpoint/2010/main" val="1591786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1029ED5-F105-4DD2-99C8-1E4422817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D621E68-BF28-4A1C-B1A2-4E55E139E7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33" name="Straight Connector 32">
              <a:extLst>
                <a:ext uri="{FF2B5EF4-FFF2-40B4-BE49-F238E27FC236}">
                  <a16:creationId xmlns:a16="http://schemas.microsoft.com/office/drawing/2014/main" id="{BE8BBE4D-F0DF-49B9-B75A-99DAC53ACA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08B5BB34-3801-4E70-A981-FE007635E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1D58A8C6-1294-4CD9-89BC-F1E981A52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F32F2ED6-6143-46C4-A641-72D42732B6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3" name="Rectangle 42">
            <a:extLst>
              <a:ext uri="{FF2B5EF4-FFF2-40B4-BE49-F238E27FC236}">
                <a16:creationId xmlns:a16="http://schemas.microsoft.com/office/drawing/2014/main" id="{5C9652B3-A450-4ED6-8FBF-F536BA60B4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792D00F6-5D46-B0D1-8E10-BB4D7624E9DB}"/>
              </a:ext>
            </a:extLst>
          </p:cNvPr>
          <p:cNvPicPr>
            <a:picLocks noChangeAspect="1"/>
          </p:cNvPicPr>
          <p:nvPr/>
        </p:nvPicPr>
        <p:blipFill>
          <a:blip r:embed="rId2"/>
          <a:stretch>
            <a:fillRect/>
          </a:stretch>
        </p:blipFill>
        <p:spPr>
          <a:xfrm>
            <a:off x="283627" y="137431"/>
            <a:ext cx="8576746" cy="4840858"/>
          </a:xfrm>
          <a:prstGeom prst="rect">
            <a:avLst/>
          </a:prstGeom>
        </p:spPr>
      </p:pic>
    </p:spTree>
    <p:extLst>
      <p:ext uri="{BB962C8B-B14F-4D97-AF65-F5344CB8AC3E}">
        <p14:creationId xmlns:p14="http://schemas.microsoft.com/office/powerpoint/2010/main" val="1324346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7030A0"/>
                </a:solidFill>
                <a:latin typeface="Times New Roman" panose="02020603050405020304" pitchFamily="18" charset="0"/>
                <a:cs typeface="Times New Roman" panose="02020603050405020304" pitchFamily="18" charset="0"/>
              </a:rPr>
              <a:t>К</a:t>
            </a:r>
            <a:r>
              <a:rPr lang="kk-KZ" sz="3600" dirty="0">
                <a:solidFill>
                  <a:srgbClr val="7030A0"/>
                </a:solidFill>
                <a:latin typeface="Times New Roman" panose="02020603050405020304" pitchFamily="18" charset="0"/>
                <a:cs typeface="Times New Roman" panose="02020603050405020304" pitchFamily="18" charset="0"/>
              </a:rPr>
              <a:t>ҮТІЛЕТІН НӘТИЖЕ:</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pPr>
              <a:lnSpc>
                <a:spcPct val="107000"/>
              </a:lnSpc>
            </a:pPr>
            <a:r>
              <a:rPr lang="ru-KZ" sz="20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«Білімнен қымбат нәрсе жоқ. Көңілде жатса баспай тот» дегендей оқушылар алған сапалы білімдерін, тәрбиесін, бойға дарыған өнерлерін үнемі жаңғыртып, жетілдіріп оны ғылыми жетістіктермен толықтырып отыруы тиіс.</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pPr>
            <a:r>
              <a:rPr lang="ru-KZ" sz="20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Қорыта айтқанда, функционалдық сауаттылықты жүзеге асырудың басты</a:t>
            </a:r>
            <a:r>
              <a:rPr lang="kk-KZ" sz="20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сы</a:t>
            </a:r>
            <a:r>
              <a:rPr lang="ru-KZ" sz="20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  – оқушылардың теориялық білімдерін практикалық тұрғыда қолдануымен қатар тәуелсіз еліміздің келешегіне үлкен жауапкершілікпен қарауға үлестерін қосу болып табылады. Осы ретте, жаратылыстану бағытындағы пәндерін дұрыс жүргізе білудің маңызы зор.</a:t>
            </a:r>
            <a:endParaRPr lang="en-US" sz="2000" dirty="0">
              <a:latin typeface="Calibri" panose="020F0502020204030204" pitchFamily="34" charset="0"/>
              <a:ea typeface="Times New Roman" panose="02020603050405020304" pitchFamily="18" charset="0"/>
              <a:cs typeface="Arial" panose="020B0604020202020204" pitchFamily="34" charset="0"/>
            </a:endParaRPr>
          </a:p>
          <a:p>
            <a:endParaRPr lang="en-US" sz="2000" dirty="0"/>
          </a:p>
        </p:txBody>
      </p:sp>
    </p:spTree>
    <p:extLst>
      <p:ext uri="{BB962C8B-B14F-4D97-AF65-F5344CB8AC3E}">
        <p14:creationId xmlns:p14="http://schemas.microsoft.com/office/powerpoint/2010/main" val="442192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KZ" sz="20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«Білімнен қымбат нәрсе жоқ. Көңілде жатса баспай тот»</a:t>
            </a:r>
            <a:r>
              <a:rPr lang="kk-KZ" sz="20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a:t>
            </a:r>
            <a:endParaRPr lang="en-US" dirty="0"/>
          </a:p>
        </p:txBody>
      </p:sp>
      <p:sp>
        <p:nvSpPr>
          <p:cNvPr id="3" name="Текст 2"/>
          <p:cNvSpPr>
            <a:spLocks noGrp="1"/>
          </p:cNvSpPr>
          <p:nvPr>
            <p:ph type="body" idx="1"/>
          </p:nvPr>
        </p:nvSpPr>
        <p:spPr/>
        <p:txBody>
          <a:bodyPr/>
          <a:lstStyle/>
          <a:p>
            <a:pPr algn="ctr"/>
            <a:r>
              <a:rPr lang="kk-KZ" sz="2800" i="1" dirty="0">
                <a:solidFill>
                  <a:srgbClr val="333333"/>
                </a:solidFill>
                <a:latin typeface="Times New Roman" panose="02020603050405020304" pitchFamily="18" charset="0"/>
                <a:ea typeface="Times New Roman" panose="02020603050405020304" pitchFamily="18" charset="0"/>
              </a:rPr>
              <a:t>Мақсаты:</a:t>
            </a:r>
            <a:endParaRPr lang="en-US" sz="2800" i="1" dirty="0"/>
          </a:p>
        </p:txBody>
      </p:sp>
      <p:sp>
        <p:nvSpPr>
          <p:cNvPr id="4" name="Объект 3"/>
          <p:cNvSpPr>
            <a:spLocks noGrp="1"/>
          </p:cNvSpPr>
          <p:nvPr>
            <p:ph sz="half" idx="2"/>
          </p:nvPr>
        </p:nvSpPr>
        <p:spPr/>
        <p:txBody>
          <a:bodyPr/>
          <a:lstStyle/>
          <a:p>
            <a:r>
              <a:rPr lang="kk-KZ" sz="1200" dirty="0">
                <a:solidFill>
                  <a:srgbClr val="333333"/>
                </a:solidFill>
                <a:latin typeface="Times New Roman" panose="02020603050405020304" pitchFamily="18" charset="0"/>
                <a:ea typeface="Times New Roman" panose="02020603050405020304" pitchFamily="18" charset="0"/>
              </a:rPr>
              <a:t>Сабақта бағдарлама материалдарын сапалы меңгерту үшін , әр тақырыптын</a:t>
            </a:r>
            <a:r>
              <a:rPr lang="ru-KZ" sz="1200" dirty="0">
                <a:solidFill>
                  <a:srgbClr val="333333"/>
                </a:solidFill>
                <a:latin typeface="Times New Roman" panose="02020603050405020304" pitchFamily="18" charset="0"/>
                <a:ea typeface="Times New Roman" panose="02020603050405020304" pitchFamily="18" charset="0"/>
              </a:rPr>
              <a:t> үлгісін жасап, белгілі бір көлемдегі білім мен білік дағдыларын меңгерту, оқу материалын қаншалықты деңгейде меңгергенін бақылаудың сан түрлі жаңа әдіс-тәсілдерін </a:t>
            </a:r>
            <a:r>
              <a:rPr lang="kk-KZ" sz="1200" dirty="0">
                <a:solidFill>
                  <a:srgbClr val="333333"/>
                </a:solidFill>
                <a:latin typeface="Times New Roman" panose="02020603050405020304" pitchFamily="18" charset="0"/>
                <a:ea typeface="Times New Roman" panose="02020603050405020304" pitchFamily="18" charset="0"/>
              </a:rPr>
              <a:t>кіріктіре отырып, оқушыларды бір-бірімен пікірлесе білуге, ойларын ашық, нақты жеткізе білуге, өз тұжырымдарын жасауға үйрету</a:t>
            </a:r>
            <a:r>
              <a:rPr lang="ru-KZ" sz="1200" dirty="0">
                <a:solidFill>
                  <a:srgbClr val="333333"/>
                </a:solidFill>
                <a:latin typeface="Times New Roman" panose="02020603050405020304" pitchFamily="18" charset="0"/>
                <a:ea typeface="Times New Roman" panose="02020603050405020304" pitchFamily="18" charset="0"/>
              </a:rPr>
              <a:t>. </a:t>
            </a:r>
            <a:endParaRPr lang="en-US" dirty="0"/>
          </a:p>
        </p:txBody>
      </p:sp>
      <p:sp>
        <p:nvSpPr>
          <p:cNvPr id="5" name="Текст 4"/>
          <p:cNvSpPr>
            <a:spLocks noGrp="1"/>
          </p:cNvSpPr>
          <p:nvPr>
            <p:ph type="body" sz="quarter" idx="3"/>
          </p:nvPr>
        </p:nvSpPr>
        <p:spPr/>
        <p:txBody>
          <a:bodyPr/>
          <a:lstStyle/>
          <a:p>
            <a:r>
              <a:rPr lang="kk-KZ" sz="2800" i="1" dirty="0">
                <a:latin typeface="Times New Roman" panose="02020603050405020304" pitchFamily="18" charset="0"/>
                <a:cs typeface="Times New Roman" panose="02020603050405020304" pitchFamily="18" charset="0"/>
              </a:rPr>
              <a:t>Міндеті:</a:t>
            </a:r>
            <a:endParaRPr lang="en-US" sz="2800" i="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p:txBody>
          <a:bodyPr>
            <a:normAutofit lnSpcReduction="10000"/>
          </a:bodyPr>
          <a:lstStyle/>
          <a:p>
            <a:r>
              <a:rPr lang="ru-RU" dirty="0" err="1">
                <a:latin typeface="Times New Roman" panose="02020603050405020304" pitchFamily="18" charset="0"/>
                <a:cs typeface="Times New Roman" panose="02020603050405020304" pitchFamily="18" charset="0"/>
              </a:rPr>
              <a:t>оқушының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бетімен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ізденуі</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аз </a:t>
            </a:r>
            <a:r>
              <a:rPr lang="ru-RU" dirty="0" err="1">
                <a:latin typeface="Times New Roman" panose="02020603050405020304" pitchFamily="18" charset="0"/>
                <a:cs typeface="Times New Roman" panose="02020603050405020304" pitchFamily="18" charset="0"/>
              </a:rPr>
              <a:t>уақытта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үнемдеу</a:t>
            </a:r>
            <a:r>
              <a:rPr lang="ru-RU" dirty="0">
                <a:latin typeface="Times New Roman" panose="02020603050405020304" pitchFamily="18" charset="0"/>
                <a:cs typeface="Times New Roman" panose="02020603050405020304" pitchFamily="18" charset="0"/>
              </a:rPr>
              <a:t>;</a:t>
            </a:r>
          </a:p>
          <a:p>
            <a:r>
              <a:rPr lang="ru-RU" dirty="0" err="1" smtClean="0">
                <a:latin typeface="Times New Roman" panose="02020603050405020304" pitchFamily="18" charset="0"/>
                <a:cs typeface="Times New Roman" panose="02020603050405020304" pitchFamily="18" charset="0"/>
              </a:rPr>
              <a:t>есептер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физикалық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құбылыстарды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түсіндіру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асыру</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шығармашылық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тұрғыда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ойлау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мүмкіндігі</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бетінше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дағдыландыру</a:t>
            </a:r>
            <a:r>
              <a:rPr lang="ru-RU"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390111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Текст 1"/>
          <p:cNvSpPr>
            <a:spLocks noGrp="1"/>
          </p:cNvSpPr>
          <p:nvPr>
            <p:ph type="body" idx="2"/>
          </p:nvPr>
        </p:nvSpPr>
        <p:spPr>
          <a:xfrm>
            <a:off x="931944" y="295222"/>
            <a:ext cx="3837000" cy="991711"/>
          </a:xfrm>
        </p:spPr>
        <p:txBody>
          <a:bodyPr/>
          <a:lstStyle/>
          <a:p>
            <a:pPr algn="ctr"/>
            <a:r>
              <a:rPr lang="kk-KZ" sz="3600" dirty="0">
                <a:solidFill>
                  <a:schemeClr val="tx1"/>
                </a:solidFill>
              </a:rPr>
              <a:t>3 ТӘСІЛ</a:t>
            </a:r>
            <a:endParaRPr lang="ru-RU" sz="3600" dirty="0">
              <a:solidFill>
                <a:schemeClr val="tx1"/>
              </a:solidFill>
            </a:endParaRPr>
          </a:p>
        </p:txBody>
      </p:sp>
      <p:sp>
        <p:nvSpPr>
          <p:cNvPr id="3" name="Прямоугольник 2">
            <a:hlinkClick r:id="rId3" action="ppaction://hlinkfile"/>
          </p:cNvPr>
          <p:cNvSpPr/>
          <p:nvPr/>
        </p:nvSpPr>
        <p:spPr>
          <a:xfrm>
            <a:off x="236541" y="1870282"/>
            <a:ext cx="2562577"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ГРАФИКТІК</a:t>
            </a:r>
            <a:endParaRPr lang="ru-RU" dirty="0"/>
          </a:p>
        </p:txBody>
      </p:sp>
      <p:sp>
        <p:nvSpPr>
          <p:cNvPr id="6" name="Прямоугольник 5">
            <a:hlinkClick r:id="rId4" action="ppaction://hlinkfile"/>
          </p:cNvPr>
          <p:cNvSpPr/>
          <p:nvPr/>
        </p:nvSpPr>
        <p:spPr>
          <a:xfrm>
            <a:off x="3340329" y="1870282"/>
            <a:ext cx="2562577"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КӨРСЕТІЛІМ</a:t>
            </a:r>
            <a:endParaRPr lang="ru-RU" dirty="0"/>
          </a:p>
        </p:txBody>
      </p:sp>
      <p:cxnSp>
        <p:nvCxnSpPr>
          <p:cNvPr id="13" name="Прямая со стрелкой 12"/>
          <p:cNvCxnSpPr/>
          <p:nvPr/>
        </p:nvCxnSpPr>
        <p:spPr>
          <a:xfrm flipV="1">
            <a:off x="2212622" y="1264356"/>
            <a:ext cx="0" cy="2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986844" y="1016000"/>
            <a:ext cx="519289" cy="854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465689" y="1038578"/>
            <a:ext cx="688622" cy="831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3978788" y="933172"/>
            <a:ext cx="2913453" cy="854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5"/>
          <a:stretch>
            <a:fillRect/>
          </a:stretch>
        </p:blipFill>
        <p:spPr>
          <a:xfrm>
            <a:off x="7618071" y="-108696"/>
            <a:ext cx="1493649" cy="1492232"/>
          </a:xfrm>
          <a:prstGeom prst="rect">
            <a:avLst/>
          </a:prstGeom>
        </p:spPr>
      </p:pic>
      <p:sp>
        <p:nvSpPr>
          <p:cNvPr id="11" name="Прямоугольник 10">
            <a:hlinkClick r:id="rId4" action="ppaction://hlinkfile"/>
          </p:cNvPr>
          <p:cNvSpPr/>
          <p:nvPr/>
        </p:nvSpPr>
        <p:spPr>
          <a:xfrm>
            <a:off x="6264985" y="1839631"/>
            <a:ext cx="2562577"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МӘТІН</a:t>
            </a:r>
            <a:endParaRPr lang="ru-RU" dirty="0"/>
          </a:p>
        </p:txBody>
      </p:sp>
      <p:sp>
        <p:nvSpPr>
          <p:cNvPr id="5" name="Стрелка вправо 4">
            <a:hlinkClick r:id="rId6" action="ppaction://hlinkfile"/>
          </p:cNvPr>
          <p:cNvSpPr/>
          <p:nvPr/>
        </p:nvSpPr>
        <p:spPr>
          <a:xfrm>
            <a:off x="6426249" y="2792003"/>
            <a:ext cx="931984"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2" name="Рисунок 1"/>
          <p:cNvPicPr>
            <a:picLocks noChangeAspect="1"/>
          </p:cNvPicPr>
          <p:nvPr/>
        </p:nvPicPr>
        <p:blipFill rotWithShape="1">
          <a:blip r:embed="rId3"/>
          <a:srcRect t="3170" b="75511"/>
          <a:stretch/>
        </p:blipFill>
        <p:spPr>
          <a:xfrm>
            <a:off x="206782" y="2911643"/>
            <a:ext cx="6153560" cy="1537266"/>
          </a:xfrm>
          <a:prstGeom prst="rect">
            <a:avLst/>
          </a:prstGeom>
        </p:spPr>
      </p:pic>
      <p:pic>
        <p:nvPicPr>
          <p:cNvPr id="4" name="Рисунок 3"/>
          <p:cNvPicPr>
            <a:picLocks noChangeAspect="1"/>
          </p:cNvPicPr>
          <p:nvPr/>
        </p:nvPicPr>
        <p:blipFill>
          <a:blip r:embed="rId4"/>
          <a:stretch>
            <a:fillRect/>
          </a:stretch>
        </p:blipFill>
        <p:spPr>
          <a:xfrm>
            <a:off x="378292" y="753418"/>
            <a:ext cx="2743200" cy="1841152"/>
          </a:xfrm>
          <a:prstGeom prst="rect">
            <a:avLst/>
          </a:prstGeom>
        </p:spPr>
      </p:pic>
      <p:sp>
        <p:nvSpPr>
          <p:cNvPr id="3" name="TextBox 2"/>
          <p:cNvSpPr txBox="1"/>
          <p:nvPr/>
        </p:nvSpPr>
        <p:spPr>
          <a:xfrm>
            <a:off x="1443789" y="360947"/>
            <a:ext cx="3355406" cy="307777"/>
          </a:xfrm>
          <a:prstGeom prst="rect">
            <a:avLst/>
          </a:prstGeom>
          <a:noFill/>
        </p:spPr>
        <p:txBody>
          <a:bodyPr wrap="none" rtlCol="0">
            <a:spAutoFit/>
          </a:bodyPr>
          <a:lstStyle/>
          <a:p>
            <a:r>
              <a:rPr lang="kk-KZ" b="1" dirty="0" smtClean="0">
                <a:latin typeface="Times New Roman" panose="02020603050405020304" pitchFamily="18" charset="0"/>
                <a:cs typeface="Times New Roman" panose="02020603050405020304" pitchFamily="18" charset="0"/>
              </a:rPr>
              <a:t>Төмендегі графикті қалай талдаймыз?</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t="22168" b="5282"/>
          <a:stretch/>
        </p:blipFill>
        <p:spPr>
          <a:xfrm>
            <a:off x="242963" y="79131"/>
            <a:ext cx="6151397" cy="5064369"/>
          </a:xfrm>
          <a:prstGeom prst="rect">
            <a:avLst/>
          </a:prstGeom>
        </p:spPr>
      </p:pic>
    </p:spTree>
    <p:extLst>
      <p:ext uri="{BB962C8B-B14F-4D97-AF65-F5344CB8AC3E}">
        <p14:creationId xmlns:p14="http://schemas.microsoft.com/office/powerpoint/2010/main" val="157734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b="12219"/>
          <a:stretch/>
        </p:blipFill>
        <p:spPr>
          <a:xfrm>
            <a:off x="416168" y="193431"/>
            <a:ext cx="7778263" cy="4818185"/>
          </a:xfrm>
          <a:prstGeom prst="rect">
            <a:avLst/>
          </a:prstGeom>
        </p:spPr>
      </p:pic>
    </p:spTree>
    <p:extLst>
      <p:ext uri="{BB962C8B-B14F-4D97-AF65-F5344CB8AC3E}">
        <p14:creationId xmlns:p14="http://schemas.microsoft.com/office/powerpoint/2010/main" val="2392852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Рисунок 1"/>
          <p:cNvPicPr>
            <a:picLocks noChangeAspect="1"/>
          </p:cNvPicPr>
          <p:nvPr/>
        </p:nvPicPr>
        <p:blipFill rotWithShape="1">
          <a:blip r:embed="rId3"/>
          <a:srcRect b="43849"/>
          <a:stretch/>
        </p:blipFill>
        <p:spPr>
          <a:xfrm>
            <a:off x="0" y="185460"/>
            <a:ext cx="9004300" cy="46503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11015" y="285508"/>
            <a:ext cx="6972300" cy="4857992"/>
          </a:xfrm>
          <a:prstGeom prst="rect">
            <a:avLst/>
          </a:prstGeom>
        </p:spPr>
      </p:pic>
    </p:spTree>
    <p:extLst>
      <p:ext uri="{BB962C8B-B14F-4D97-AF65-F5344CB8AC3E}">
        <p14:creationId xmlns:p14="http://schemas.microsoft.com/office/powerpoint/2010/main" val="295842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610</Words>
  <Application>Microsoft Office PowerPoint</Application>
  <PresentationFormat>Экран (16:9)</PresentationFormat>
  <Paragraphs>114</Paragraphs>
  <Slides>23</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23</vt:i4>
      </vt:variant>
    </vt:vector>
  </HeadingPairs>
  <TitlesOfParts>
    <vt:vector size="33" baseType="lpstr">
      <vt:lpstr>Wingdings 3</vt:lpstr>
      <vt:lpstr>Trebuchet MS</vt:lpstr>
      <vt:lpstr>Arial</vt:lpstr>
      <vt:lpstr>Cambria</vt:lpstr>
      <vt:lpstr>Cambria Math</vt:lpstr>
      <vt:lpstr>Times New Roman</vt:lpstr>
      <vt:lpstr>Calibri</vt:lpstr>
      <vt:lpstr>Proxima Nova</vt:lpstr>
      <vt:lpstr>Simple Light</vt:lpstr>
      <vt:lpstr>Аспект</vt:lpstr>
      <vt:lpstr>Физика сабағында оқушылардың функционалдық сауаттылығын арттыру</vt:lpstr>
      <vt:lpstr>Презентация PowerPoint</vt:lpstr>
      <vt:lpstr>«Білімнен қымбат нәрсе жоқ. Көңілде жатса баспай тот»...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Горизонталь бағытта лақтырылған дене қозғалысы   Тас мұнарадан қалай құлайды?  Биіктігі 25 м мұнарадан 15 м/с жылдамдықпен горизонталь тас лақтырылды. Тас қанша уақыт бойы қозғалыста болады? Тас мұнарадан қандай қашықтыққа құлайды? Тастың жерге құлар мезетіндегі жылдамдығы қандай болады? Құлау нүктесінде тастың сызған траекториясы көкжиекпен қандай бұрыш жасайды?  </vt:lpstr>
      <vt:lpstr>Презентация PowerPoint</vt:lpstr>
      <vt:lpstr>Тас мұнарадан қандай қашықтыққа құлайды? Бұл сұраққа жауап беру үшін дененің горизонталь бағыттағы қозғалысын (ОХ осімен) қарастырамыз, дене горизонталь бағытта 𝜗𝑥 жылдамдығымен бірқалыпты қозғалып барып, мұнарадан 𝑙 қашықтыққа құлайды:  </vt:lpstr>
      <vt:lpstr>Тастың жерге құлар мезетіндегі жылдамдығы қандай болады?  Тастың жерге түсер мезеттегі жылдамдығы 𝜗 екі түрлі проекциядан тұрады: 𝜗𝑥 және 𝜗𝑦. Векторларды қосу ережесі бойынша:   </vt:lpstr>
      <vt:lpstr>Құлау нүктесінде тастың сызған траекториясы көкжиекпен қандай бұрыш жасайды?  𝜑 бұрышын табу үшін суретке назар аударайық. Бізде 𝜗𝑥 және 𝜗𝑦 белгілі, ал 𝜗𝑦 𝜑 бұрышына қарсы жатқан катеттің ролін, 𝜗𝑥 𝜑 бұрышына іргелес жатқан катеттің ролін атқарып тұр. Ал геометрияда қарсы жатқан катеттің іргелес жатқан катетке қатынасы бұрыштың тангенсіне тең.  </vt:lpstr>
      <vt:lpstr>Презентация PowerPoint</vt:lpstr>
      <vt:lpstr>«Тербелістер және толқындар» бөлімі бойынша жиынтық бағалау. </vt:lpstr>
      <vt:lpstr>Презентация PowerPoint</vt:lpstr>
      <vt:lpstr>Адамның тыныс алуы?</vt:lpstr>
      <vt:lpstr>Презентация PowerPoint</vt:lpstr>
      <vt:lpstr>Презентация PowerPoint</vt:lpstr>
      <vt:lpstr>Презентация PowerPoint</vt:lpstr>
      <vt:lpstr>Презентация PowerPoint</vt:lpstr>
      <vt:lpstr>КҮТІЛЕТІН НӘТИЖЕ: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Физика сабағында фунцианалдық сауаттылықты артыруға есептер</dc:title>
  <cp:lastModifiedBy>Admin</cp:lastModifiedBy>
  <cp:revision>36</cp:revision>
  <dcterms:modified xsi:type="dcterms:W3CDTF">2022-10-22T07:24:02Z</dcterms:modified>
</cp:coreProperties>
</file>